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18" r:id="rId1"/>
  </p:sldMasterIdLst>
  <p:notesMasterIdLst>
    <p:notesMasterId r:id="rId96"/>
  </p:notesMasterIdLst>
  <p:handoutMasterIdLst>
    <p:handoutMasterId r:id="rId97"/>
  </p:handoutMasterIdLst>
  <p:sldIdLst>
    <p:sldId id="256" r:id="rId2"/>
    <p:sldId id="257" r:id="rId3"/>
    <p:sldId id="347" r:id="rId4"/>
    <p:sldId id="304" r:id="rId5"/>
    <p:sldId id="348" r:id="rId6"/>
    <p:sldId id="349" r:id="rId7"/>
    <p:sldId id="350" r:id="rId8"/>
    <p:sldId id="351" r:id="rId9"/>
    <p:sldId id="352" r:id="rId10"/>
    <p:sldId id="353" r:id="rId11"/>
    <p:sldId id="358" r:id="rId12"/>
    <p:sldId id="359" r:id="rId13"/>
    <p:sldId id="360" r:id="rId14"/>
    <p:sldId id="361" r:id="rId15"/>
    <p:sldId id="354" r:id="rId16"/>
    <p:sldId id="355" r:id="rId17"/>
    <p:sldId id="337" r:id="rId18"/>
    <p:sldId id="336" r:id="rId19"/>
    <p:sldId id="306" r:id="rId20"/>
    <p:sldId id="407" r:id="rId21"/>
    <p:sldId id="406" r:id="rId22"/>
    <p:sldId id="307" r:id="rId23"/>
    <p:sldId id="265" r:id="rId24"/>
    <p:sldId id="266" r:id="rId25"/>
    <p:sldId id="340" r:id="rId26"/>
    <p:sldId id="341" r:id="rId27"/>
    <p:sldId id="362" r:id="rId28"/>
    <p:sldId id="310" r:id="rId29"/>
    <p:sldId id="311" r:id="rId30"/>
    <p:sldId id="312" r:id="rId31"/>
    <p:sldId id="342" r:id="rId32"/>
    <p:sldId id="408" r:id="rId33"/>
    <p:sldId id="313" r:id="rId34"/>
    <p:sldId id="279" r:id="rId35"/>
    <p:sldId id="314" r:id="rId36"/>
    <p:sldId id="316" r:id="rId37"/>
    <p:sldId id="317" r:id="rId38"/>
    <p:sldId id="318" r:id="rId39"/>
    <p:sldId id="322" r:id="rId40"/>
    <p:sldId id="319" r:id="rId41"/>
    <p:sldId id="363" r:id="rId42"/>
    <p:sldId id="321" r:id="rId43"/>
    <p:sldId id="364" r:id="rId44"/>
    <p:sldId id="365" r:id="rId45"/>
    <p:sldId id="273" r:id="rId46"/>
    <p:sldId id="332" r:id="rId47"/>
    <p:sldId id="268" r:id="rId48"/>
    <p:sldId id="366" r:id="rId49"/>
    <p:sldId id="367" r:id="rId50"/>
    <p:sldId id="275" r:id="rId51"/>
    <p:sldId id="282" r:id="rId52"/>
    <p:sldId id="411" r:id="rId53"/>
    <p:sldId id="410" r:id="rId54"/>
    <p:sldId id="283" r:id="rId55"/>
    <p:sldId id="323" r:id="rId56"/>
    <p:sldId id="284" r:id="rId57"/>
    <p:sldId id="285" r:id="rId58"/>
    <p:sldId id="327" r:id="rId59"/>
    <p:sldId id="287" r:id="rId60"/>
    <p:sldId id="288" r:id="rId61"/>
    <p:sldId id="368" r:id="rId62"/>
    <p:sldId id="325" r:id="rId63"/>
    <p:sldId id="290" r:id="rId64"/>
    <p:sldId id="291" r:id="rId65"/>
    <p:sldId id="369" r:id="rId66"/>
    <p:sldId id="302" r:id="rId67"/>
    <p:sldId id="370" r:id="rId68"/>
    <p:sldId id="333" r:id="rId69"/>
    <p:sldId id="413" r:id="rId70"/>
    <p:sldId id="335" r:id="rId71"/>
    <p:sldId id="345" r:id="rId72"/>
    <p:sldId id="383" r:id="rId73"/>
    <p:sldId id="384" r:id="rId74"/>
    <p:sldId id="375" r:id="rId75"/>
    <p:sldId id="376" r:id="rId76"/>
    <p:sldId id="377" r:id="rId77"/>
    <p:sldId id="386" r:id="rId78"/>
    <p:sldId id="395" r:id="rId79"/>
    <p:sldId id="400" r:id="rId80"/>
    <p:sldId id="396" r:id="rId81"/>
    <p:sldId id="404" r:id="rId82"/>
    <p:sldId id="388" r:id="rId83"/>
    <p:sldId id="397" r:id="rId84"/>
    <p:sldId id="398" r:id="rId85"/>
    <p:sldId id="412" r:id="rId86"/>
    <p:sldId id="387" r:id="rId87"/>
    <p:sldId id="326" r:id="rId88"/>
    <p:sldId id="294" r:id="rId89"/>
    <p:sldId id="405" r:id="rId90"/>
    <p:sldId id="371" r:id="rId91"/>
    <p:sldId id="382" r:id="rId92"/>
    <p:sldId id="391" r:id="rId93"/>
    <p:sldId id="402" r:id="rId94"/>
    <p:sldId id="300"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5" autoAdjust="0"/>
    <p:restoredTop sz="98237" autoAdjust="0"/>
  </p:normalViewPr>
  <p:slideViewPr>
    <p:cSldViewPr>
      <p:cViewPr>
        <p:scale>
          <a:sx n="99" d="100"/>
          <a:sy n="99" d="100"/>
        </p:scale>
        <p:origin x="-1176" y="-80"/>
      </p:cViewPr>
      <p:guideLst>
        <p:guide orient="horz" pos="2160"/>
        <p:guide pos="2880"/>
      </p:guideLst>
    </p:cSldViewPr>
  </p:slideViewPr>
  <p:outlineViewPr>
    <p:cViewPr>
      <p:scale>
        <a:sx n="33" d="100"/>
        <a:sy n="33" d="100"/>
      </p:scale>
      <p:origin x="0" y="639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smtClean="0"/>
              <a:t>2/25/2013</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Dancing With Neutrinos - Tammy Walton</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943795-6ACB-4D01-9778-A8E07FA4B21A}" type="slidenum">
              <a:rPr lang="en-US" smtClean="0"/>
              <a:pPr/>
              <a:t>‹#›</a:t>
            </a:fld>
            <a:endParaRPr lang="en-US"/>
          </a:p>
        </p:txBody>
      </p:sp>
    </p:spTree>
    <p:extLst>
      <p:ext uri="{BB962C8B-B14F-4D97-AF65-F5344CB8AC3E}">
        <p14:creationId xmlns:p14="http://schemas.microsoft.com/office/powerpoint/2010/main" val="303213305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US" smtClean="0"/>
              <a:t>2/25/2013</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Dancing With Neutrinos - Tammy Walton</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6EE49C-1C7F-44B0-92AD-38A11ECF1ECA}" type="slidenum">
              <a:rPr lang="en-US" smtClean="0"/>
              <a:pPr/>
              <a:t>‹#›</a:t>
            </a:fld>
            <a:endParaRPr lang="en-US"/>
          </a:p>
        </p:txBody>
      </p:sp>
    </p:spTree>
    <p:extLst>
      <p:ext uri="{BB962C8B-B14F-4D97-AF65-F5344CB8AC3E}">
        <p14:creationId xmlns:p14="http://schemas.microsoft.com/office/powerpoint/2010/main" val="27810744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EE49C-1C7F-44B0-92AD-38A11ECF1ECA}" type="slidenum">
              <a:rPr lang="en-US" smtClean="0"/>
              <a:pPr/>
              <a:t>2</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Date Placeholder 5"/>
          <p:cNvSpPr>
            <a:spLocks noGrp="1"/>
          </p:cNvSpPr>
          <p:nvPr>
            <p:ph type="dt" idx="12"/>
          </p:nvPr>
        </p:nvSpPr>
        <p:spPr/>
        <p:txBody>
          <a:bodyPr/>
          <a:lstStyle/>
          <a:p>
            <a:r>
              <a:rPr lang="en-US" smtClean="0"/>
              <a:t>2/25/2013</a:t>
            </a:r>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r>
              <a:rPr lang="en-US" smtClean="0"/>
              <a:t>2/25/2013</a:t>
            </a:r>
            <a:endParaRPr lang="en-US"/>
          </a:p>
        </p:txBody>
      </p:sp>
      <p:sp>
        <p:nvSpPr>
          <p:cNvPr id="6" name="Footer Placeholder 5"/>
          <p:cNvSpPr>
            <a:spLocks noGrp="1"/>
          </p:cNvSpPr>
          <p:nvPr>
            <p:ph type="ftr" sz="quarter" idx="12"/>
          </p:nvPr>
        </p:nvSpPr>
        <p:spPr/>
        <p:txBody>
          <a:bodyPr/>
          <a:lstStyle/>
          <a:p>
            <a:r>
              <a:rPr lang="en-US" smtClean="0"/>
              <a:t>Dancing With Neutrinos - Tammy Walton</a:t>
            </a:r>
            <a:endParaRPr lang="en-US"/>
          </a:p>
        </p:txBody>
      </p:sp>
      <p:sp>
        <p:nvSpPr>
          <p:cNvPr id="7" name="Slide Number Placeholder 6"/>
          <p:cNvSpPr>
            <a:spLocks noGrp="1"/>
          </p:cNvSpPr>
          <p:nvPr>
            <p:ph type="sldNum" sz="quarter" idx="13"/>
          </p:nvPr>
        </p:nvSpPr>
        <p:spPr/>
        <p:txBody>
          <a:bodyPr/>
          <a:lstStyle/>
          <a:p>
            <a:fld id="{2F6EE49C-1C7F-44B0-92AD-38A11ECF1ECA}" type="slidenum">
              <a:rPr lang="en-US" smtClean="0"/>
              <a:pPr/>
              <a:t>56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r>
              <a:rPr lang="en-US" smtClean="0"/>
              <a:t>2/25/2013</a:t>
            </a:r>
            <a:endParaRPr lang="en-US"/>
          </a:p>
        </p:txBody>
      </p:sp>
      <p:sp>
        <p:nvSpPr>
          <p:cNvPr id="6" name="Footer Placeholder 5"/>
          <p:cNvSpPr>
            <a:spLocks noGrp="1"/>
          </p:cNvSpPr>
          <p:nvPr>
            <p:ph type="ftr" sz="quarter" idx="12"/>
          </p:nvPr>
        </p:nvSpPr>
        <p:spPr/>
        <p:txBody>
          <a:bodyPr/>
          <a:lstStyle/>
          <a:p>
            <a:r>
              <a:rPr lang="en-US" smtClean="0"/>
              <a:t>Dancing With Neutrinos - Tammy Walton</a:t>
            </a:r>
            <a:endParaRPr lang="en-US"/>
          </a:p>
        </p:txBody>
      </p:sp>
      <p:sp>
        <p:nvSpPr>
          <p:cNvPr id="7" name="Slide Number Placeholder 6"/>
          <p:cNvSpPr>
            <a:spLocks noGrp="1"/>
          </p:cNvSpPr>
          <p:nvPr>
            <p:ph type="sldNum" sz="quarter" idx="13"/>
          </p:nvPr>
        </p:nvSpPr>
        <p:spPr/>
        <p:txBody>
          <a:bodyPr/>
          <a:lstStyle/>
          <a:p>
            <a:fld id="{2F6EE49C-1C7F-44B0-92AD-38A11ECF1ECA}" type="slidenum">
              <a:rPr lang="en-US" smtClean="0"/>
              <a:pPr/>
              <a:t>64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r>
              <a:rPr lang="en-US" smtClean="0"/>
              <a:t>2/25/2013</a:t>
            </a:r>
            <a:endParaRPr lang="en-US"/>
          </a:p>
        </p:txBody>
      </p:sp>
      <p:sp>
        <p:nvSpPr>
          <p:cNvPr id="6" name="Footer Placeholder 5"/>
          <p:cNvSpPr>
            <a:spLocks noGrp="1"/>
          </p:cNvSpPr>
          <p:nvPr>
            <p:ph type="ftr" sz="quarter" idx="12"/>
          </p:nvPr>
        </p:nvSpPr>
        <p:spPr/>
        <p:txBody>
          <a:bodyPr/>
          <a:lstStyle/>
          <a:p>
            <a:r>
              <a:rPr lang="en-US" smtClean="0"/>
              <a:t>Dancing With Neutrinos - Tammy Walton</a:t>
            </a:r>
            <a:endParaRPr lang="en-US"/>
          </a:p>
        </p:txBody>
      </p:sp>
      <p:sp>
        <p:nvSpPr>
          <p:cNvPr id="7" name="Slide Number Placeholder 6"/>
          <p:cNvSpPr>
            <a:spLocks noGrp="1"/>
          </p:cNvSpPr>
          <p:nvPr>
            <p:ph type="sldNum" sz="quarter" idx="13"/>
          </p:nvPr>
        </p:nvSpPr>
        <p:spPr/>
        <p:txBody>
          <a:bodyPr/>
          <a:lstStyle/>
          <a:p>
            <a:fld id="{2F6EE49C-1C7F-44B0-92AD-38A11ECF1ECA}" type="slidenum">
              <a:rPr lang="en-US" smtClean="0"/>
              <a:pPr/>
              <a:t>68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r>
              <a:rPr lang="en-US" smtClean="0"/>
              <a:t>2/25/2013</a:t>
            </a:r>
            <a:endParaRPr lang="en-US"/>
          </a:p>
        </p:txBody>
      </p:sp>
      <p:sp>
        <p:nvSpPr>
          <p:cNvPr id="6" name="Footer Placeholder 5"/>
          <p:cNvSpPr>
            <a:spLocks noGrp="1"/>
          </p:cNvSpPr>
          <p:nvPr>
            <p:ph type="ftr" sz="quarter" idx="12"/>
          </p:nvPr>
        </p:nvSpPr>
        <p:spPr/>
        <p:txBody>
          <a:bodyPr/>
          <a:lstStyle/>
          <a:p>
            <a:r>
              <a:rPr lang="en-US" smtClean="0"/>
              <a:t>Dancing With Neutrinos - Tammy Walton</a:t>
            </a:r>
            <a:endParaRPr lang="en-US"/>
          </a:p>
        </p:txBody>
      </p:sp>
      <p:sp>
        <p:nvSpPr>
          <p:cNvPr id="7" name="Slide Number Placeholder 6"/>
          <p:cNvSpPr>
            <a:spLocks noGrp="1"/>
          </p:cNvSpPr>
          <p:nvPr>
            <p:ph type="sldNum" sz="quarter" idx="13"/>
          </p:nvPr>
        </p:nvSpPr>
        <p:spPr/>
        <p:txBody>
          <a:bodyPr/>
          <a:lstStyle/>
          <a:p>
            <a:fld id="{2F6EE49C-1C7F-44B0-92AD-38A11ECF1ECA}" type="slidenum">
              <a:rPr lang="en-US" smtClean="0"/>
              <a:pPr/>
              <a:t>81</a:t>
            </a:fld>
            <a:endParaRPr lang="en-US"/>
          </a:p>
        </p:txBody>
      </p:sp>
    </p:spTree>
    <p:extLst>
      <p:ext uri="{BB962C8B-B14F-4D97-AF65-F5344CB8AC3E}">
        <p14:creationId xmlns:p14="http://schemas.microsoft.com/office/powerpoint/2010/main" val="4226029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C42478A-CA2A-0F4E-812E-CF647FABEC26}"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dirty="0"/>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29BBFF7-0674-2D4F-8504-60857B5745DA}" type="datetime1">
              <a:rPr lang="en-US" smtClean="0"/>
              <a:t>1/27/17</a:t>
            </a:fld>
            <a:endParaRPr lang="en-US"/>
          </a:p>
        </p:txBody>
      </p:sp>
      <p:sp>
        <p:nvSpPr>
          <p:cNvPr id="6" name="Footer Placeholder 5"/>
          <p:cNvSpPr>
            <a:spLocks noGrp="1"/>
          </p:cNvSpPr>
          <p:nvPr>
            <p:ph type="ftr" sz="quarter" idx="11"/>
          </p:nvPr>
        </p:nvSpPr>
        <p:spPr/>
        <p:txBody>
          <a:bodyPr/>
          <a:lstStyle/>
          <a:p>
            <a:r>
              <a:rPr lang="en-US" smtClean="0"/>
              <a:t>Dancing With Neutrinos - Tammy Walton</a:t>
            </a:r>
            <a:endParaRPr lang="en-US"/>
          </a:p>
        </p:txBody>
      </p:sp>
      <p:sp>
        <p:nvSpPr>
          <p:cNvPr id="7" name="Slide Number Placeholder 6"/>
          <p:cNvSpPr>
            <a:spLocks noGrp="1"/>
          </p:cNvSpPr>
          <p:nvPr>
            <p:ph type="sldNum" sz="quarter" idx="12"/>
          </p:nvPr>
        </p:nvSpPr>
        <p:spPr/>
        <p:txBody>
          <a:bodyPr/>
          <a:lstStyle/>
          <a:p>
            <a:fld id="{A36E434D-ACD5-4257-AC45-F228FFBED5E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0DC0412-F1ED-C440-9BDC-C3422926D4BF}"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0E2D30F-AAB9-3040-B879-C7230F272E41}"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DF28CE-4DF9-CD42-AD41-C4CCFB6B3F7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676CBE5-3F06-C243-85F8-5E713D3772F8}" type="datetime1">
              <a:rPr lang="en-US" smtClean="0"/>
              <a:t>1/27/17</a:t>
            </a:fld>
            <a:endParaRPr lang="en-US"/>
          </a:p>
        </p:txBody>
      </p:sp>
      <p:sp>
        <p:nvSpPr>
          <p:cNvPr id="6" name="Footer Placeholder 5"/>
          <p:cNvSpPr>
            <a:spLocks noGrp="1"/>
          </p:cNvSpPr>
          <p:nvPr>
            <p:ph type="ftr" sz="quarter" idx="11"/>
          </p:nvPr>
        </p:nvSpPr>
        <p:spPr/>
        <p:txBody>
          <a:bodyPr/>
          <a:lstStyle/>
          <a:p>
            <a:r>
              <a:rPr lang="en-US" smtClean="0"/>
              <a:t>Dancing With Neutrinos - Tammy Walton</a:t>
            </a:r>
            <a:endParaRPr lang="en-US"/>
          </a:p>
        </p:txBody>
      </p:sp>
      <p:sp>
        <p:nvSpPr>
          <p:cNvPr id="7" name="Slide Number Placeholder 6"/>
          <p:cNvSpPr>
            <a:spLocks noGrp="1"/>
          </p:cNvSpPr>
          <p:nvPr>
            <p:ph type="sldNum" sz="quarter" idx="12"/>
          </p:nvPr>
        </p:nvSpPr>
        <p:spPr/>
        <p:txBody>
          <a:bodyPr/>
          <a:lstStyle/>
          <a:p>
            <a:fld id="{A36E434D-ACD5-4257-AC45-F228FFBED5E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C7B8CEE-C0C0-CC44-BB3E-ACFAA03F6C86}" type="datetime1">
              <a:rPr lang="en-US" smtClean="0"/>
              <a:t>1/27/17</a:t>
            </a:fld>
            <a:endParaRPr lang="en-US"/>
          </a:p>
        </p:txBody>
      </p:sp>
      <p:sp>
        <p:nvSpPr>
          <p:cNvPr id="8" name="Footer Placeholder 7"/>
          <p:cNvSpPr>
            <a:spLocks noGrp="1"/>
          </p:cNvSpPr>
          <p:nvPr>
            <p:ph type="ftr" sz="quarter" idx="11"/>
          </p:nvPr>
        </p:nvSpPr>
        <p:spPr/>
        <p:txBody>
          <a:bodyPr/>
          <a:lstStyle/>
          <a:p>
            <a:r>
              <a:rPr lang="en-US" smtClean="0"/>
              <a:t>Dancing With Neutrinos - Tammy Walton</a:t>
            </a:r>
            <a:endParaRPr lang="en-US"/>
          </a:p>
        </p:txBody>
      </p:sp>
      <p:sp>
        <p:nvSpPr>
          <p:cNvPr id="9" name="Slide Number Placeholder 8"/>
          <p:cNvSpPr>
            <a:spLocks noGrp="1"/>
          </p:cNvSpPr>
          <p:nvPr>
            <p:ph type="sldNum" sz="quarter" idx="12"/>
          </p:nvPr>
        </p:nvSpPr>
        <p:spPr/>
        <p:txBody>
          <a:bodyPr/>
          <a:lstStyle/>
          <a:p>
            <a:fld id="{A36E434D-ACD5-4257-AC45-F228FFBED5E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A6A696B-6848-2445-BB34-0385ED2DCB0C}" type="datetime1">
              <a:rPr lang="en-US" smtClean="0"/>
              <a:t>1/27/17</a:t>
            </a:fld>
            <a:endParaRPr lang="en-US"/>
          </a:p>
        </p:txBody>
      </p:sp>
      <p:sp>
        <p:nvSpPr>
          <p:cNvPr id="4" name="Footer Placeholder 3"/>
          <p:cNvSpPr>
            <a:spLocks noGrp="1"/>
          </p:cNvSpPr>
          <p:nvPr>
            <p:ph type="ftr" sz="quarter" idx="11"/>
          </p:nvPr>
        </p:nvSpPr>
        <p:spPr/>
        <p:txBody>
          <a:bodyPr/>
          <a:lstStyle/>
          <a:p>
            <a:r>
              <a:rPr lang="en-US" smtClean="0"/>
              <a:t>Dancing With Neutrinos - Tammy Walton</a:t>
            </a:r>
            <a:endParaRPr lang="en-US"/>
          </a:p>
        </p:txBody>
      </p:sp>
      <p:sp>
        <p:nvSpPr>
          <p:cNvPr id="5" name="Slide Number Placeholder 4"/>
          <p:cNvSpPr>
            <a:spLocks noGrp="1"/>
          </p:cNvSpPr>
          <p:nvPr>
            <p:ph type="sldNum" sz="quarter" idx="12"/>
          </p:nvPr>
        </p:nvSpPr>
        <p:spPr/>
        <p:txBody>
          <a:bodyPr/>
          <a:lstStyle/>
          <a:p>
            <a:fld id="{A36E434D-ACD5-4257-AC45-F228FFBED5E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7DAF7-942B-4649-AA3F-37156DAD3A33}" type="datetime1">
              <a:rPr lang="en-US" smtClean="0"/>
              <a:t>1/27/17</a:t>
            </a:fld>
            <a:endParaRPr lang="en-US"/>
          </a:p>
        </p:txBody>
      </p:sp>
      <p:sp>
        <p:nvSpPr>
          <p:cNvPr id="3" name="Footer Placeholder 2"/>
          <p:cNvSpPr>
            <a:spLocks noGrp="1"/>
          </p:cNvSpPr>
          <p:nvPr>
            <p:ph type="ftr" sz="quarter" idx="11"/>
          </p:nvPr>
        </p:nvSpPr>
        <p:spPr/>
        <p:txBody>
          <a:bodyPr/>
          <a:lstStyle/>
          <a:p>
            <a:r>
              <a:rPr lang="en-US" smtClean="0"/>
              <a:t>Dancing With Neutrinos - Tammy Walton</a:t>
            </a:r>
            <a:endParaRPr lang="en-US"/>
          </a:p>
        </p:txBody>
      </p:sp>
      <p:sp>
        <p:nvSpPr>
          <p:cNvPr id="4" name="Slide Number Placeholder 3"/>
          <p:cNvSpPr>
            <a:spLocks noGrp="1"/>
          </p:cNvSpPr>
          <p:nvPr>
            <p:ph type="sldNum" sz="quarter" idx="12"/>
          </p:nvPr>
        </p:nvSpPr>
        <p:spPr/>
        <p:txBody>
          <a:bodyPr/>
          <a:lstStyle/>
          <a:p>
            <a:fld id="{A36E434D-ACD5-4257-AC45-F228FFBED5E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54CFF-F20D-854F-9F3C-CE554193110E}" type="datetime1">
              <a:rPr lang="en-US" smtClean="0"/>
              <a:t>1/27/17</a:t>
            </a:fld>
            <a:endParaRPr lang="en-US"/>
          </a:p>
        </p:txBody>
      </p:sp>
      <p:sp>
        <p:nvSpPr>
          <p:cNvPr id="6" name="Footer Placeholder 5"/>
          <p:cNvSpPr>
            <a:spLocks noGrp="1"/>
          </p:cNvSpPr>
          <p:nvPr>
            <p:ph type="ftr" sz="quarter" idx="11"/>
          </p:nvPr>
        </p:nvSpPr>
        <p:spPr/>
        <p:txBody>
          <a:bodyPr/>
          <a:lstStyle/>
          <a:p>
            <a:r>
              <a:rPr lang="en-US" smtClean="0"/>
              <a:t>Dancing With Neutrinos - Tammy Walton</a:t>
            </a:r>
            <a:endParaRPr lang="en-US"/>
          </a:p>
        </p:txBody>
      </p:sp>
      <p:sp>
        <p:nvSpPr>
          <p:cNvPr id="7" name="Slide Number Placeholder 6"/>
          <p:cNvSpPr>
            <a:spLocks noGrp="1"/>
          </p:cNvSpPr>
          <p:nvPr>
            <p:ph type="sldNum" sz="quarter" idx="12"/>
          </p:nvPr>
        </p:nvSpPr>
        <p:spPr/>
        <p:txBody>
          <a:bodyPr/>
          <a:lstStyle/>
          <a:p>
            <a:fld id="{A36E434D-ACD5-4257-AC45-F228FFBED5E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C8712D69-32B3-7946-81F2-1AFCC1C5B016}" type="datetime1">
              <a:rPr lang="en-US" smtClean="0"/>
              <a:t>1/27/17</a:t>
            </a:fld>
            <a:endParaRPr lang="en-US"/>
          </a:p>
        </p:txBody>
      </p:sp>
      <p:sp>
        <p:nvSpPr>
          <p:cNvPr id="6" name="Footer Placeholder 5"/>
          <p:cNvSpPr>
            <a:spLocks noGrp="1"/>
          </p:cNvSpPr>
          <p:nvPr>
            <p:ph type="ftr" sz="quarter" idx="11"/>
          </p:nvPr>
        </p:nvSpPr>
        <p:spPr/>
        <p:txBody>
          <a:bodyPr/>
          <a:lstStyle/>
          <a:p>
            <a:r>
              <a:rPr lang="en-US" smtClean="0"/>
              <a:t>Dancing With Neutrinos - Tammy Walton</a:t>
            </a:r>
            <a:endParaRPr lang="en-US"/>
          </a:p>
        </p:txBody>
      </p:sp>
      <p:sp>
        <p:nvSpPr>
          <p:cNvPr id="7" name="Slide Number Placeholder 6"/>
          <p:cNvSpPr>
            <a:spLocks noGrp="1"/>
          </p:cNvSpPr>
          <p:nvPr>
            <p:ph type="sldNum" sz="quarter" idx="12"/>
          </p:nvPr>
        </p:nvSpPr>
        <p:spPr/>
        <p:txBody>
          <a:bodyPr/>
          <a:lstStyle/>
          <a:p>
            <a:fld id="{A36E434D-ACD5-4257-AC45-F228FFBED5E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1ADBC16E-55A1-9E41-81DF-323C15383361}" type="datetime1">
              <a:rPr lang="en-US" smtClean="0"/>
              <a:t>1/27/17</a:t>
            </a:fld>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r>
              <a:rPr lang="en-US" smtClean="0"/>
              <a:t>Dancing With Neutrinos - Tammy Walton</a:t>
            </a:r>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A36E434D-ACD5-4257-AC45-F228FFBED5E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Lst>
  <p:hf hdr="0"/>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image" Target="../media/image29.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pn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2.xml"/><Relationship Id="rId3"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2.xml"/><Relationship Id="rId3"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eg"/></Relationships>
</file>

<file path=ppt/slides/_rels/slide45.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2.xml"/><Relationship Id="rId3" Type="http://schemas.openxmlformats.org/officeDocument/2006/relationships/image" Target="../media/image47.jpeg"/></Relationships>
</file>

<file path=ppt/slides/_rels/slide46.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3.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Layout" Target="../slideLayouts/slideLayout2.xml"/><Relationship Id="rId3" Type="http://schemas.openxmlformats.org/officeDocument/2006/relationships/notesSlide" Target="../notesSlides/notesSlide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slideLayout" Target="../slideLayouts/slideLayout2.xml"/><Relationship Id="rId3" Type="http://schemas.openxmlformats.org/officeDocument/2006/relationships/image" Target="../media/image5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gif"/><Relationship Id="rId1" Type="http://schemas.openxmlformats.org/officeDocument/2006/relationships/tags" Target="../tags/tag23.x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hyperlink" Target="http://www.fnal.gov/"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 Id="rId3" Type="http://schemas.openxmlformats.org/officeDocument/2006/relationships/image" Target="../media/image1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 Id="rId3"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 Id="rId3" Type="http://schemas.openxmlformats.org/officeDocument/2006/relationships/image" Target="../media/image46.jpeg"/></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image" Target="../media/image69.emf"/></Relationships>
</file>

<file path=ppt/slides/_rels/slide79.xml.rels><?xml version="1.0" encoding="UTF-8" standalone="yes"?>
<Relationships xmlns="http://schemas.openxmlformats.org/package/2006/relationships"><Relationship Id="rId1" Type="http://schemas.openxmlformats.org/officeDocument/2006/relationships/tags" Target="../tags/tag24.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 Id="rId3" Type="http://schemas.openxmlformats.org/officeDocument/2006/relationships/image" Target="../media/image81.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6"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8600"/>
            <a:ext cx="7696200" cy="2868168"/>
          </a:xfrm>
        </p:spPr>
        <p:txBody>
          <a:bodyPr/>
          <a:lstStyle/>
          <a:p>
            <a:r>
              <a:rPr lang="en-US" sz="5400" dirty="0" smtClean="0">
                <a:latin typeface="Jokerman" pitchFamily="82" charset="0"/>
              </a:rPr>
              <a:t>Dancing with Neutrinos</a:t>
            </a:r>
            <a:endParaRPr lang="en-US" sz="5400" dirty="0">
              <a:latin typeface="Jokerman" pitchFamily="82" charset="0"/>
            </a:endParaRPr>
          </a:p>
        </p:txBody>
      </p:sp>
      <p:sp>
        <p:nvSpPr>
          <p:cNvPr id="3" name="Subtitle 2"/>
          <p:cNvSpPr>
            <a:spLocks noGrp="1"/>
          </p:cNvSpPr>
          <p:nvPr>
            <p:ph type="subTitle" idx="1"/>
          </p:nvPr>
        </p:nvSpPr>
        <p:spPr>
          <a:xfrm>
            <a:off x="2667000" y="3539864"/>
            <a:ext cx="6248400" cy="2556136"/>
          </a:xfrm>
        </p:spPr>
        <p:txBody>
          <a:bodyPr>
            <a:normAutofit/>
          </a:bodyPr>
          <a:lstStyle/>
          <a:p>
            <a:r>
              <a:rPr lang="en-US" b="1" dirty="0" smtClean="0">
                <a:latin typeface="Californian FB" pitchFamily="18" charset="0"/>
              </a:rPr>
              <a:t>Saturday Morning Physics</a:t>
            </a:r>
          </a:p>
          <a:p>
            <a:r>
              <a:rPr lang="en-US" b="1" dirty="0" smtClean="0">
                <a:latin typeface="Californian FB" pitchFamily="18" charset="0"/>
              </a:rPr>
              <a:t> </a:t>
            </a:r>
          </a:p>
          <a:p>
            <a:r>
              <a:rPr lang="en-US" sz="2000" b="1" dirty="0" smtClean="0">
                <a:latin typeface="Californian FB" pitchFamily="18" charset="0"/>
              </a:rPr>
              <a:t>Tammy Walton</a:t>
            </a:r>
          </a:p>
          <a:p>
            <a:r>
              <a:rPr lang="en-US" sz="2000" dirty="0" err="1" smtClean="0">
                <a:latin typeface="Californian FB" pitchFamily="18" charset="0"/>
              </a:rPr>
              <a:t>Fermilab</a:t>
            </a:r>
            <a:endParaRPr lang="en-US" sz="2000" b="1" dirty="0" smtClean="0">
              <a:latin typeface="Californian FB" pitchFamily="18" charset="0"/>
            </a:endParaRPr>
          </a:p>
          <a:p>
            <a:r>
              <a:rPr lang="en-US" sz="2000" dirty="0" smtClean="0">
                <a:latin typeface="Californian FB" pitchFamily="18" charset="0"/>
              </a:rPr>
              <a:t>Jan. 28, 2017</a:t>
            </a:r>
            <a:r>
              <a:rPr lang="en-US" sz="2000" b="1" dirty="0" smtClean="0">
                <a:latin typeface="Californian FB" pitchFamily="18" charset="0"/>
              </a:rPr>
              <a:t> </a:t>
            </a:r>
            <a:endParaRPr lang="en-US" sz="2000" b="1" dirty="0">
              <a:latin typeface="Californian FB"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10</a:t>
            </a:fld>
            <a:endParaRPr lang="en-US"/>
          </a:p>
        </p:txBody>
      </p:sp>
      <p:sp>
        <p:nvSpPr>
          <p:cNvPr id="9" name="Title 1"/>
          <p:cNvSpPr txBox="1">
            <a:spLocks/>
          </p:cNvSpPr>
          <p:nvPr/>
        </p:nvSpPr>
        <p:spPr>
          <a:xfrm>
            <a:off x="152400" y="25400"/>
            <a:ext cx="8610600" cy="1066800"/>
          </a:xfrm>
          <a:prstGeom prst="rect">
            <a:avLst/>
          </a:prstGeom>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lvl="0" algn="ctr">
              <a:spcBef>
                <a:spcPct val="0"/>
              </a:spcBef>
              <a:defRPr/>
            </a:pPr>
            <a:r>
              <a:rPr lang="en-US" sz="3200" b="1" dirty="0">
                <a:ln w="50800"/>
                <a:solidFill>
                  <a:schemeClr val="bg1">
                    <a:shade val="50000"/>
                  </a:schemeClr>
                </a:solidFill>
                <a:latin typeface="Rockwell" pitchFamily="18" charset="0"/>
              </a:rPr>
              <a:t>The Fundamental  Forces of the Universe </a:t>
            </a:r>
            <a:r>
              <a:rPr lang="en-US" sz="3200" b="1" dirty="0">
                <a:ln w="50800"/>
                <a:solidFill>
                  <a:srgbClr val="FF0000"/>
                </a:solidFill>
                <a:latin typeface="Rockwell" pitchFamily="18" charset="0"/>
              </a:rPr>
              <a:t>Influence</a:t>
            </a:r>
            <a:r>
              <a:rPr lang="en-US" sz="3200" b="1" dirty="0">
                <a:ln w="50800"/>
                <a:solidFill>
                  <a:schemeClr val="bg1">
                    <a:shade val="50000"/>
                  </a:schemeClr>
                </a:solidFill>
                <a:latin typeface="Rockwell" pitchFamily="18" charset="0"/>
              </a:rPr>
              <a:t> the Behavior of Particles!</a:t>
            </a:r>
          </a:p>
        </p:txBody>
      </p:sp>
      <p:sp>
        <p:nvSpPr>
          <p:cNvPr id="8" name="Oval 7"/>
          <p:cNvSpPr/>
          <p:nvPr/>
        </p:nvSpPr>
        <p:spPr>
          <a:xfrm>
            <a:off x="2743200" y="1981200"/>
            <a:ext cx="1143000" cy="1066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276600" y="2133600"/>
            <a:ext cx="381000" cy="381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95600" y="2209800"/>
            <a:ext cx="381000" cy="381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24200" y="2514600"/>
            <a:ext cx="381000" cy="381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743200" y="1752600"/>
            <a:ext cx="1143000" cy="369332"/>
          </a:xfrm>
          <a:prstGeom prst="rect">
            <a:avLst/>
          </a:prstGeom>
          <a:noFill/>
        </p:spPr>
        <p:txBody>
          <a:bodyPr wrap="square" rtlCol="0">
            <a:spAutoFit/>
          </a:bodyPr>
          <a:lstStyle/>
          <a:p>
            <a:r>
              <a:rPr lang="en-US" b="1" dirty="0" smtClean="0">
                <a:latin typeface="Arial Rounded MT Bold" pitchFamily="34" charset="0"/>
              </a:rPr>
              <a:t>neutron</a:t>
            </a:r>
            <a:endParaRPr lang="en-US" b="1" dirty="0">
              <a:latin typeface="Arial Rounded MT Bold" pitchFamily="34" charset="0"/>
            </a:endParaRPr>
          </a:p>
        </p:txBody>
      </p:sp>
      <p:sp>
        <p:nvSpPr>
          <p:cNvPr id="17" name="Oval 16"/>
          <p:cNvSpPr/>
          <p:nvPr/>
        </p:nvSpPr>
        <p:spPr>
          <a:xfrm>
            <a:off x="3505200" y="2819400"/>
            <a:ext cx="1143000" cy="9906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733800" y="3276600"/>
            <a:ext cx="381000" cy="381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114800" y="3200400"/>
            <a:ext cx="381000" cy="381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419600" y="2819400"/>
            <a:ext cx="990600" cy="369332"/>
          </a:xfrm>
          <a:prstGeom prst="rect">
            <a:avLst/>
          </a:prstGeom>
          <a:noFill/>
        </p:spPr>
        <p:txBody>
          <a:bodyPr wrap="square" rtlCol="0">
            <a:spAutoFit/>
          </a:bodyPr>
          <a:lstStyle/>
          <a:p>
            <a:r>
              <a:rPr lang="en-US" b="1" dirty="0" smtClean="0">
                <a:latin typeface="Arial Rounded MT Bold" pitchFamily="34" charset="0"/>
              </a:rPr>
              <a:t>proton</a:t>
            </a:r>
            <a:endParaRPr lang="en-US" b="1" dirty="0">
              <a:latin typeface="Arial Rounded MT Bold" pitchFamily="34" charset="0"/>
            </a:endParaRPr>
          </a:p>
        </p:txBody>
      </p:sp>
      <p:sp>
        <p:nvSpPr>
          <p:cNvPr id="21" name="Oval 20"/>
          <p:cNvSpPr/>
          <p:nvPr/>
        </p:nvSpPr>
        <p:spPr>
          <a:xfrm>
            <a:off x="3886200" y="2971800"/>
            <a:ext cx="381000" cy="304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895600" y="2209800"/>
            <a:ext cx="304800" cy="369332"/>
          </a:xfrm>
          <a:prstGeom prst="rect">
            <a:avLst/>
          </a:prstGeom>
          <a:noFill/>
        </p:spPr>
        <p:txBody>
          <a:bodyPr wrap="square" rtlCol="0">
            <a:spAutoFit/>
          </a:bodyPr>
          <a:lstStyle/>
          <a:p>
            <a:r>
              <a:rPr lang="en-US" dirty="0" smtClean="0">
                <a:latin typeface="Arial Rounded MT Bold" pitchFamily="34" charset="0"/>
              </a:rPr>
              <a:t>d</a:t>
            </a:r>
            <a:endParaRPr lang="en-US" dirty="0">
              <a:latin typeface="Arial Rounded MT Bold" pitchFamily="34" charset="0"/>
            </a:endParaRPr>
          </a:p>
        </p:txBody>
      </p:sp>
      <p:sp>
        <p:nvSpPr>
          <p:cNvPr id="23" name="TextBox 22"/>
          <p:cNvSpPr txBox="1"/>
          <p:nvPr/>
        </p:nvSpPr>
        <p:spPr>
          <a:xfrm>
            <a:off x="3167418" y="2514600"/>
            <a:ext cx="304800" cy="369332"/>
          </a:xfrm>
          <a:prstGeom prst="rect">
            <a:avLst/>
          </a:prstGeom>
          <a:noFill/>
        </p:spPr>
        <p:txBody>
          <a:bodyPr wrap="square" rtlCol="0">
            <a:spAutoFit/>
          </a:bodyPr>
          <a:lstStyle/>
          <a:p>
            <a:r>
              <a:rPr lang="en-US" dirty="0" smtClean="0">
                <a:latin typeface="Arial Rounded MT Bold" pitchFamily="34" charset="0"/>
              </a:rPr>
              <a:t>d</a:t>
            </a:r>
            <a:endParaRPr lang="en-US" dirty="0">
              <a:latin typeface="Arial Rounded MT Bold" pitchFamily="34" charset="0"/>
            </a:endParaRPr>
          </a:p>
        </p:txBody>
      </p:sp>
      <p:sp>
        <p:nvSpPr>
          <p:cNvPr id="24" name="TextBox 23"/>
          <p:cNvSpPr txBox="1"/>
          <p:nvPr/>
        </p:nvSpPr>
        <p:spPr>
          <a:xfrm>
            <a:off x="3810000" y="3276600"/>
            <a:ext cx="304800" cy="369332"/>
          </a:xfrm>
          <a:prstGeom prst="rect">
            <a:avLst/>
          </a:prstGeom>
          <a:noFill/>
        </p:spPr>
        <p:txBody>
          <a:bodyPr wrap="square" rtlCol="0">
            <a:spAutoFit/>
          </a:bodyPr>
          <a:lstStyle/>
          <a:p>
            <a:r>
              <a:rPr lang="en-US" dirty="0" smtClean="0">
                <a:latin typeface="Arial Rounded MT Bold" pitchFamily="34" charset="0"/>
              </a:rPr>
              <a:t>d</a:t>
            </a:r>
            <a:endParaRPr lang="en-US" dirty="0">
              <a:latin typeface="Arial Rounded MT Bold" pitchFamily="34" charset="0"/>
            </a:endParaRPr>
          </a:p>
        </p:txBody>
      </p:sp>
      <p:sp>
        <p:nvSpPr>
          <p:cNvPr id="25" name="TextBox 24"/>
          <p:cNvSpPr txBox="1"/>
          <p:nvPr/>
        </p:nvSpPr>
        <p:spPr>
          <a:xfrm>
            <a:off x="3352800" y="2133600"/>
            <a:ext cx="304800" cy="369332"/>
          </a:xfrm>
          <a:prstGeom prst="rect">
            <a:avLst/>
          </a:prstGeom>
          <a:noFill/>
        </p:spPr>
        <p:txBody>
          <a:bodyPr wrap="square" rtlCol="0">
            <a:spAutoFit/>
          </a:bodyPr>
          <a:lstStyle/>
          <a:p>
            <a:r>
              <a:rPr lang="en-US" dirty="0" smtClean="0">
                <a:latin typeface="Arial Rounded MT Bold" pitchFamily="34" charset="0"/>
              </a:rPr>
              <a:t>u</a:t>
            </a:r>
            <a:endParaRPr lang="en-US" dirty="0">
              <a:latin typeface="Arial Rounded MT Bold" pitchFamily="34" charset="0"/>
            </a:endParaRPr>
          </a:p>
        </p:txBody>
      </p:sp>
      <p:sp>
        <p:nvSpPr>
          <p:cNvPr id="26" name="TextBox 25"/>
          <p:cNvSpPr txBox="1"/>
          <p:nvPr/>
        </p:nvSpPr>
        <p:spPr>
          <a:xfrm>
            <a:off x="4114800" y="3200400"/>
            <a:ext cx="304800" cy="369332"/>
          </a:xfrm>
          <a:prstGeom prst="rect">
            <a:avLst/>
          </a:prstGeom>
          <a:noFill/>
        </p:spPr>
        <p:txBody>
          <a:bodyPr wrap="square" rtlCol="0">
            <a:spAutoFit/>
          </a:bodyPr>
          <a:lstStyle/>
          <a:p>
            <a:r>
              <a:rPr lang="en-US" dirty="0" smtClean="0">
                <a:latin typeface="Arial Rounded MT Bold" pitchFamily="34" charset="0"/>
              </a:rPr>
              <a:t>u</a:t>
            </a:r>
            <a:endParaRPr lang="en-US" dirty="0">
              <a:latin typeface="Arial Rounded MT Bold" pitchFamily="34" charset="0"/>
            </a:endParaRPr>
          </a:p>
        </p:txBody>
      </p:sp>
      <p:sp>
        <p:nvSpPr>
          <p:cNvPr id="27" name="TextBox 26"/>
          <p:cNvSpPr txBox="1"/>
          <p:nvPr/>
        </p:nvSpPr>
        <p:spPr>
          <a:xfrm>
            <a:off x="3886200" y="2895600"/>
            <a:ext cx="304800" cy="369332"/>
          </a:xfrm>
          <a:prstGeom prst="rect">
            <a:avLst/>
          </a:prstGeom>
          <a:noFill/>
        </p:spPr>
        <p:txBody>
          <a:bodyPr wrap="square" rtlCol="0">
            <a:spAutoFit/>
          </a:bodyPr>
          <a:lstStyle/>
          <a:p>
            <a:r>
              <a:rPr lang="en-US" dirty="0" smtClean="0">
                <a:latin typeface="Arial Rounded MT Bold" pitchFamily="34" charset="0"/>
              </a:rPr>
              <a:t>u</a:t>
            </a:r>
            <a:endParaRPr lang="en-US" dirty="0">
              <a:latin typeface="Arial Rounded MT Bold" pitchFamily="34" charset="0"/>
            </a:endParaRPr>
          </a:p>
        </p:txBody>
      </p:sp>
      <p:pic>
        <p:nvPicPr>
          <p:cNvPr id="28" name="Picture 8" descr="http://scienceforkids.kidipede.com/chemistry/atoms/pictures/oxygen.jpg"/>
          <p:cNvPicPr>
            <a:picLocks noChangeAspect="1" noChangeArrowheads="1"/>
          </p:cNvPicPr>
          <p:nvPr/>
        </p:nvPicPr>
        <p:blipFill>
          <a:blip r:embed="rId2" cstate="print"/>
          <a:srcRect/>
          <a:stretch>
            <a:fillRect/>
          </a:stretch>
        </p:blipFill>
        <p:spPr bwMode="auto">
          <a:xfrm>
            <a:off x="6477000" y="1524000"/>
            <a:ext cx="2249311" cy="2102616"/>
          </a:xfrm>
          <a:prstGeom prst="rect">
            <a:avLst/>
          </a:prstGeom>
          <a:noFill/>
        </p:spPr>
      </p:pic>
      <p:sp>
        <p:nvSpPr>
          <p:cNvPr id="2" name="Rectangle 1"/>
          <p:cNvSpPr/>
          <p:nvPr/>
        </p:nvSpPr>
        <p:spPr>
          <a:xfrm>
            <a:off x="7239000" y="2133600"/>
            <a:ext cx="838200" cy="838200"/>
          </a:xfrm>
          <a:prstGeom prst="rect">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flipH="1" flipV="1">
            <a:off x="5562600" y="1524000"/>
            <a:ext cx="1676400" cy="609600"/>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2514600" y="1524000"/>
            <a:ext cx="3048000" cy="2667000"/>
          </a:xfrm>
          <a:prstGeom prst="rect">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a:off x="5562600" y="2971800"/>
            <a:ext cx="1676400" cy="1219200"/>
          </a:xfrm>
          <a:prstGeom prst="line">
            <a:avLst/>
          </a:prstGeom>
          <a:ln w="76200" cmpd="sng">
            <a:solidFill>
              <a:schemeClr val="bg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838200" y="4419600"/>
            <a:ext cx="7772400" cy="2154436"/>
          </a:xfrm>
          <a:prstGeom prst="rect">
            <a:avLst/>
          </a:prstGeom>
          <a:solidFill>
            <a:srgbClr val="EBFAD2"/>
          </a:solidFill>
          <a:ln>
            <a:solidFill>
              <a:srgbClr val="796D04"/>
            </a:solidFill>
          </a:ln>
        </p:spPr>
        <p:txBody>
          <a:bodyPr wrap="square" rtlCol="0">
            <a:spAutoFit/>
          </a:bodyPr>
          <a:lstStyle/>
          <a:p>
            <a:pPr algn="ctr"/>
            <a:r>
              <a:rPr lang="en-US" sz="2800" b="1" dirty="0" smtClean="0">
                <a:solidFill>
                  <a:srgbClr val="000000"/>
                </a:solidFill>
                <a:latin typeface="Chalkboard"/>
                <a:cs typeface="Chalkboard"/>
              </a:rPr>
              <a:t>The strong nuclear force</a:t>
            </a:r>
          </a:p>
          <a:p>
            <a:pPr algn="ctr"/>
            <a:endParaRPr lang="en-US" sz="2400" b="1" dirty="0" smtClean="0">
              <a:latin typeface="Chalkboard"/>
              <a:cs typeface="Chalkboard"/>
            </a:endParaRPr>
          </a:p>
          <a:p>
            <a:r>
              <a:rPr lang="en-US" sz="2000" b="1" dirty="0" smtClean="0">
                <a:solidFill>
                  <a:srgbClr val="00B050"/>
                </a:solidFill>
                <a:latin typeface="Chalkboard"/>
                <a:cs typeface="Chalkboard"/>
              </a:rPr>
              <a:t>Holds the nucleus together</a:t>
            </a:r>
          </a:p>
          <a:p>
            <a:endParaRPr lang="en-US" sz="2000" b="1" dirty="0" smtClean="0">
              <a:solidFill>
                <a:srgbClr val="00B050"/>
              </a:solidFill>
              <a:latin typeface="Chalkboard"/>
              <a:cs typeface="Chalkboard"/>
            </a:endParaRPr>
          </a:p>
          <a:p>
            <a:r>
              <a:rPr lang="en-US" sz="2000" b="1" dirty="0" smtClean="0">
                <a:solidFill>
                  <a:srgbClr val="00B050"/>
                </a:solidFill>
                <a:latin typeface="Chalkboard"/>
                <a:cs typeface="Chalkboard"/>
              </a:rPr>
              <a:t>Range of the force is</a:t>
            </a:r>
            <a:r>
              <a:rPr lang="en-US" sz="2400" b="1" dirty="0" smtClean="0">
                <a:solidFill>
                  <a:srgbClr val="00B050"/>
                </a:solidFill>
                <a:latin typeface="Chalkboard"/>
                <a:cs typeface="Chalkboard"/>
              </a:rPr>
              <a:t> 0.000000000000001 </a:t>
            </a:r>
            <a:r>
              <a:rPr lang="en-US" sz="2000" b="1" dirty="0" smtClean="0">
                <a:solidFill>
                  <a:srgbClr val="00B050"/>
                </a:solidFill>
                <a:latin typeface="Chalkboard"/>
                <a:cs typeface="Chalkboard"/>
              </a:rPr>
              <a:t>meters</a:t>
            </a:r>
          </a:p>
          <a:p>
            <a:endParaRPr lang="en-US" dirty="0" smtClean="0">
              <a:solidFill>
                <a:srgbClr val="00B050"/>
              </a:solidFill>
              <a:latin typeface="Arial Rounded MT Bold" pitchFamily="34" charset="0"/>
            </a:endParaRPr>
          </a:p>
        </p:txBody>
      </p:sp>
    </p:spTree>
    <p:extLst>
      <p:ext uri="{BB962C8B-B14F-4D97-AF65-F5344CB8AC3E}">
        <p14:creationId xmlns:p14="http://schemas.microsoft.com/office/powerpoint/2010/main" val="4011543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3" presetClass="entr" presetSubtype="10" fill="hold" nodeType="withEffect">
                                  <p:stCondLst>
                                    <p:cond delay="0"/>
                                  </p:stCondLst>
                                  <p:childTnLst>
                                    <p:set>
                                      <p:cBhvr>
                                        <p:cTn id="46" dur="1" fill="hold">
                                          <p:stCondLst>
                                            <p:cond delay="0"/>
                                          </p:stCondLst>
                                        </p:cTn>
                                        <p:tgtEl>
                                          <p:spTgt spid="40">
                                            <p:txEl>
                                              <p:pRg st="2" end="2"/>
                                            </p:txEl>
                                          </p:spTgt>
                                        </p:tgtEl>
                                        <p:attrNameLst>
                                          <p:attrName>style.visibility</p:attrName>
                                        </p:attrNameLst>
                                      </p:cBhvr>
                                      <p:to>
                                        <p:strVal val="visible"/>
                                      </p:to>
                                    </p:set>
                                    <p:animEffect transition="in" filter="blinds(horizontal)">
                                      <p:cBhvr>
                                        <p:cTn id="47" dur="500"/>
                                        <p:tgtEl>
                                          <p:spTgt spid="4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40">
                                            <p:txEl>
                                              <p:pRg st="4" end="4"/>
                                            </p:txEl>
                                          </p:spTgt>
                                        </p:tgtEl>
                                        <p:attrNameLst>
                                          <p:attrName>style.visibility</p:attrName>
                                        </p:attrNameLst>
                                      </p:cBhvr>
                                      <p:to>
                                        <p:strVal val="visible"/>
                                      </p:to>
                                    </p:set>
                                    <p:animEffect transition="in" filter="blinds(horizontal)">
                                      <p:cBhvr>
                                        <p:cTn id="52" dur="500"/>
                                        <p:tgtEl>
                                          <p:spTgt spid="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p:bldP spid="17" grpId="0" animBg="1"/>
      <p:bldP spid="18" grpId="0" animBg="1"/>
      <p:bldP spid="19" grpId="0" animBg="1"/>
      <p:bldP spid="20" grpId="0"/>
      <p:bldP spid="21" grpId="0" animBg="1"/>
      <p:bldP spid="22" grpId="0"/>
      <p:bldP spid="23" grpId="0"/>
      <p:bldP spid="24" grpId="0"/>
      <p:bldP spid="25" grpId="0"/>
      <p:bldP spid="26" grpId="0"/>
      <p:bldP spid="27" grpId="0"/>
      <p:bldP spid="2"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11</a:t>
            </a:fld>
            <a:endParaRPr lang="en-US"/>
          </a:p>
        </p:txBody>
      </p:sp>
      <p:sp>
        <p:nvSpPr>
          <p:cNvPr id="7" name="Title 1"/>
          <p:cNvSpPr txBox="1">
            <a:spLocks/>
          </p:cNvSpPr>
          <p:nvPr/>
        </p:nvSpPr>
        <p:spPr>
          <a:xfrm>
            <a:off x="914400" y="304800"/>
            <a:ext cx="7239000" cy="1371600"/>
          </a:xfrm>
          <a:prstGeom prst="rect">
            <a:avLst/>
          </a:prstGeom>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u="none" strike="noStrike" kern="1200" normalizeH="0" baseline="0" noProof="0" dirty="0" smtClean="0">
                <a:ln w="50800"/>
                <a:solidFill>
                  <a:schemeClr val="bg1">
                    <a:shade val="50000"/>
                  </a:schemeClr>
                </a:solidFill>
                <a:uLnTx/>
                <a:uFillTx/>
                <a:latin typeface="Rockwell" pitchFamily="18" charset="0"/>
                <a:ea typeface="+mj-ea"/>
                <a:cs typeface="+mj-cs"/>
              </a:rPr>
              <a:t>Everything is Composed of </a:t>
            </a:r>
            <a:r>
              <a:rPr lang="en-US" sz="4400" b="1" dirty="0">
                <a:ln w="50800"/>
                <a:solidFill>
                  <a:schemeClr val="bg1">
                    <a:shade val="50000"/>
                  </a:schemeClr>
                </a:solidFill>
                <a:latin typeface="Rockwell" pitchFamily="18" charset="0"/>
                <a:ea typeface="+mj-ea"/>
                <a:cs typeface="+mj-cs"/>
              </a:rPr>
              <a:t> </a:t>
            </a:r>
            <a:r>
              <a:rPr lang="en-US" sz="4400" b="1" dirty="0" smtClean="0">
                <a:ln w="50800"/>
                <a:solidFill>
                  <a:srgbClr val="FF0000"/>
                </a:solidFill>
                <a:latin typeface="Rockwell" pitchFamily="18" charset="0"/>
                <a:ea typeface="+mj-ea"/>
                <a:cs typeface="+mj-cs"/>
              </a:rPr>
              <a:t>Elementary</a:t>
            </a:r>
            <a:r>
              <a:rPr lang="en-US" sz="4400" b="1" dirty="0" smtClean="0">
                <a:ln w="50800"/>
                <a:solidFill>
                  <a:schemeClr val="bg1">
                    <a:shade val="50000"/>
                  </a:schemeClr>
                </a:solidFill>
                <a:latin typeface="Rockwell" pitchFamily="18" charset="0"/>
                <a:ea typeface="+mj-ea"/>
                <a:cs typeface="+mj-cs"/>
              </a:rPr>
              <a:t> </a:t>
            </a:r>
            <a:r>
              <a:rPr kumimoji="0" lang="en-US" sz="4400" b="1" u="none" strike="noStrike" kern="1200" normalizeH="0" baseline="0" noProof="0" dirty="0" smtClean="0">
                <a:ln w="50800"/>
                <a:solidFill>
                  <a:schemeClr val="bg1">
                    <a:shade val="50000"/>
                  </a:schemeClr>
                </a:solidFill>
                <a:uLnTx/>
                <a:uFillTx/>
                <a:latin typeface="Rockwell" pitchFamily="18" charset="0"/>
                <a:ea typeface="+mj-ea"/>
                <a:cs typeface="+mj-cs"/>
              </a:rPr>
              <a:t>Particles!</a:t>
            </a:r>
            <a:endParaRPr kumimoji="0" lang="en-US" sz="4400" b="1" u="none" strike="noStrike" kern="1200" normalizeH="0" baseline="0" noProof="0" dirty="0">
              <a:ln w="50800"/>
              <a:solidFill>
                <a:schemeClr val="bg1">
                  <a:shade val="50000"/>
                </a:schemeClr>
              </a:solidFill>
              <a:uLnTx/>
              <a:uFillTx/>
              <a:latin typeface="Rockwell" pitchFamily="18" charset="0"/>
              <a:ea typeface="+mj-ea"/>
              <a:cs typeface="+mj-cs"/>
            </a:endParaRPr>
          </a:p>
        </p:txBody>
      </p:sp>
      <p:sp>
        <p:nvSpPr>
          <p:cNvPr id="8" name="Title 1"/>
          <p:cNvSpPr txBox="1">
            <a:spLocks/>
          </p:cNvSpPr>
          <p:nvPr/>
        </p:nvSpPr>
        <p:spPr>
          <a:xfrm>
            <a:off x="838200" y="2057400"/>
            <a:ext cx="7239000" cy="990600"/>
          </a:xfrm>
          <a:prstGeom prst="rect">
            <a:avLst/>
          </a:prstGeom>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u="none" strike="noStrike" kern="1200" normalizeH="0" baseline="0" noProof="0" dirty="0" smtClean="0">
                <a:ln w="50800"/>
                <a:solidFill>
                  <a:schemeClr val="bg1">
                    <a:lumMod val="95000"/>
                    <a:lumOff val="5000"/>
                  </a:schemeClr>
                </a:solidFill>
                <a:uLnTx/>
                <a:uFillTx/>
                <a:latin typeface="Rockwell" pitchFamily="18" charset="0"/>
                <a:ea typeface="+mj-ea"/>
                <a:cs typeface="+mj-cs"/>
              </a:rPr>
              <a:t>AND</a:t>
            </a:r>
            <a:endParaRPr kumimoji="0" lang="en-US" sz="4400" b="1" u="none" strike="noStrike" kern="1200" normalizeH="0" baseline="0" noProof="0" dirty="0">
              <a:ln w="50800"/>
              <a:solidFill>
                <a:schemeClr val="bg1">
                  <a:lumMod val="95000"/>
                  <a:lumOff val="5000"/>
                </a:schemeClr>
              </a:solidFill>
              <a:uLnTx/>
              <a:uFillTx/>
              <a:latin typeface="Rockwell" pitchFamily="18" charset="0"/>
              <a:ea typeface="+mj-ea"/>
              <a:cs typeface="+mj-cs"/>
            </a:endParaRPr>
          </a:p>
        </p:txBody>
      </p:sp>
      <p:sp>
        <p:nvSpPr>
          <p:cNvPr id="9" name="Title 1"/>
          <p:cNvSpPr txBox="1">
            <a:spLocks/>
          </p:cNvSpPr>
          <p:nvPr/>
        </p:nvSpPr>
        <p:spPr>
          <a:xfrm>
            <a:off x="1066800" y="3581400"/>
            <a:ext cx="7239000" cy="1371600"/>
          </a:xfrm>
          <a:prstGeom prst="rect">
            <a:avLst/>
          </a:prstGeom>
          <a:solidFill>
            <a:schemeClr val="accent1">
              <a:lumMod val="20000"/>
              <a:lumOff val="80000"/>
            </a:schemeClr>
          </a:solidFill>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u="none" strike="noStrike" kern="1200" normalizeH="0" baseline="0" noProof="0" dirty="0" smtClean="0">
                <a:ln w="50800"/>
                <a:solidFill>
                  <a:srgbClr val="0000FF"/>
                </a:solidFill>
                <a:uLnTx/>
                <a:uFillTx/>
                <a:latin typeface="Rockwell" pitchFamily="18" charset="0"/>
                <a:ea typeface="+mj-ea"/>
                <a:cs typeface="+mj-cs"/>
              </a:rPr>
              <a:t>Nature</a:t>
            </a:r>
            <a:r>
              <a:rPr kumimoji="0" lang="en-US" sz="4400" b="1" u="none" strike="noStrike" kern="1200" normalizeH="0" noProof="0" dirty="0" smtClean="0">
                <a:ln w="50800"/>
                <a:solidFill>
                  <a:srgbClr val="0000FF"/>
                </a:solidFill>
                <a:uLnTx/>
                <a:uFillTx/>
                <a:latin typeface="Rockwell" pitchFamily="18" charset="0"/>
                <a:ea typeface="+mj-ea"/>
                <a:cs typeface="+mj-cs"/>
              </a:rPr>
              <a:t> Can Produce Particles!!!</a:t>
            </a:r>
            <a:endParaRPr kumimoji="0" lang="en-US" sz="4400" b="1" u="none" strike="noStrike" kern="1200" normalizeH="0" baseline="0" noProof="0" dirty="0">
              <a:ln w="50800"/>
              <a:solidFill>
                <a:srgbClr val="0000FF"/>
              </a:solidFill>
              <a:uLnTx/>
              <a:uFillTx/>
              <a:latin typeface="Rockwell" pitchFamily="18" charset="0"/>
              <a:ea typeface="+mj-ea"/>
              <a:cs typeface="+mj-cs"/>
            </a:endParaRPr>
          </a:p>
        </p:txBody>
      </p:sp>
    </p:spTree>
    <p:extLst>
      <p:ext uri="{BB962C8B-B14F-4D97-AF65-F5344CB8AC3E}">
        <p14:creationId xmlns:p14="http://schemas.microsoft.com/office/powerpoint/2010/main" val="751529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324600" y="6324600"/>
            <a:ext cx="2133600" cy="365125"/>
          </a:xfrm>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12</a:t>
            </a:fld>
            <a:endParaRPr lang="en-US"/>
          </a:p>
        </p:txBody>
      </p:sp>
      <p:sp>
        <p:nvSpPr>
          <p:cNvPr id="8" name="TextBox 7"/>
          <p:cNvSpPr txBox="1"/>
          <p:nvPr/>
        </p:nvSpPr>
        <p:spPr>
          <a:xfrm>
            <a:off x="838200" y="158045"/>
            <a:ext cx="7315200" cy="461665"/>
          </a:xfrm>
          <a:prstGeom prst="rect">
            <a:avLst/>
          </a:prstGeom>
          <a:solidFill>
            <a:srgbClr val="FDF8CD"/>
          </a:solidFill>
        </p:spPr>
        <p:txBody>
          <a:bodyPr wrap="square" rtlCol="0">
            <a:spAutoFit/>
          </a:bodyPr>
          <a:lstStyle/>
          <a:p>
            <a:pPr algn="ctr"/>
            <a:r>
              <a:rPr lang="en-US" sz="2400" b="1" dirty="0" smtClean="0">
                <a:solidFill>
                  <a:schemeClr val="bg1"/>
                </a:solidFill>
                <a:latin typeface="Chalkboard"/>
                <a:cs typeface="Chalkboard"/>
              </a:rPr>
              <a:t>The sun is an ultimate nuclear fusion reactor!</a:t>
            </a:r>
            <a:endParaRPr lang="en-US" sz="2400" b="1" dirty="0">
              <a:solidFill>
                <a:schemeClr val="bg1"/>
              </a:solidFill>
              <a:latin typeface="Chalkboard"/>
              <a:cs typeface="Chalkboard"/>
            </a:endParaRPr>
          </a:p>
        </p:txBody>
      </p:sp>
      <p:pic>
        <p:nvPicPr>
          <p:cNvPr id="11" name="Picture 10"/>
          <p:cNvPicPr>
            <a:picLocks noChangeAspect="1"/>
          </p:cNvPicPr>
          <p:nvPr/>
        </p:nvPicPr>
        <p:blipFill>
          <a:blip r:embed="rId2"/>
          <a:stretch>
            <a:fillRect/>
          </a:stretch>
        </p:blipFill>
        <p:spPr>
          <a:xfrm>
            <a:off x="838201" y="629356"/>
            <a:ext cx="7315199" cy="4236720"/>
          </a:xfrm>
          <a:prstGeom prst="rect">
            <a:avLst/>
          </a:prstGeom>
        </p:spPr>
      </p:pic>
      <p:sp>
        <p:nvSpPr>
          <p:cNvPr id="12" name="TextBox 11"/>
          <p:cNvSpPr txBox="1"/>
          <p:nvPr/>
        </p:nvSpPr>
        <p:spPr>
          <a:xfrm>
            <a:off x="838200" y="4495800"/>
            <a:ext cx="7315200" cy="461665"/>
          </a:xfrm>
          <a:prstGeom prst="rect">
            <a:avLst/>
          </a:prstGeom>
          <a:solidFill>
            <a:srgbClr val="FDF8CD"/>
          </a:solidFill>
        </p:spPr>
        <p:txBody>
          <a:bodyPr wrap="square" rtlCol="0">
            <a:spAutoFit/>
          </a:bodyPr>
          <a:lstStyle/>
          <a:p>
            <a:pPr algn="ctr"/>
            <a:r>
              <a:rPr lang="en-US" sz="2400" b="1" dirty="0" smtClean="0">
                <a:solidFill>
                  <a:schemeClr val="bg1"/>
                </a:solidFill>
                <a:latin typeface="Chalkboard"/>
                <a:cs typeface="Chalkboard"/>
              </a:rPr>
              <a:t>Nuclear Fusion</a:t>
            </a:r>
            <a:endParaRPr lang="en-US" sz="2400" b="1" dirty="0">
              <a:solidFill>
                <a:schemeClr val="bg1"/>
              </a:solidFill>
              <a:latin typeface="Chalkboard"/>
              <a:cs typeface="Chalkboard"/>
            </a:endParaRPr>
          </a:p>
        </p:txBody>
      </p:sp>
      <p:sp>
        <p:nvSpPr>
          <p:cNvPr id="21" name="Oval 20"/>
          <p:cNvSpPr/>
          <p:nvPr/>
        </p:nvSpPr>
        <p:spPr>
          <a:xfrm>
            <a:off x="1524000" y="4953000"/>
            <a:ext cx="457200" cy="4572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2" name="Oval 21"/>
          <p:cNvSpPr/>
          <p:nvPr/>
        </p:nvSpPr>
        <p:spPr>
          <a:xfrm>
            <a:off x="2362200" y="4953000"/>
            <a:ext cx="457200" cy="4572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cxnSp>
        <p:nvCxnSpPr>
          <p:cNvPr id="23" name="Straight Arrow Connector 22"/>
          <p:cNvCxnSpPr/>
          <p:nvPr/>
        </p:nvCxnSpPr>
        <p:spPr>
          <a:xfrm>
            <a:off x="990600" y="5486400"/>
            <a:ext cx="990600" cy="0"/>
          </a:xfrm>
          <a:prstGeom prst="straightConnector1">
            <a:avLst/>
          </a:prstGeom>
          <a:ln w="412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209800" y="5486400"/>
            <a:ext cx="1066800"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438400" y="4953000"/>
            <a:ext cx="304800" cy="461665"/>
          </a:xfrm>
          <a:prstGeom prst="rect">
            <a:avLst/>
          </a:prstGeom>
          <a:noFill/>
        </p:spPr>
        <p:txBody>
          <a:bodyPr wrap="square" rtlCol="0">
            <a:spAutoFit/>
          </a:bodyPr>
          <a:lstStyle/>
          <a:p>
            <a:r>
              <a:rPr lang="en-US" sz="2400" b="1" dirty="0" smtClean="0">
                <a:latin typeface="Bookman Old Style" pitchFamily="18" charset="0"/>
              </a:rPr>
              <a:t>p</a:t>
            </a:r>
            <a:endParaRPr lang="en-US" sz="2400" b="1" dirty="0">
              <a:latin typeface="Bookman Old Style" pitchFamily="18" charset="0"/>
            </a:endParaRPr>
          </a:p>
        </p:txBody>
      </p:sp>
      <p:sp>
        <p:nvSpPr>
          <p:cNvPr id="26" name="TextBox 25"/>
          <p:cNvSpPr txBox="1"/>
          <p:nvPr/>
        </p:nvSpPr>
        <p:spPr>
          <a:xfrm>
            <a:off x="1600200" y="4953000"/>
            <a:ext cx="304800" cy="461665"/>
          </a:xfrm>
          <a:prstGeom prst="rect">
            <a:avLst/>
          </a:prstGeom>
          <a:noFill/>
        </p:spPr>
        <p:txBody>
          <a:bodyPr wrap="square" rtlCol="0">
            <a:spAutoFit/>
          </a:bodyPr>
          <a:lstStyle/>
          <a:p>
            <a:r>
              <a:rPr lang="en-US" sz="2400" b="1" dirty="0" smtClean="0">
                <a:latin typeface="Bookman Old Style" pitchFamily="18" charset="0"/>
              </a:rPr>
              <a:t>p</a:t>
            </a:r>
            <a:endParaRPr lang="en-US" sz="2400" b="1" dirty="0">
              <a:latin typeface="Bookman Old Style" pitchFamily="18" charset="0"/>
            </a:endParaRPr>
          </a:p>
        </p:txBody>
      </p:sp>
      <p:sp>
        <p:nvSpPr>
          <p:cNvPr id="27" name="Explosion 2 26"/>
          <p:cNvSpPr/>
          <p:nvPr/>
        </p:nvSpPr>
        <p:spPr>
          <a:xfrm>
            <a:off x="1219200" y="5410200"/>
            <a:ext cx="1524000" cy="1295400"/>
          </a:xfrm>
          <a:prstGeom prst="irregularSeal2">
            <a:avLst/>
          </a:prstGeom>
          <a:solidFill>
            <a:schemeClr val="bg1"/>
          </a:solidFill>
          <a:ln w="5715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886200" y="5562600"/>
            <a:ext cx="457200" cy="4572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9" name="Oval 28"/>
          <p:cNvSpPr/>
          <p:nvPr/>
        </p:nvSpPr>
        <p:spPr>
          <a:xfrm>
            <a:off x="4267200" y="5562600"/>
            <a:ext cx="457200" cy="4572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0" name="TextBox 29"/>
          <p:cNvSpPr txBox="1"/>
          <p:nvPr/>
        </p:nvSpPr>
        <p:spPr>
          <a:xfrm>
            <a:off x="3962400" y="5562600"/>
            <a:ext cx="304800" cy="461665"/>
          </a:xfrm>
          <a:prstGeom prst="rect">
            <a:avLst/>
          </a:prstGeom>
          <a:noFill/>
        </p:spPr>
        <p:txBody>
          <a:bodyPr wrap="square" rtlCol="0">
            <a:spAutoFit/>
          </a:bodyPr>
          <a:lstStyle/>
          <a:p>
            <a:r>
              <a:rPr lang="en-US" sz="2400" b="1" dirty="0" smtClean="0">
                <a:latin typeface="Bookman Old Style" pitchFamily="18" charset="0"/>
              </a:rPr>
              <a:t>p</a:t>
            </a:r>
            <a:endParaRPr lang="en-US" sz="2400" b="1" dirty="0">
              <a:latin typeface="Bookman Old Style" pitchFamily="18" charset="0"/>
            </a:endParaRPr>
          </a:p>
        </p:txBody>
      </p:sp>
      <p:sp>
        <p:nvSpPr>
          <p:cNvPr id="31" name="TextBox 30"/>
          <p:cNvSpPr txBox="1"/>
          <p:nvPr/>
        </p:nvSpPr>
        <p:spPr>
          <a:xfrm>
            <a:off x="4343400" y="5562600"/>
            <a:ext cx="304800" cy="461665"/>
          </a:xfrm>
          <a:prstGeom prst="rect">
            <a:avLst/>
          </a:prstGeom>
          <a:noFill/>
        </p:spPr>
        <p:txBody>
          <a:bodyPr wrap="square" rtlCol="0">
            <a:spAutoFit/>
          </a:bodyPr>
          <a:lstStyle/>
          <a:p>
            <a:r>
              <a:rPr lang="en-US" sz="2400" b="1" dirty="0" smtClean="0">
                <a:latin typeface="Bookman Old Style" pitchFamily="18" charset="0"/>
              </a:rPr>
              <a:t>n</a:t>
            </a:r>
            <a:endParaRPr lang="en-US" sz="2400" b="1" dirty="0">
              <a:latin typeface="Bookman Old Style" pitchFamily="18" charset="0"/>
            </a:endParaRPr>
          </a:p>
        </p:txBody>
      </p:sp>
      <p:sp>
        <p:nvSpPr>
          <p:cNvPr id="32" name="Plus 31"/>
          <p:cNvSpPr/>
          <p:nvPr/>
        </p:nvSpPr>
        <p:spPr>
          <a:xfrm>
            <a:off x="4800600" y="5562600"/>
            <a:ext cx="457200" cy="38100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410200" y="5486400"/>
            <a:ext cx="609600" cy="5334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562600" y="5486400"/>
            <a:ext cx="304800" cy="461665"/>
          </a:xfrm>
          <a:prstGeom prst="rect">
            <a:avLst/>
          </a:prstGeom>
          <a:noFill/>
        </p:spPr>
        <p:txBody>
          <a:bodyPr wrap="square" rtlCol="0">
            <a:spAutoFit/>
          </a:bodyPr>
          <a:lstStyle/>
          <a:p>
            <a:r>
              <a:rPr lang="en-US" sz="2400" b="1" dirty="0" smtClean="0">
                <a:solidFill>
                  <a:schemeClr val="bg1"/>
                </a:solidFill>
                <a:latin typeface="Bookman Old Style" pitchFamily="18" charset="0"/>
              </a:rPr>
              <a:t>e</a:t>
            </a:r>
            <a:endParaRPr lang="en-US" sz="2400" b="1" dirty="0">
              <a:solidFill>
                <a:schemeClr val="bg1"/>
              </a:solidFill>
              <a:latin typeface="Bookman Old Style" pitchFamily="18" charset="0"/>
            </a:endParaRPr>
          </a:p>
        </p:txBody>
      </p:sp>
      <p:sp>
        <p:nvSpPr>
          <p:cNvPr id="35" name="Oval 34"/>
          <p:cNvSpPr/>
          <p:nvPr/>
        </p:nvSpPr>
        <p:spPr>
          <a:xfrm>
            <a:off x="6172200" y="54864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248400" y="5486400"/>
            <a:ext cx="304800" cy="461665"/>
          </a:xfrm>
          <a:prstGeom prst="rect">
            <a:avLst/>
          </a:prstGeom>
          <a:noFill/>
        </p:spPr>
        <p:txBody>
          <a:bodyPr wrap="square" rtlCol="0">
            <a:spAutoFit/>
          </a:bodyPr>
          <a:lstStyle/>
          <a:p>
            <a:r>
              <a:rPr lang="en-US" sz="2400" b="1" dirty="0" smtClean="0">
                <a:latin typeface="Symbol" pitchFamily="18" charset="2"/>
              </a:rPr>
              <a:t>n</a:t>
            </a:r>
            <a:endParaRPr lang="en-US" sz="2400" b="1" dirty="0">
              <a:latin typeface="Symbol" pitchFamily="18" charset="2"/>
            </a:endParaRPr>
          </a:p>
        </p:txBody>
      </p:sp>
      <p:sp>
        <p:nvSpPr>
          <p:cNvPr id="38" name="TextBox 37"/>
          <p:cNvSpPr txBox="1"/>
          <p:nvPr/>
        </p:nvSpPr>
        <p:spPr>
          <a:xfrm>
            <a:off x="6629400" y="5105400"/>
            <a:ext cx="1676400" cy="369332"/>
          </a:xfrm>
          <a:prstGeom prst="rect">
            <a:avLst/>
          </a:prstGeom>
          <a:noFill/>
        </p:spPr>
        <p:txBody>
          <a:bodyPr wrap="square" rtlCol="0">
            <a:spAutoFit/>
          </a:bodyPr>
          <a:lstStyle/>
          <a:p>
            <a:r>
              <a:rPr lang="en-US" b="1" dirty="0" smtClean="0">
                <a:latin typeface="Chalkboard"/>
                <a:cs typeface="Chalkboard"/>
              </a:rPr>
              <a:t>NEUTRINOS</a:t>
            </a:r>
            <a:endParaRPr lang="en-US" b="1" dirty="0">
              <a:latin typeface="Chalkboard"/>
              <a:cs typeface="Chalkboard"/>
            </a:endParaRPr>
          </a:p>
        </p:txBody>
      </p:sp>
    </p:spTree>
    <p:extLst>
      <p:ext uri="{BB962C8B-B14F-4D97-AF65-F5344CB8AC3E}">
        <p14:creationId xmlns:p14="http://schemas.microsoft.com/office/powerpoint/2010/main" val="4006628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45"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2000"/>
                                        <p:tgtEl>
                                          <p:spTgt spid="35"/>
                                        </p:tgtEl>
                                      </p:cBhvr>
                                    </p:animEffect>
                                    <p:anim calcmode="lin" valueType="num">
                                      <p:cBhvr>
                                        <p:cTn id="74" dur="2000" fill="hold"/>
                                        <p:tgtEl>
                                          <p:spTgt spid="35"/>
                                        </p:tgtEl>
                                        <p:attrNameLst>
                                          <p:attrName>ppt_w</p:attrName>
                                        </p:attrNameLst>
                                      </p:cBhvr>
                                      <p:tavLst>
                                        <p:tav tm="0" fmla="#ppt_w*sin(2.5*pi*$)">
                                          <p:val>
                                            <p:fltVal val="0"/>
                                          </p:val>
                                        </p:tav>
                                        <p:tav tm="100000">
                                          <p:val>
                                            <p:fltVal val="1"/>
                                          </p:val>
                                        </p:tav>
                                      </p:tavLst>
                                    </p:anim>
                                    <p:anim calcmode="lin" valueType="num">
                                      <p:cBhvr>
                                        <p:cTn id="75" dur="2000" fill="hold"/>
                                        <p:tgtEl>
                                          <p:spTgt spid="35"/>
                                        </p:tgtEl>
                                        <p:attrNameLst>
                                          <p:attrName>ppt_h</p:attrName>
                                        </p:attrNameLst>
                                      </p:cBhvr>
                                      <p:tavLst>
                                        <p:tav tm="0">
                                          <p:val>
                                            <p:strVal val="#ppt_h"/>
                                          </p:val>
                                        </p:tav>
                                        <p:tav tm="100000">
                                          <p:val>
                                            <p:strVal val="#ppt_h"/>
                                          </p:val>
                                        </p:tav>
                                      </p:tavLst>
                                    </p:anim>
                                  </p:childTnLst>
                                </p:cTn>
                              </p:par>
                              <p:par>
                                <p:cTn id="76" presetID="10"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45"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2000"/>
                                        <p:tgtEl>
                                          <p:spTgt spid="38"/>
                                        </p:tgtEl>
                                      </p:cBhvr>
                                    </p:animEffect>
                                    <p:anim calcmode="lin" valueType="num">
                                      <p:cBhvr>
                                        <p:cTn id="82" dur="2000" fill="hold"/>
                                        <p:tgtEl>
                                          <p:spTgt spid="38"/>
                                        </p:tgtEl>
                                        <p:attrNameLst>
                                          <p:attrName>ppt_w</p:attrName>
                                        </p:attrNameLst>
                                      </p:cBhvr>
                                      <p:tavLst>
                                        <p:tav tm="0" fmla="#ppt_w*sin(2.5*pi*$)">
                                          <p:val>
                                            <p:fltVal val="0"/>
                                          </p:val>
                                        </p:tav>
                                        <p:tav tm="100000">
                                          <p:val>
                                            <p:fltVal val="1"/>
                                          </p:val>
                                        </p:tav>
                                      </p:tavLst>
                                    </p:anim>
                                    <p:anim calcmode="lin" valueType="num">
                                      <p:cBhvr>
                                        <p:cTn id="83" dur="20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2" grpId="0" animBg="1"/>
      <p:bldP spid="25" grpId="0"/>
      <p:bldP spid="26" grpId="0"/>
      <p:bldP spid="27" grpId="0" animBg="1"/>
      <p:bldP spid="28" grpId="0" animBg="1"/>
      <p:bldP spid="29" grpId="0" animBg="1"/>
      <p:bldP spid="30" grpId="0"/>
      <p:bldP spid="31" grpId="0"/>
      <p:bldP spid="32" grpId="0" animBg="1"/>
      <p:bldP spid="33" grpId="0" animBg="1"/>
      <p:bldP spid="34" grpId="0"/>
      <p:bldP spid="35" grpId="0" animBg="1"/>
      <p:bldP spid="36"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le:690958main p1237a1-XDF-Hubble.jpg"/>
          <p:cNvPicPr>
            <a:picLocks noChangeAspect="1" noChangeArrowheads="1"/>
          </p:cNvPicPr>
          <p:nvPr/>
        </p:nvPicPr>
        <p:blipFill>
          <a:blip r:embed="rId3" cstate="print"/>
          <a:srcRect/>
          <a:stretch>
            <a:fillRect/>
          </a:stretch>
        </p:blipFill>
        <p:spPr bwMode="auto">
          <a:xfrm>
            <a:off x="-2822" y="0"/>
            <a:ext cx="9144000" cy="6858000"/>
          </a:xfrm>
          <a:prstGeom prst="rect">
            <a:avLst/>
          </a:prstGeom>
          <a:noFill/>
        </p:spPr>
      </p:pic>
      <p:sp>
        <p:nvSpPr>
          <p:cNvPr id="8" name="Date Placeholder 7"/>
          <p:cNvSpPr>
            <a:spLocks noGrp="1"/>
          </p:cNvSpPr>
          <p:nvPr>
            <p:ph type="dt" sz="half" idx="10"/>
          </p:nvPr>
        </p:nvSpPr>
        <p:spPr/>
        <p:txBody>
          <a:bodyPr/>
          <a:lstStyle/>
          <a:p>
            <a:fld id="{92A1EB66-765D-FC4F-B047-86D6A50C397F}" type="datetime1">
              <a:rPr lang="en-US" smtClean="0"/>
              <a:t>1/27/17</a:t>
            </a:fld>
            <a:endParaRPr lang="en-US" dirty="0"/>
          </a:p>
        </p:txBody>
      </p:sp>
      <p:sp>
        <p:nvSpPr>
          <p:cNvPr id="10" name="Footer Placeholder 9"/>
          <p:cNvSpPr>
            <a:spLocks noGrp="1"/>
          </p:cNvSpPr>
          <p:nvPr>
            <p:ph type="ftr" sz="quarter" idx="11"/>
          </p:nvPr>
        </p:nvSpPr>
        <p:spPr/>
        <p:txBody>
          <a:bodyPr/>
          <a:lstStyle/>
          <a:p>
            <a:r>
              <a:rPr lang="en-US" smtClean="0"/>
              <a:t>Dancing With Neutrinos - Tammy Walton</a:t>
            </a:r>
            <a:endParaRPr lang="en-US"/>
          </a:p>
        </p:txBody>
      </p:sp>
      <p:sp>
        <p:nvSpPr>
          <p:cNvPr id="9" name="Slide Number Placeholder 8"/>
          <p:cNvSpPr>
            <a:spLocks noGrp="1"/>
          </p:cNvSpPr>
          <p:nvPr>
            <p:ph type="sldNum" sz="quarter" idx="12"/>
          </p:nvPr>
        </p:nvSpPr>
        <p:spPr/>
        <p:txBody>
          <a:bodyPr/>
          <a:lstStyle/>
          <a:p>
            <a:fld id="{A36E434D-ACD5-4257-AC45-F228FFBED5E0}" type="slidenum">
              <a:rPr lang="en-US" smtClean="0"/>
              <a:pPr/>
              <a:t>13</a:t>
            </a:fld>
            <a:endParaRPr lang="en-US"/>
          </a:p>
        </p:txBody>
      </p:sp>
      <p:sp>
        <p:nvSpPr>
          <p:cNvPr id="7" name="TextBox 6"/>
          <p:cNvSpPr txBox="1"/>
          <p:nvPr/>
        </p:nvSpPr>
        <p:spPr>
          <a:xfrm>
            <a:off x="1143000" y="228600"/>
            <a:ext cx="7086600" cy="6186310"/>
          </a:xfrm>
          <a:prstGeom prst="rect">
            <a:avLst/>
          </a:prstGeom>
          <a:noFill/>
        </p:spPr>
        <p:txBody>
          <a:bodyPr wrap="square" rtlCol="0">
            <a:spAutoFit/>
          </a:bodyPr>
          <a:lstStyle/>
          <a:p>
            <a:pPr algn="ctr"/>
            <a:r>
              <a:rPr lang="en-US" sz="3600" b="1" dirty="0" smtClean="0">
                <a:solidFill>
                  <a:srgbClr val="FF0000"/>
                </a:solidFill>
                <a:latin typeface="Chalkboard"/>
                <a:cs typeface="Chalkboard"/>
              </a:rPr>
              <a:t>Neutrinos emitted from the </a:t>
            </a:r>
          </a:p>
          <a:p>
            <a:pPr algn="ctr"/>
            <a:endParaRPr lang="en-US" sz="3600" b="1" dirty="0">
              <a:solidFill>
                <a:srgbClr val="FF0000"/>
              </a:solidFill>
              <a:latin typeface="Chalkboard"/>
              <a:cs typeface="Chalkboard"/>
            </a:endParaRPr>
          </a:p>
          <a:p>
            <a:pPr algn="ctr"/>
            <a:r>
              <a:rPr lang="en-US" sz="3600" b="1" dirty="0" smtClean="0">
                <a:solidFill>
                  <a:srgbClr val="FF0000"/>
                </a:solidFill>
                <a:latin typeface="Chalkboard"/>
                <a:cs typeface="Chalkboard"/>
              </a:rPr>
              <a:t>Sun, other stars, and </a:t>
            </a:r>
          </a:p>
          <a:p>
            <a:pPr algn="ctr"/>
            <a:endParaRPr lang="en-US" sz="3600" b="1" dirty="0">
              <a:solidFill>
                <a:srgbClr val="FF0000"/>
              </a:solidFill>
              <a:latin typeface="Chalkboard"/>
              <a:cs typeface="Chalkboard"/>
            </a:endParaRPr>
          </a:p>
          <a:p>
            <a:pPr algn="ctr"/>
            <a:r>
              <a:rPr lang="en-US" sz="3600" b="1" dirty="0" smtClean="0">
                <a:solidFill>
                  <a:srgbClr val="FF0000"/>
                </a:solidFill>
                <a:latin typeface="Chalkboard"/>
                <a:cs typeface="Chalkboard"/>
              </a:rPr>
              <a:t>including the </a:t>
            </a:r>
          </a:p>
          <a:p>
            <a:pPr algn="ctr"/>
            <a:endParaRPr lang="en-US" sz="3600" b="1" dirty="0" smtClean="0">
              <a:solidFill>
                <a:schemeClr val="bg1"/>
              </a:solidFill>
              <a:latin typeface="Chalkboard"/>
              <a:cs typeface="Chalkboard"/>
            </a:endParaRPr>
          </a:p>
          <a:p>
            <a:pPr algn="ctr"/>
            <a:r>
              <a:rPr lang="en-US" sz="3800" b="1" dirty="0" smtClean="0">
                <a:solidFill>
                  <a:srgbClr val="00B050"/>
                </a:solidFill>
                <a:latin typeface="Chalkboard"/>
                <a:cs typeface="Chalkboard"/>
              </a:rPr>
              <a:t>BIG BANG </a:t>
            </a:r>
          </a:p>
          <a:p>
            <a:pPr algn="ctr"/>
            <a:endParaRPr lang="en-US" sz="3600" b="1" dirty="0">
              <a:solidFill>
                <a:srgbClr val="00B050"/>
              </a:solidFill>
              <a:latin typeface="Chalkboard"/>
              <a:cs typeface="Chalkboard"/>
            </a:endParaRPr>
          </a:p>
          <a:p>
            <a:pPr algn="ctr"/>
            <a:r>
              <a:rPr lang="en-US" sz="3600" b="1" dirty="0" smtClean="0">
                <a:solidFill>
                  <a:srgbClr val="FF0000"/>
                </a:solidFill>
                <a:latin typeface="Chalkboard"/>
                <a:cs typeface="Chalkboard"/>
              </a:rPr>
              <a:t>are traveling through out  </a:t>
            </a:r>
          </a:p>
          <a:p>
            <a:pPr algn="ctr"/>
            <a:endParaRPr lang="en-US" sz="3600" b="1" dirty="0">
              <a:solidFill>
                <a:srgbClr val="FF0000"/>
              </a:solidFill>
              <a:latin typeface="Chalkboard"/>
              <a:cs typeface="Chalkboard"/>
            </a:endParaRPr>
          </a:p>
          <a:p>
            <a:pPr algn="ctr"/>
            <a:r>
              <a:rPr lang="en-US" sz="3600" b="1" dirty="0" smtClean="0">
                <a:latin typeface="Chalkboard"/>
                <a:cs typeface="Chalkboard"/>
              </a:rPr>
              <a:t>SPACE!!</a:t>
            </a:r>
            <a:endParaRPr lang="en-US" sz="3600" b="1" dirty="0">
              <a:latin typeface="Chalkboard"/>
              <a:cs typeface="Chalkboard"/>
            </a:endParaRPr>
          </a:p>
        </p:txBody>
      </p:sp>
    </p:spTree>
    <p:custDataLst>
      <p:tags r:id="rId1"/>
    </p:custDataLst>
    <p:extLst>
      <p:ext uri="{BB962C8B-B14F-4D97-AF65-F5344CB8AC3E}">
        <p14:creationId xmlns:p14="http://schemas.microsoft.com/office/powerpoint/2010/main" val="3614519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
                                            <p:txEl>
                                              <p:pRg st="6" end="6"/>
                                            </p:txEl>
                                          </p:spTgt>
                                        </p:tgtEl>
                                        <p:attrNameLst>
                                          <p:attrName>ppt_x</p:attrName>
                                          <p:attrName>ppt_y</p:attrName>
                                        </p:attrNameLst>
                                      </p:cBhvr>
                                    </p:animMotion>
                                    <p:animRot by="1500000">
                                      <p:cBhvr>
                                        <p:cTn id="7" dur="125" fill="hold">
                                          <p:stCondLst>
                                            <p:cond delay="0"/>
                                          </p:stCondLst>
                                        </p:cTn>
                                        <p:tgtEl>
                                          <p:spTgt spid="7">
                                            <p:txEl>
                                              <p:pRg st="6" end="6"/>
                                            </p:txEl>
                                          </p:spTgt>
                                        </p:tgtEl>
                                        <p:attrNameLst>
                                          <p:attrName>r</p:attrName>
                                        </p:attrNameLst>
                                      </p:cBhvr>
                                    </p:animRot>
                                    <p:animRot by="-1500000">
                                      <p:cBhvr>
                                        <p:cTn id="8" dur="125" fill="hold">
                                          <p:stCondLst>
                                            <p:cond delay="125"/>
                                          </p:stCondLst>
                                        </p:cTn>
                                        <p:tgtEl>
                                          <p:spTgt spid="7">
                                            <p:txEl>
                                              <p:pRg st="6" end="6"/>
                                            </p:txEl>
                                          </p:spTgt>
                                        </p:tgtEl>
                                        <p:attrNameLst>
                                          <p:attrName>r</p:attrName>
                                        </p:attrNameLst>
                                      </p:cBhvr>
                                    </p:animRot>
                                    <p:animRot by="-1500000">
                                      <p:cBhvr>
                                        <p:cTn id="9" dur="125" fill="hold">
                                          <p:stCondLst>
                                            <p:cond delay="250"/>
                                          </p:stCondLst>
                                        </p:cTn>
                                        <p:tgtEl>
                                          <p:spTgt spid="7">
                                            <p:txEl>
                                              <p:pRg st="6" end="6"/>
                                            </p:txEl>
                                          </p:spTgt>
                                        </p:tgtEl>
                                        <p:attrNameLst>
                                          <p:attrName>r</p:attrName>
                                        </p:attrNameLst>
                                      </p:cBhvr>
                                    </p:animRot>
                                    <p:animRot by="1500000">
                                      <p:cBhvr>
                                        <p:cTn id="10" dur="125" fill="hold">
                                          <p:stCondLst>
                                            <p:cond delay="375"/>
                                          </p:stCondLst>
                                        </p:cTn>
                                        <p:tgtEl>
                                          <p:spTgt spid="7">
                                            <p:txEl>
                                              <p:pRg st="6" end="6"/>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7">
                                            <p:txEl>
                                              <p:pRg st="10" end="10"/>
                                            </p:txEl>
                                          </p:spTgt>
                                        </p:tgtEl>
                                        <p:attrNameLst>
                                          <p:attrName>ppt_x</p:attrName>
                                          <p:attrName>ppt_y</p:attrName>
                                        </p:attrNameLst>
                                      </p:cBhvr>
                                    </p:animMotion>
                                    <p:animRot by="1500000">
                                      <p:cBhvr>
                                        <p:cTn id="13" dur="125" fill="hold">
                                          <p:stCondLst>
                                            <p:cond delay="0"/>
                                          </p:stCondLst>
                                        </p:cTn>
                                        <p:tgtEl>
                                          <p:spTgt spid="7">
                                            <p:txEl>
                                              <p:pRg st="10" end="10"/>
                                            </p:txEl>
                                          </p:spTgt>
                                        </p:tgtEl>
                                        <p:attrNameLst>
                                          <p:attrName>r</p:attrName>
                                        </p:attrNameLst>
                                      </p:cBhvr>
                                    </p:animRot>
                                    <p:animRot by="-1500000">
                                      <p:cBhvr>
                                        <p:cTn id="14" dur="125" fill="hold">
                                          <p:stCondLst>
                                            <p:cond delay="125"/>
                                          </p:stCondLst>
                                        </p:cTn>
                                        <p:tgtEl>
                                          <p:spTgt spid="7">
                                            <p:txEl>
                                              <p:pRg st="10" end="10"/>
                                            </p:txEl>
                                          </p:spTgt>
                                        </p:tgtEl>
                                        <p:attrNameLst>
                                          <p:attrName>r</p:attrName>
                                        </p:attrNameLst>
                                      </p:cBhvr>
                                    </p:animRot>
                                    <p:animRot by="-1500000">
                                      <p:cBhvr>
                                        <p:cTn id="15" dur="125" fill="hold">
                                          <p:stCondLst>
                                            <p:cond delay="250"/>
                                          </p:stCondLst>
                                        </p:cTn>
                                        <p:tgtEl>
                                          <p:spTgt spid="7">
                                            <p:txEl>
                                              <p:pRg st="10" end="10"/>
                                            </p:txEl>
                                          </p:spTgt>
                                        </p:tgtEl>
                                        <p:attrNameLst>
                                          <p:attrName>r</p:attrName>
                                        </p:attrNameLst>
                                      </p:cBhvr>
                                    </p:animRot>
                                    <p:animRot by="1500000">
                                      <p:cBhvr>
                                        <p:cTn id="16" dur="125" fill="hold">
                                          <p:stCondLst>
                                            <p:cond delay="375"/>
                                          </p:stCondLst>
                                        </p:cTn>
                                        <p:tgtEl>
                                          <p:spTgt spid="7">
                                            <p:txEl>
                                              <p:pRg st="10" end="1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632F76-52D1-0044-AC35-847D6043EDBC}"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14</a:t>
            </a:fld>
            <a:endParaRPr lang="en-US"/>
          </a:p>
        </p:txBody>
      </p:sp>
      <p:pic>
        <p:nvPicPr>
          <p:cNvPr id="20482" name="Picture 2" descr="http://3.s3.envato.com/files/35003320/Speeding%20Particles%20Red%20Loop_PrevImage.jpg"/>
          <p:cNvPicPr>
            <a:picLocks noChangeAspect="1" noChangeArrowheads="1"/>
          </p:cNvPicPr>
          <p:nvPr/>
        </p:nvPicPr>
        <p:blipFill>
          <a:blip r:embed="rId3" cstate="print">
            <a:lum contrast="10000"/>
          </a:blip>
          <a:srcRect/>
          <a:stretch>
            <a:fillRect/>
          </a:stretch>
        </p:blipFill>
        <p:spPr bwMode="auto">
          <a:xfrm>
            <a:off x="0" y="0"/>
            <a:ext cx="9143999" cy="6858000"/>
          </a:xfrm>
          <a:prstGeom prst="rect">
            <a:avLst/>
          </a:prstGeom>
          <a:noFill/>
        </p:spPr>
      </p:pic>
      <p:sp>
        <p:nvSpPr>
          <p:cNvPr id="8" name="TextBox 7"/>
          <p:cNvSpPr txBox="1"/>
          <p:nvPr/>
        </p:nvSpPr>
        <p:spPr>
          <a:xfrm>
            <a:off x="228600" y="1371600"/>
            <a:ext cx="4800600" cy="4339650"/>
          </a:xfrm>
          <a:prstGeom prst="rect">
            <a:avLst/>
          </a:prstGeom>
          <a:noFill/>
        </p:spPr>
        <p:txBody>
          <a:bodyPr wrap="square" rtlCol="0">
            <a:spAutoFit/>
          </a:bodyPr>
          <a:lstStyle/>
          <a:p>
            <a:r>
              <a:rPr lang="en-US" sz="3600" dirty="0" smtClean="0">
                <a:latin typeface="Chalkboard"/>
                <a:cs typeface="Chalkboard"/>
              </a:rPr>
              <a:t>Millions and millions and millions of neutrinos are also passing through </a:t>
            </a:r>
          </a:p>
          <a:p>
            <a:r>
              <a:rPr lang="en-US" sz="6000" dirty="0" smtClean="0">
                <a:solidFill>
                  <a:srgbClr val="0070C0"/>
                </a:solidFill>
                <a:latin typeface="Chalkboard"/>
                <a:cs typeface="Chalkboard"/>
              </a:rPr>
              <a:t>YOU</a:t>
            </a:r>
            <a:r>
              <a:rPr lang="en-US" sz="6000" dirty="0" smtClean="0">
                <a:latin typeface="Chalkboard"/>
                <a:cs typeface="Chalkboard"/>
              </a:rPr>
              <a:t> </a:t>
            </a:r>
          </a:p>
          <a:p>
            <a:r>
              <a:rPr lang="en-US" sz="3600" dirty="0" smtClean="0">
                <a:latin typeface="Chalkboard"/>
                <a:cs typeface="Chalkboard"/>
              </a:rPr>
              <a:t>at this very MOMENT!</a:t>
            </a:r>
            <a:endParaRPr lang="en-US" sz="3600" dirty="0">
              <a:latin typeface="Chalkboard"/>
              <a:cs typeface="Chalkboard"/>
            </a:endParaRPr>
          </a:p>
        </p:txBody>
      </p:sp>
      <p:pic>
        <p:nvPicPr>
          <p:cNvPr id="20484" name="Picture 4" descr="student reading outside Miner Library"/>
          <p:cNvPicPr>
            <a:picLocks noChangeAspect="1" noChangeArrowheads="1"/>
          </p:cNvPicPr>
          <p:nvPr/>
        </p:nvPicPr>
        <p:blipFill>
          <a:blip r:embed="rId4" cstate="print"/>
          <a:srcRect/>
          <a:stretch>
            <a:fillRect/>
          </a:stretch>
        </p:blipFill>
        <p:spPr bwMode="auto">
          <a:xfrm>
            <a:off x="5257800" y="1905000"/>
            <a:ext cx="3400567" cy="2438400"/>
          </a:xfrm>
          <a:prstGeom prst="rect">
            <a:avLst/>
          </a:prstGeom>
          <a:noFill/>
        </p:spPr>
      </p:pic>
    </p:spTree>
    <p:custDataLst>
      <p:tags r:id="rId1"/>
    </p:custDataLst>
    <p:extLst>
      <p:ext uri="{BB962C8B-B14F-4D97-AF65-F5344CB8AC3E}">
        <p14:creationId xmlns:p14="http://schemas.microsoft.com/office/powerpoint/2010/main" val="3634819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nodeType="clickEffect">
                                  <p:stCondLst>
                                    <p:cond delay="0"/>
                                  </p:stCondLst>
                                  <p:iterate type="lt">
                                    <p:tmPct val="10000"/>
                                  </p:iterate>
                                  <p:childTnLst>
                                    <p:animClr clrSpc="rgb" dir="cw">
                                      <p:cBhvr override="childStyle">
                                        <p:cTn id="6" dur="500" fill="hold"/>
                                        <p:tgtEl>
                                          <p:spTgt spid="8">
                                            <p:txEl>
                                              <p:pRg st="1" end="1"/>
                                            </p:txEl>
                                          </p:spTgt>
                                        </p:tgtEl>
                                        <p:attrNameLst>
                                          <p:attrName>style.color</p:attrName>
                                        </p:attrNameLst>
                                      </p:cBhvr>
                                      <p:to>
                                        <a:schemeClr val="accent2"/>
                                      </p:to>
                                    </p:animClr>
                                    <p:animClr clrSpc="rgb" dir="cw">
                                      <p:cBhvr>
                                        <p:cTn id="7" dur="500" fill="hold"/>
                                        <p:tgtEl>
                                          <p:spTgt spid="8">
                                            <p:txEl>
                                              <p:pRg st="1" end="1"/>
                                            </p:txEl>
                                          </p:spTgt>
                                        </p:tgtEl>
                                        <p:attrNameLst>
                                          <p:attrName>fillcolor</p:attrName>
                                        </p:attrNameLst>
                                      </p:cBhvr>
                                      <p:to>
                                        <a:schemeClr val="accent2"/>
                                      </p:to>
                                    </p:animClr>
                                    <p:set>
                                      <p:cBhvr>
                                        <p:cTn id="8" dur="500" fill="hold"/>
                                        <p:tgtEl>
                                          <p:spTgt spid="8">
                                            <p:txEl>
                                              <p:pRg st="1" end="1"/>
                                            </p:txEl>
                                          </p:spTgt>
                                        </p:tgtEl>
                                        <p:attrNameLst>
                                          <p:attrName>fill.type</p:attrName>
                                        </p:attrNameLst>
                                      </p:cBhvr>
                                      <p:to>
                                        <p:strVal val="solid"/>
                                      </p:to>
                                    </p:set>
                                    <p:anim to="1.5" calcmode="lin" valueType="num">
                                      <p:cBhvr override="childStyle">
                                        <p:cTn id="9" dur="500" fill="hold"/>
                                        <p:tgtEl>
                                          <p:spTgt spid="8">
                                            <p:txEl>
                                              <p:pRg st="1" end="1"/>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15</a:t>
            </a:fld>
            <a:endParaRPr lang="en-US"/>
          </a:p>
        </p:txBody>
      </p:sp>
      <p:sp>
        <p:nvSpPr>
          <p:cNvPr id="7" name="Title 1"/>
          <p:cNvSpPr txBox="1">
            <a:spLocks/>
          </p:cNvSpPr>
          <p:nvPr/>
        </p:nvSpPr>
        <p:spPr>
          <a:xfrm>
            <a:off x="152400" y="0"/>
            <a:ext cx="8610600" cy="711200"/>
          </a:xfrm>
          <a:prstGeom prst="rect">
            <a:avLst/>
          </a:prstGeom>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lvl="0" algn="ctr">
              <a:spcBef>
                <a:spcPct val="0"/>
              </a:spcBef>
              <a:defRPr/>
            </a:pPr>
            <a:r>
              <a:rPr lang="en-US" sz="3600" b="1" dirty="0" smtClean="0">
                <a:ln w="50800"/>
                <a:solidFill>
                  <a:schemeClr val="bg1">
                    <a:shade val="50000"/>
                  </a:schemeClr>
                </a:solidFill>
                <a:latin typeface="Rockwell" pitchFamily="18" charset="0"/>
              </a:rPr>
              <a:t>The Complete Picture</a:t>
            </a:r>
            <a:endParaRPr lang="en-US" sz="3600" b="1" dirty="0">
              <a:ln w="50800"/>
              <a:solidFill>
                <a:schemeClr val="bg1">
                  <a:shade val="50000"/>
                </a:schemeClr>
              </a:solidFill>
              <a:latin typeface="Rockwell" pitchFamily="18" charset="0"/>
            </a:endParaRPr>
          </a:p>
        </p:txBody>
      </p:sp>
      <p:pic>
        <p:nvPicPr>
          <p:cNvPr id="8" name="Picture 7"/>
          <p:cNvPicPr>
            <a:picLocks noChangeAspect="1"/>
          </p:cNvPicPr>
          <p:nvPr/>
        </p:nvPicPr>
        <p:blipFill>
          <a:blip r:embed="rId2"/>
          <a:stretch>
            <a:fillRect/>
          </a:stretch>
        </p:blipFill>
        <p:spPr>
          <a:xfrm>
            <a:off x="1295400" y="761999"/>
            <a:ext cx="6629400" cy="5410201"/>
          </a:xfrm>
          <a:prstGeom prst="rect">
            <a:avLst/>
          </a:prstGeom>
        </p:spPr>
      </p:pic>
      <p:sp>
        <p:nvSpPr>
          <p:cNvPr id="10" name="TextBox 9"/>
          <p:cNvSpPr txBox="1"/>
          <p:nvPr/>
        </p:nvSpPr>
        <p:spPr>
          <a:xfrm>
            <a:off x="1295400" y="1143000"/>
            <a:ext cx="3810000" cy="369332"/>
          </a:xfrm>
          <a:prstGeom prst="rect">
            <a:avLst/>
          </a:prstGeom>
          <a:solidFill>
            <a:srgbClr val="FF0000"/>
          </a:solidFill>
        </p:spPr>
        <p:txBody>
          <a:bodyPr wrap="square" rtlCol="0">
            <a:spAutoFit/>
          </a:bodyPr>
          <a:lstStyle/>
          <a:p>
            <a:pPr algn="ctr"/>
            <a:r>
              <a:rPr lang="en-US" dirty="0" smtClean="0"/>
              <a:t>Particles</a:t>
            </a:r>
            <a:endParaRPr lang="en-US" dirty="0"/>
          </a:p>
        </p:txBody>
      </p:sp>
      <p:sp>
        <p:nvSpPr>
          <p:cNvPr id="11" name="TextBox 10"/>
          <p:cNvSpPr txBox="1"/>
          <p:nvPr/>
        </p:nvSpPr>
        <p:spPr>
          <a:xfrm>
            <a:off x="5105400" y="1143000"/>
            <a:ext cx="2819400" cy="369332"/>
          </a:xfrm>
          <a:prstGeom prst="rect">
            <a:avLst/>
          </a:prstGeom>
          <a:solidFill>
            <a:srgbClr val="FF0000"/>
          </a:solidFill>
        </p:spPr>
        <p:txBody>
          <a:bodyPr wrap="square" rtlCol="0">
            <a:spAutoFit/>
          </a:bodyPr>
          <a:lstStyle/>
          <a:p>
            <a:r>
              <a:rPr lang="en-US" dirty="0" smtClean="0"/>
              <a:t>Forces</a:t>
            </a:r>
            <a:endParaRPr lang="en-US" dirty="0"/>
          </a:p>
        </p:txBody>
      </p:sp>
      <p:sp>
        <p:nvSpPr>
          <p:cNvPr id="12" name="Rectangle 11"/>
          <p:cNvSpPr/>
          <p:nvPr/>
        </p:nvSpPr>
        <p:spPr>
          <a:xfrm>
            <a:off x="6096000" y="1371600"/>
            <a:ext cx="1219200" cy="1219200"/>
          </a:xfrm>
          <a:prstGeom prst="rect">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6934200" y="2590800"/>
            <a:ext cx="457200" cy="381000"/>
          </a:xfrm>
          <a:prstGeom prst="straightConnector1">
            <a:avLst/>
          </a:prstGeom>
          <a:ln w="57150" cmpd="sng">
            <a:solidFill>
              <a:srgbClr val="FFFFFF"/>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705600" y="2895600"/>
            <a:ext cx="2438400" cy="646331"/>
          </a:xfrm>
          <a:prstGeom prst="rect">
            <a:avLst/>
          </a:prstGeom>
          <a:noFill/>
        </p:spPr>
        <p:txBody>
          <a:bodyPr wrap="square" rtlCol="0">
            <a:spAutoFit/>
          </a:bodyPr>
          <a:lstStyle/>
          <a:p>
            <a:r>
              <a:rPr lang="en-US" b="1" dirty="0" smtClean="0">
                <a:latin typeface="Chalkboard"/>
                <a:cs typeface="Chalkboard"/>
              </a:rPr>
              <a:t>Will not talk about The God particle.</a:t>
            </a:r>
            <a:endParaRPr lang="en-US" b="1" dirty="0">
              <a:latin typeface="Chalkboard"/>
              <a:cs typeface="Chalkboard"/>
            </a:endParaRPr>
          </a:p>
        </p:txBody>
      </p:sp>
      <p:sp>
        <p:nvSpPr>
          <p:cNvPr id="19" name="Rectangle 18"/>
          <p:cNvSpPr/>
          <p:nvPr/>
        </p:nvSpPr>
        <p:spPr>
          <a:xfrm>
            <a:off x="990600" y="1524000"/>
            <a:ext cx="5105400" cy="2895600"/>
          </a:xfrm>
          <a:prstGeom prst="rect">
            <a:avLst/>
          </a:prstGeom>
          <a:noFill/>
          <a:ln w="762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flipV="1">
            <a:off x="1600200" y="1066800"/>
            <a:ext cx="685800" cy="457200"/>
          </a:xfrm>
          <a:prstGeom prst="straightConnector1">
            <a:avLst/>
          </a:prstGeom>
          <a:ln w="57150" cmpd="sng">
            <a:solidFill>
              <a:srgbClr val="F2D908"/>
            </a:solidFill>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28600" y="381000"/>
            <a:ext cx="2209800" cy="646331"/>
          </a:xfrm>
          <a:prstGeom prst="rect">
            <a:avLst/>
          </a:prstGeom>
          <a:solidFill>
            <a:schemeClr val="accent1"/>
          </a:solidFill>
          <a:ln w="28575" cmpd="sng">
            <a:solidFill>
              <a:schemeClr val="accent3">
                <a:lumMod val="50000"/>
              </a:schemeClr>
            </a:solidFill>
          </a:ln>
        </p:spPr>
        <p:txBody>
          <a:bodyPr wrap="square" rtlCol="0">
            <a:spAutoFit/>
          </a:bodyPr>
          <a:lstStyle/>
          <a:p>
            <a:r>
              <a:rPr lang="en-US" b="1" dirty="0" smtClean="0">
                <a:latin typeface="Chalkboard"/>
                <a:cs typeface="Chalkboard"/>
              </a:rPr>
              <a:t>We covered this in 5 minutes. </a:t>
            </a:r>
            <a:endParaRPr lang="en-US" b="1" dirty="0">
              <a:latin typeface="Chalkboard"/>
              <a:cs typeface="Chalkboard"/>
            </a:endParaRPr>
          </a:p>
        </p:txBody>
      </p:sp>
      <p:sp>
        <p:nvSpPr>
          <p:cNvPr id="24" name="Rectangle 23"/>
          <p:cNvSpPr/>
          <p:nvPr/>
        </p:nvSpPr>
        <p:spPr>
          <a:xfrm>
            <a:off x="609600" y="5723466"/>
            <a:ext cx="8077200" cy="533400"/>
          </a:xfrm>
          <a:prstGeom prst="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p:nvSpPr>
        <p:spPr>
          <a:xfrm>
            <a:off x="457200" y="4495800"/>
            <a:ext cx="7924800" cy="914400"/>
          </a:xfrm>
          <a:prstGeom prst="rect">
            <a:avLst/>
          </a:prstGeom>
          <a:noFill/>
          <a:ln w="76200" cmpd="sng">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60000"/>
                  <a:lumOff val="40000"/>
                </a:schemeClr>
              </a:solidFill>
            </a:endParaRPr>
          </a:p>
        </p:txBody>
      </p:sp>
      <p:cxnSp>
        <p:nvCxnSpPr>
          <p:cNvPr id="27" name="Straight Arrow Connector 26"/>
          <p:cNvCxnSpPr/>
          <p:nvPr/>
        </p:nvCxnSpPr>
        <p:spPr>
          <a:xfrm>
            <a:off x="3505200" y="5410200"/>
            <a:ext cx="381000" cy="609600"/>
          </a:xfrm>
          <a:prstGeom prst="straightConnector1">
            <a:avLst/>
          </a:prstGeom>
          <a:ln w="57150" cmpd="sng">
            <a:solidFill>
              <a:srgbClr val="CCFFCC"/>
            </a:solidFill>
            <a:tailEnd type="triangle" w="lg" len="lg"/>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886200" y="5867400"/>
            <a:ext cx="4419600" cy="830997"/>
          </a:xfrm>
          <a:prstGeom prst="rect">
            <a:avLst/>
          </a:prstGeom>
          <a:solidFill>
            <a:schemeClr val="accent2">
              <a:lumMod val="40000"/>
              <a:lumOff val="60000"/>
            </a:schemeClr>
          </a:solidFill>
          <a:ln w="57150" cmpd="sng">
            <a:solidFill>
              <a:srgbClr val="796D04"/>
            </a:solidFill>
          </a:ln>
        </p:spPr>
        <p:txBody>
          <a:bodyPr wrap="square" rtlCol="0">
            <a:spAutoFit/>
          </a:bodyPr>
          <a:lstStyle/>
          <a:p>
            <a:r>
              <a:rPr lang="en-US" sz="2400" b="1" dirty="0" smtClean="0">
                <a:solidFill>
                  <a:schemeClr val="bg1"/>
                </a:solidFill>
                <a:latin typeface="Chalkboard"/>
                <a:cs typeface="Chalkboard"/>
              </a:rPr>
              <a:t>This lecture focuses on this section of the picture. </a:t>
            </a:r>
            <a:endParaRPr lang="en-US" sz="2400" b="1" dirty="0">
              <a:solidFill>
                <a:schemeClr val="bg1"/>
              </a:solidFill>
              <a:latin typeface="Chalkboard"/>
              <a:cs typeface="Chalkboard"/>
            </a:endParaRPr>
          </a:p>
        </p:txBody>
      </p:sp>
    </p:spTree>
    <p:extLst>
      <p:ext uri="{BB962C8B-B14F-4D97-AF65-F5344CB8AC3E}">
        <p14:creationId xmlns:p14="http://schemas.microsoft.com/office/powerpoint/2010/main" val="23067459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animBg="1"/>
      <p:bldP spid="23" grpId="0" animBg="1"/>
      <p:bldP spid="26"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16</a:t>
            </a:fld>
            <a:endParaRPr lang="en-US"/>
          </a:p>
        </p:txBody>
      </p:sp>
      <p:pic>
        <p:nvPicPr>
          <p:cNvPr id="7" name="Picture 6"/>
          <p:cNvPicPr>
            <a:picLocks noChangeAspect="1"/>
          </p:cNvPicPr>
          <p:nvPr/>
        </p:nvPicPr>
        <p:blipFill>
          <a:blip r:embed="rId2"/>
          <a:stretch>
            <a:fillRect/>
          </a:stretch>
        </p:blipFill>
        <p:spPr>
          <a:xfrm>
            <a:off x="16933" y="990600"/>
            <a:ext cx="9144000" cy="2123326"/>
          </a:xfrm>
          <a:prstGeom prst="rect">
            <a:avLst/>
          </a:prstGeom>
        </p:spPr>
      </p:pic>
      <p:sp>
        <p:nvSpPr>
          <p:cNvPr id="8" name="TextBox 7"/>
          <p:cNvSpPr txBox="1"/>
          <p:nvPr/>
        </p:nvSpPr>
        <p:spPr>
          <a:xfrm>
            <a:off x="609600" y="3505200"/>
            <a:ext cx="4038600" cy="523220"/>
          </a:xfrm>
          <a:prstGeom prst="rect">
            <a:avLst/>
          </a:prstGeom>
          <a:solidFill>
            <a:srgbClr val="FF6600"/>
          </a:solidFill>
          <a:ln>
            <a:solidFill>
              <a:schemeClr val="tx1"/>
            </a:solidFill>
          </a:ln>
        </p:spPr>
        <p:txBody>
          <a:bodyPr wrap="square" rtlCol="0">
            <a:spAutoFit/>
          </a:bodyPr>
          <a:lstStyle/>
          <a:p>
            <a:r>
              <a:rPr lang="en-US" sz="2800" dirty="0" smtClean="0">
                <a:latin typeface="Chalkboard"/>
                <a:cs typeface="Chalkboard"/>
              </a:rPr>
              <a:t>What are neutrinos?</a:t>
            </a:r>
            <a:endParaRPr lang="en-US" sz="2800" dirty="0">
              <a:latin typeface="Chalkboard"/>
              <a:cs typeface="Chalkboard"/>
            </a:endParaRPr>
          </a:p>
        </p:txBody>
      </p:sp>
      <p:sp>
        <p:nvSpPr>
          <p:cNvPr id="9" name="TextBox 8"/>
          <p:cNvSpPr txBox="1"/>
          <p:nvPr/>
        </p:nvSpPr>
        <p:spPr>
          <a:xfrm>
            <a:off x="4953000" y="3505200"/>
            <a:ext cx="4038600" cy="1815882"/>
          </a:xfrm>
          <a:prstGeom prst="rect">
            <a:avLst/>
          </a:prstGeom>
          <a:solidFill>
            <a:schemeClr val="accent2">
              <a:lumMod val="50000"/>
            </a:schemeClr>
          </a:solidFill>
          <a:ln>
            <a:solidFill>
              <a:srgbClr val="FFFFFF"/>
            </a:solidFill>
          </a:ln>
        </p:spPr>
        <p:txBody>
          <a:bodyPr wrap="square" rtlCol="0">
            <a:spAutoFit/>
          </a:bodyPr>
          <a:lstStyle/>
          <a:p>
            <a:pPr algn="ctr"/>
            <a:r>
              <a:rPr lang="en-US" sz="2800" dirty="0" smtClean="0">
                <a:latin typeface="Chalkboard"/>
                <a:cs typeface="Chalkboard"/>
              </a:rPr>
              <a:t>What is the </a:t>
            </a:r>
            <a:r>
              <a:rPr lang="en-US" sz="2800" dirty="0" smtClean="0">
                <a:solidFill>
                  <a:srgbClr val="FF0000"/>
                </a:solidFill>
                <a:latin typeface="Chalkboard"/>
                <a:cs typeface="Chalkboard"/>
              </a:rPr>
              <a:t>Weak Nuclear</a:t>
            </a:r>
            <a:r>
              <a:rPr lang="en-US" sz="2800" dirty="0" smtClean="0">
                <a:latin typeface="Chalkboard"/>
                <a:cs typeface="Chalkboard"/>
              </a:rPr>
              <a:t> </a:t>
            </a:r>
            <a:r>
              <a:rPr lang="en-US" sz="2800" dirty="0" smtClean="0">
                <a:solidFill>
                  <a:srgbClr val="FF0000"/>
                </a:solidFill>
                <a:latin typeface="Chalkboard"/>
                <a:cs typeface="Chalkboard"/>
              </a:rPr>
              <a:t>force</a:t>
            </a:r>
            <a:r>
              <a:rPr lang="en-US" sz="2800" dirty="0" smtClean="0">
                <a:latin typeface="Chalkboard"/>
                <a:cs typeface="Chalkboard"/>
              </a:rPr>
              <a:t> that influences the nature of neutrinos?</a:t>
            </a:r>
            <a:endParaRPr lang="en-US" sz="2800" dirty="0">
              <a:latin typeface="Chalkboard"/>
              <a:cs typeface="Chalkboard"/>
            </a:endParaRPr>
          </a:p>
        </p:txBody>
      </p:sp>
      <p:sp>
        <p:nvSpPr>
          <p:cNvPr id="10" name="TextBox 9"/>
          <p:cNvSpPr txBox="1"/>
          <p:nvPr/>
        </p:nvSpPr>
        <p:spPr>
          <a:xfrm>
            <a:off x="1524000" y="5410200"/>
            <a:ext cx="5867400" cy="1138773"/>
          </a:xfrm>
          <a:prstGeom prst="rect">
            <a:avLst/>
          </a:prstGeom>
          <a:solidFill>
            <a:schemeClr val="bg2">
              <a:lumMod val="20000"/>
              <a:lumOff val="80000"/>
            </a:schemeClr>
          </a:solidFill>
          <a:ln w="57150" cmpd="sng">
            <a:solidFill>
              <a:schemeClr val="bg2">
                <a:lumMod val="50000"/>
              </a:schemeClr>
            </a:solidFill>
          </a:ln>
        </p:spPr>
        <p:txBody>
          <a:bodyPr wrap="square" rtlCol="0">
            <a:spAutoFit/>
          </a:bodyPr>
          <a:lstStyle/>
          <a:p>
            <a:pPr algn="ctr"/>
            <a:r>
              <a:rPr lang="en-US" sz="3200" dirty="0" smtClean="0">
                <a:solidFill>
                  <a:schemeClr val="bg1"/>
                </a:solidFill>
                <a:latin typeface="Chalkboard"/>
                <a:cs typeface="Chalkboard"/>
              </a:rPr>
              <a:t>Why are neutrinos </a:t>
            </a:r>
            <a:r>
              <a:rPr lang="en-US" sz="3600" b="1" i="1" dirty="0" smtClean="0">
                <a:solidFill>
                  <a:schemeClr val="accent6">
                    <a:lumMod val="50000"/>
                  </a:schemeClr>
                </a:solidFill>
                <a:latin typeface="Chalkboard"/>
                <a:cs typeface="Chalkboard"/>
              </a:rPr>
              <a:t>SO </a:t>
            </a:r>
            <a:r>
              <a:rPr lang="en-US" sz="3200" dirty="0" smtClean="0">
                <a:solidFill>
                  <a:srgbClr val="000000"/>
                </a:solidFill>
                <a:latin typeface="Chalkboard"/>
                <a:cs typeface="Chalkboard"/>
              </a:rPr>
              <a:t>important?</a:t>
            </a:r>
            <a:endParaRPr lang="en-US" sz="3200" dirty="0">
              <a:solidFill>
                <a:srgbClr val="000000"/>
              </a:solidFill>
              <a:latin typeface="Chalkboard"/>
              <a:cs typeface="Chalkboard"/>
            </a:endParaRPr>
          </a:p>
        </p:txBody>
      </p:sp>
    </p:spTree>
    <p:extLst>
      <p:ext uri="{BB962C8B-B14F-4D97-AF65-F5344CB8AC3E}">
        <p14:creationId xmlns:p14="http://schemas.microsoft.com/office/powerpoint/2010/main" val="2590669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1"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8077200" cy="828984"/>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ctr">
              <a:buNone/>
            </a:pPr>
            <a:r>
              <a:rPr lang="en-US" sz="4000" dirty="0" smtClean="0">
                <a:ln w="50800"/>
                <a:solidFill>
                  <a:schemeClr val="bg1">
                    <a:shade val="50000"/>
                  </a:schemeClr>
                </a:solidFill>
                <a:effectLst/>
                <a:latin typeface="Cooper Black" pitchFamily="18" charset="0"/>
              </a:rPr>
              <a:t>The Discovery of the Neutrino</a:t>
            </a:r>
          </a:p>
          <a:p>
            <a:pPr algn="ctr"/>
            <a:endParaRPr lang="en-US"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4F614946-5318-0845-80F9-DAA687C59578}"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17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30C606-8969-E045-97EB-7BF6D349CDF7}"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18</a:t>
            </a:fld>
            <a:endParaRPr lang="en-US" dirty="0"/>
          </a:p>
        </p:txBody>
      </p:sp>
      <p:pic>
        <p:nvPicPr>
          <p:cNvPr id="24580" name="Picture 4" descr="http://upload.wikimedia.org/wikipedia/commons/thumb/8/8e/Portrait_of_Antoine-Henri_Becquerel.jpg/260px-Portrait_of_Antoine-Henri_Becquerel.jpg"/>
          <p:cNvPicPr>
            <a:picLocks noChangeAspect="1" noChangeArrowheads="1"/>
          </p:cNvPicPr>
          <p:nvPr/>
        </p:nvPicPr>
        <p:blipFill>
          <a:blip r:embed="rId3" cstate="print"/>
          <a:srcRect/>
          <a:stretch>
            <a:fillRect/>
          </a:stretch>
        </p:blipFill>
        <p:spPr bwMode="auto">
          <a:xfrm>
            <a:off x="1143000" y="417689"/>
            <a:ext cx="1981200" cy="2209799"/>
          </a:xfrm>
          <a:prstGeom prst="rect">
            <a:avLst/>
          </a:prstGeom>
          <a:noFill/>
        </p:spPr>
      </p:pic>
      <p:sp>
        <p:nvSpPr>
          <p:cNvPr id="9" name="Rectangle 8"/>
          <p:cNvSpPr/>
          <p:nvPr/>
        </p:nvSpPr>
        <p:spPr>
          <a:xfrm>
            <a:off x="838200" y="36689"/>
            <a:ext cx="2920992" cy="369332"/>
          </a:xfrm>
          <a:prstGeom prst="rect">
            <a:avLst/>
          </a:prstGeom>
        </p:spPr>
        <p:txBody>
          <a:bodyPr wrap="none">
            <a:spAutoFit/>
          </a:bodyPr>
          <a:lstStyle/>
          <a:p>
            <a:r>
              <a:rPr lang="en-US" b="1" i="1" dirty="0" smtClean="0">
                <a:latin typeface="Chalkboard"/>
                <a:cs typeface="Chalkboard"/>
              </a:rPr>
              <a:t>Antoine Henri Becquerel </a:t>
            </a:r>
          </a:p>
        </p:txBody>
      </p:sp>
      <p:pic>
        <p:nvPicPr>
          <p:cNvPr id="24582" name="Picture 6" descr="http://upload.wikimedia.org/wikipedia/commons/thumb/7/71/Marie_Curie_c1920.png/200px-Marie_Curie_c1920.png"/>
          <p:cNvPicPr>
            <a:picLocks noChangeAspect="1" noChangeArrowheads="1"/>
          </p:cNvPicPr>
          <p:nvPr/>
        </p:nvPicPr>
        <p:blipFill>
          <a:blip r:embed="rId4" cstate="print"/>
          <a:srcRect/>
          <a:stretch>
            <a:fillRect/>
          </a:stretch>
        </p:blipFill>
        <p:spPr bwMode="auto">
          <a:xfrm>
            <a:off x="4800601" y="417689"/>
            <a:ext cx="1524000" cy="2209800"/>
          </a:xfrm>
          <a:prstGeom prst="rect">
            <a:avLst/>
          </a:prstGeom>
          <a:noFill/>
        </p:spPr>
      </p:pic>
      <p:pic>
        <p:nvPicPr>
          <p:cNvPr id="24584" name="Picture 8" descr="http://upload.wikimedia.org/wikipedia/commons/e/ee/Pierrecurie.jpg"/>
          <p:cNvPicPr>
            <a:picLocks noChangeAspect="1" noChangeArrowheads="1"/>
          </p:cNvPicPr>
          <p:nvPr/>
        </p:nvPicPr>
        <p:blipFill>
          <a:blip r:embed="rId5" cstate="print"/>
          <a:srcRect/>
          <a:stretch>
            <a:fillRect/>
          </a:stretch>
        </p:blipFill>
        <p:spPr bwMode="auto">
          <a:xfrm>
            <a:off x="6400800" y="417689"/>
            <a:ext cx="1411941" cy="2209800"/>
          </a:xfrm>
          <a:prstGeom prst="rect">
            <a:avLst/>
          </a:prstGeom>
          <a:noFill/>
        </p:spPr>
      </p:pic>
      <p:sp>
        <p:nvSpPr>
          <p:cNvPr id="12" name="Rectangle 11"/>
          <p:cNvSpPr/>
          <p:nvPr/>
        </p:nvSpPr>
        <p:spPr>
          <a:xfrm>
            <a:off x="4648200" y="36689"/>
            <a:ext cx="3523386" cy="369332"/>
          </a:xfrm>
          <a:prstGeom prst="rect">
            <a:avLst/>
          </a:prstGeom>
        </p:spPr>
        <p:txBody>
          <a:bodyPr wrap="none">
            <a:spAutoFit/>
          </a:bodyPr>
          <a:lstStyle/>
          <a:p>
            <a:r>
              <a:rPr lang="en-US" b="1" i="1" dirty="0" smtClean="0"/>
              <a:t> </a:t>
            </a:r>
            <a:r>
              <a:rPr lang="en-US" b="1" i="1" dirty="0" smtClean="0">
                <a:latin typeface="Chalkboard"/>
                <a:cs typeface="Chalkboard"/>
              </a:rPr>
              <a:t>Marie Curie and Pierre Curie</a:t>
            </a:r>
            <a:endParaRPr lang="en-US" i="1" dirty="0">
              <a:latin typeface="Chalkboard"/>
              <a:cs typeface="Chalkboard"/>
            </a:endParaRPr>
          </a:p>
        </p:txBody>
      </p:sp>
      <p:sp>
        <p:nvSpPr>
          <p:cNvPr id="14" name="TextBox 13"/>
          <p:cNvSpPr txBox="1"/>
          <p:nvPr/>
        </p:nvSpPr>
        <p:spPr>
          <a:xfrm rot="20863505">
            <a:off x="419620" y="1317937"/>
            <a:ext cx="8153400" cy="523220"/>
          </a:xfrm>
          <a:prstGeom prst="rect">
            <a:avLst/>
          </a:prstGeom>
          <a:noFill/>
          <a:effectLst/>
        </p:spPr>
        <p:txBody>
          <a:bodyPr wrap="square" rtlCol="0">
            <a:spAutoFit/>
          </a:bodyPr>
          <a:lstStyle/>
          <a:p>
            <a:pPr algn="ctr"/>
            <a:r>
              <a:rPr lang="en-US"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halkboard"/>
                <a:cs typeface="Chalkboard"/>
              </a:rPr>
              <a:t>The pioneers of radioactive decay</a:t>
            </a:r>
            <a:endParaRPr lang="en-US" sz="2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ooper Black" pitchFamily="18" charset="0"/>
            </a:endParaRPr>
          </a:p>
        </p:txBody>
      </p:sp>
      <p:sp>
        <p:nvSpPr>
          <p:cNvPr id="2" name="TextBox 1"/>
          <p:cNvSpPr txBox="1"/>
          <p:nvPr/>
        </p:nvSpPr>
        <p:spPr>
          <a:xfrm>
            <a:off x="457200" y="2667000"/>
            <a:ext cx="8229600" cy="923330"/>
          </a:xfrm>
          <a:prstGeom prst="rect">
            <a:avLst/>
          </a:prstGeom>
          <a:solidFill>
            <a:schemeClr val="accent2">
              <a:lumMod val="20000"/>
              <a:lumOff val="80000"/>
            </a:schemeClr>
          </a:solidFill>
          <a:ln w="38100" cmpd="sng">
            <a:solidFill>
              <a:schemeClr val="accent1">
                <a:lumMod val="50000"/>
              </a:schemeClr>
            </a:solidFill>
          </a:ln>
        </p:spPr>
        <p:txBody>
          <a:bodyPr wrap="square" rtlCol="0">
            <a:spAutoFit/>
          </a:bodyPr>
          <a:lstStyle/>
          <a:p>
            <a:pPr algn="ctr"/>
            <a:r>
              <a:rPr lang="en-US" b="1" u="sng" dirty="0" smtClean="0">
                <a:solidFill>
                  <a:srgbClr val="008000"/>
                </a:solidFill>
                <a:latin typeface="Chalkboard"/>
                <a:cs typeface="Chalkboard"/>
              </a:rPr>
              <a:t>Radioactive </a:t>
            </a:r>
            <a:r>
              <a:rPr lang="en-US" b="1" u="sng" dirty="0">
                <a:solidFill>
                  <a:srgbClr val="008000"/>
                </a:solidFill>
                <a:latin typeface="Chalkboard"/>
                <a:cs typeface="Chalkboard"/>
              </a:rPr>
              <a:t>D</a:t>
            </a:r>
            <a:r>
              <a:rPr lang="en-US" b="1" u="sng" dirty="0" smtClean="0">
                <a:solidFill>
                  <a:srgbClr val="008000"/>
                </a:solidFill>
                <a:latin typeface="Chalkboard"/>
                <a:cs typeface="Chalkboard"/>
              </a:rPr>
              <a:t>ecay</a:t>
            </a:r>
          </a:p>
          <a:p>
            <a:pPr algn="ctr"/>
            <a:r>
              <a:rPr lang="en-US" dirty="0">
                <a:solidFill>
                  <a:srgbClr val="008000"/>
                </a:solidFill>
                <a:latin typeface="Chalkboard"/>
                <a:cs typeface="Chalkboard"/>
              </a:rPr>
              <a:t>unstable atomic nucleus </a:t>
            </a:r>
            <a:r>
              <a:rPr lang="en-US" dirty="0" smtClean="0">
                <a:solidFill>
                  <a:srgbClr val="008000"/>
                </a:solidFill>
                <a:latin typeface="Chalkboard"/>
                <a:cs typeface="Chalkboard"/>
              </a:rPr>
              <a:t>loses </a:t>
            </a:r>
            <a:r>
              <a:rPr lang="en-US" dirty="0">
                <a:solidFill>
                  <a:srgbClr val="008000"/>
                </a:solidFill>
                <a:latin typeface="Chalkboard"/>
                <a:cs typeface="Chalkboard"/>
              </a:rPr>
              <a:t>energy by emitting </a:t>
            </a:r>
            <a:r>
              <a:rPr lang="en-US" dirty="0" smtClean="0">
                <a:solidFill>
                  <a:srgbClr val="008000"/>
                </a:solidFill>
                <a:latin typeface="Chalkboard"/>
                <a:cs typeface="Chalkboard"/>
              </a:rPr>
              <a:t>particles</a:t>
            </a:r>
          </a:p>
          <a:p>
            <a:pPr algn="ctr"/>
            <a:r>
              <a:rPr lang="en-US" dirty="0" smtClean="0">
                <a:solidFill>
                  <a:srgbClr val="008000"/>
                </a:solidFill>
                <a:latin typeface="Chalkboard"/>
                <a:cs typeface="Chalkboard"/>
              </a:rPr>
              <a:t>transforms </a:t>
            </a:r>
            <a:r>
              <a:rPr lang="en-US" dirty="0">
                <a:solidFill>
                  <a:srgbClr val="008000"/>
                </a:solidFill>
                <a:latin typeface="Chalkboard"/>
                <a:cs typeface="Chalkboard"/>
              </a:rPr>
              <a:t>an atom into a different type of atom or into a lower energy </a:t>
            </a:r>
            <a:endParaRPr lang="en-US" b="1" dirty="0" smtClean="0">
              <a:solidFill>
                <a:srgbClr val="008000"/>
              </a:solidFill>
              <a:latin typeface="Chalkboard"/>
              <a:cs typeface="Chalkboard"/>
            </a:endParaRPr>
          </a:p>
        </p:txBody>
      </p:sp>
      <p:sp>
        <p:nvSpPr>
          <p:cNvPr id="3" name="Rounded Rectangle 2"/>
          <p:cNvSpPr/>
          <p:nvPr/>
        </p:nvSpPr>
        <p:spPr>
          <a:xfrm>
            <a:off x="5791200" y="3733800"/>
            <a:ext cx="3200400" cy="1981200"/>
          </a:xfrm>
          <a:prstGeom prst="roundRect">
            <a:avLst/>
          </a:prstGeom>
          <a:solidFill>
            <a:schemeClr val="accent1">
              <a:lumMod val="20000"/>
              <a:lumOff val="8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6172200" y="3810000"/>
            <a:ext cx="2819400" cy="523220"/>
          </a:xfrm>
          <a:prstGeom prst="rect">
            <a:avLst/>
          </a:prstGeom>
          <a:noFill/>
        </p:spPr>
        <p:txBody>
          <a:bodyPr wrap="square" rtlCol="0">
            <a:spAutoFit/>
          </a:bodyPr>
          <a:lstStyle/>
          <a:p>
            <a:r>
              <a:rPr lang="en-US" sz="2800" dirty="0" smtClean="0">
                <a:solidFill>
                  <a:srgbClr val="00B050"/>
                </a:solidFill>
                <a:latin typeface="Baoli SC Regular"/>
                <a:cs typeface="Baoli SC Regular"/>
              </a:rPr>
              <a:t>Gamma Decay</a:t>
            </a:r>
            <a:endParaRPr lang="en-US" sz="2800" dirty="0">
              <a:solidFill>
                <a:srgbClr val="00B050"/>
              </a:solidFill>
              <a:latin typeface="Baoli SC Regular"/>
              <a:cs typeface="Baoli SC Regular"/>
            </a:endParaRPr>
          </a:p>
        </p:txBody>
      </p:sp>
      <p:pic>
        <p:nvPicPr>
          <p:cNvPr id="29" name="Picture 4" descr="http://upload.wikimedia.org/wikipedia/commons/thumb/c/c2/Gamma_Decay.svg/240px-Gamma_Decay.svg.png"/>
          <p:cNvPicPr>
            <a:picLocks noChangeAspect="1" noChangeArrowheads="1"/>
          </p:cNvPicPr>
          <p:nvPr/>
        </p:nvPicPr>
        <p:blipFill>
          <a:blip r:embed="rId6" cstate="print"/>
          <a:srcRect/>
          <a:stretch>
            <a:fillRect/>
          </a:stretch>
        </p:blipFill>
        <p:spPr bwMode="auto">
          <a:xfrm>
            <a:off x="6553200" y="4343400"/>
            <a:ext cx="1600200" cy="1086803"/>
          </a:xfrm>
          <a:prstGeom prst="rect">
            <a:avLst/>
          </a:prstGeom>
          <a:noFill/>
        </p:spPr>
      </p:pic>
      <p:cxnSp>
        <p:nvCxnSpPr>
          <p:cNvPr id="31" name="Straight Arrow Connector 30"/>
          <p:cNvCxnSpPr/>
          <p:nvPr/>
        </p:nvCxnSpPr>
        <p:spPr>
          <a:xfrm flipH="1" flipV="1">
            <a:off x="7696200" y="4953000"/>
            <a:ext cx="304800" cy="381000"/>
          </a:xfrm>
          <a:prstGeom prst="straightConnector1">
            <a:avLst/>
          </a:prstGeom>
          <a:ln w="254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620000" y="5257800"/>
            <a:ext cx="1143000" cy="369332"/>
          </a:xfrm>
          <a:prstGeom prst="rect">
            <a:avLst/>
          </a:prstGeom>
          <a:noFill/>
        </p:spPr>
        <p:txBody>
          <a:bodyPr wrap="square" rtlCol="0">
            <a:spAutoFit/>
          </a:bodyPr>
          <a:lstStyle/>
          <a:p>
            <a:r>
              <a:rPr lang="en-US" dirty="0" smtClean="0">
                <a:solidFill>
                  <a:srgbClr val="008000"/>
                </a:solidFill>
                <a:latin typeface="Cooper Black" pitchFamily="18" charset="0"/>
              </a:rPr>
              <a:t>photons</a:t>
            </a:r>
            <a:endParaRPr lang="en-US" dirty="0">
              <a:solidFill>
                <a:srgbClr val="008000"/>
              </a:solidFill>
              <a:latin typeface="Cooper Black" pitchFamily="18" charset="0"/>
            </a:endParaRPr>
          </a:p>
        </p:txBody>
      </p:sp>
      <p:sp>
        <p:nvSpPr>
          <p:cNvPr id="35" name="Rounded Rectangle 34"/>
          <p:cNvSpPr/>
          <p:nvPr/>
        </p:nvSpPr>
        <p:spPr>
          <a:xfrm>
            <a:off x="14111" y="3657600"/>
            <a:ext cx="3186289" cy="1981200"/>
          </a:xfrm>
          <a:prstGeom prst="roundRect">
            <a:avLst/>
          </a:prstGeom>
          <a:solidFill>
            <a:schemeClr val="accent1">
              <a:lumMod val="20000"/>
              <a:lumOff val="8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152400" y="3810000"/>
            <a:ext cx="1905000" cy="461665"/>
          </a:xfrm>
          <a:prstGeom prst="rect">
            <a:avLst/>
          </a:prstGeom>
          <a:noFill/>
        </p:spPr>
        <p:txBody>
          <a:bodyPr wrap="square" rtlCol="0">
            <a:spAutoFit/>
          </a:bodyPr>
          <a:lstStyle/>
          <a:p>
            <a:r>
              <a:rPr lang="en-US" sz="2400" b="1" i="1" dirty="0" smtClean="0">
                <a:solidFill>
                  <a:srgbClr val="FF0000"/>
                </a:solidFill>
                <a:latin typeface="Baoli SC Regular"/>
                <a:cs typeface="Baoli SC Regular"/>
              </a:rPr>
              <a:t>Alpha Decay</a:t>
            </a:r>
            <a:endParaRPr lang="en-US" sz="2400" b="1" i="1" dirty="0">
              <a:solidFill>
                <a:srgbClr val="FF0000"/>
              </a:solidFill>
              <a:latin typeface="Baoli SC Regular"/>
              <a:cs typeface="Baoli SC Regular"/>
            </a:endParaRPr>
          </a:p>
        </p:txBody>
      </p:sp>
      <p:pic>
        <p:nvPicPr>
          <p:cNvPr id="40" name="Picture 2" descr="File:Alpha Decay.svg"/>
          <p:cNvPicPr>
            <a:picLocks noChangeAspect="1" noChangeArrowheads="1"/>
          </p:cNvPicPr>
          <p:nvPr/>
        </p:nvPicPr>
        <p:blipFill>
          <a:blip r:embed="rId7" cstate="print"/>
          <a:srcRect/>
          <a:stretch>
            <a:fillRect/>
          </a:stretch>
        </p:blipFill>
        <p:spPr bwMode="auto">
          <a:xfrm>
            <a:off x="457200" y="4191000"/>
            <a:ext cx="1820956" cy="1238251"/>
          </a:xfrm>
          <a:prstGeom prst="rect">
            <a:avLst/>
          </a:prstGeom>
          <a:noFill/>
        </p:spPr>
      </p:pic>
      <p:cxnSp>
        <p:nvCxnSpPr>
          <p:cNvPr id="41" name="Straight Arrow Connector 40"/>
          <p:cNvCxnSpPr/>
          <p:nvPr/>
        </p:nvCxnSpPr>
        <p:spPr>
          <a:xfrm flipH="1">
            <a:off x="2209800" y="4114800"/>
            <a:ext cx="152400" cy="228600"/>
          </a:xfrm>
          <a:prstGeom prst="straightConnector1">
            <a:avLst/>
          </a:prstGeom>
          <a:ln w="254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1905000" y="4572000"/>
            <a:ext cx="152399" cy="304800"/>
          </a:xfrm>
          <a:prstGeom prst="straightConnector1">
            <a:avLst/>
          </a:prstGeom>
          <a:ln w="254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981200" y="3733800"/>
            <a:ext cx="1143000" cy="369332"/>
          </a:xfrm>
          <a:prstGeom prst="rect">
            <a:avLst/>
          </a:prstGeom>
          <a:noFill/>
        </p:spPr>
        <p:txBody>
          <a:bodyPr wrap="square" rtlCol="0">
            <a:spAutoFit/>
          </a:bodyPr>
          <a:lstStyle/>
          <a:p>
            <a:r>
              <a:rPr lang="en-US" dirty="0" smtClean="0">
                <a:solidFill>
                  <a:srgbClr val="FF0000"/>
                </a:solidFill>
                <a:latin typeface="Cooper Black" pitchFamily="18" charset="0"/>
              </a:rPr>
              <a:t>neutron</a:t>
            </a:r>
            <a:endParaRPr lang="en-US" dirty="0">
              <a:solidFill>
                <a:srgbClr val="FF0000"/>
              </a:solidFill>
              <a:latin typeface="Cooper Black" pitchFamily="18" charset="0"/>
            </a:endParaRPr>
          </a:p>
        </p:txBody>
      </p:sp>
      <p:sp>
        <p:nvSpPr>
          <p:cNvPr id="44" name="TextBox 43"/>
          <p:cNvSpPr txBox="1"/>
          <p:nvPr/>
        </p:nvSpPr>
        <p:spPr>
          <a:xfrm>
            <a:off x="1371600" y="4800600"/>
            <a:ext cx="990600" cy="369332"/>
          </a:xfrm>
          <a:prstGeom prst="rect">
            <a:avLst/>
          </a:prstGeom>
          <a:noFill/>
        </p:spPr>
        <p:txBody>
          <a:bodyPr wrap="square" rtlCol="0">
            <a:spAutoFit/>
          </a:bodyPr>
          <a:lstStyle/>
          <a:p>
            <a:r>
              <a:rPr lang="en-US" dirty="0" smtClean="0">
                <a:solidFill>
                  <a:srgbClr val="FF0000"/>
                </a:solidFill>
                <a:latin typeface="Cooper Black" pitchFamily="18" charset="0"/>
              </a:rPr>
              <a:t>proton</a:t>
            </a:r>
            <a:endParaRPr lang="en-US" dirty="0">
              <a:solidFill>
                <a:srgbClr val="FF0000"/>
              </a:solidFill>
              <a:latin typeface="Cooper Black" pitchFamily="18" charset="0"/>
            </a:endParaRPr>
          </a:p>
        </p:txBody>
      </p:sp>
      <p:sp>
        <p:nvSpPr>
          <p:cNvPr id="45" name="Rounded Rectangle 44"/>
          <p:cNvSpPr/>
          <p:nvPr/>
        </p:nvSpPr>
        <p:spPr>
          <a:xfrm>
            <a:off x="2743200" y="4648200"/>
            <a:ext cx="3200400" cy="1905000"/>
          </a:xfrm>
          <a:prstGeom prst="roundRect">
            <a:avLst/>
          </a:prstGeom>
          <a:solidFill>
            <a:schemeClr val="accent1">
              <a:lumMod val="20000"/>
              <a:lumOff val="8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819400" y="4724400"/>
            <a:ext cx="2362200" cy="523220"/>
          </a:xfrm>
          <a:prstGeom prst="rect">
            <a:avLst/>
          </a:prstGeom>
          <a:noFill/>
        </p:spPr>
        <p:txBody>
          <a:bodyPr wrap="square" rtlCol="0">
            <a:spAutoFit/>
          </a:bodyPr>
          <a:lstStyle/>
          <a:p>
            <a:r>
              <a:rPr lang="en-US" sz="2800" b="1" i="1" dirty="0" smtClean="0">
                <a:solidFill>
                  <a:srgbClr val="0070C0"/>
                </a:solidFill>
                <a:latin typeface="Baskerville Old Face" pitchFamily="18" charset="0"/>
              </a:rPr>
              <a:t> </a:t>
            </a:r>
            <a:r>
              <a:rPr lang="en-US" sz="2800" b="1" i="1" dirty="0" smtClean="0">
                <a:solidFill>
                  <a:srgbClr val="0070C0"/>
                </a:solidFill>
                <a:latin typeface="Baoli SC Regular"/>
                <a:cs typeface="Baoli SC Regular"/>
              </a:rPr>
              <a:t>Beta Decay</a:t>
            </a:r>
            <a:endParaRPr lang="en-US" sz="2800" b="1" i="1" dirty="0">
              <a:solidFill>
                <a:srgbClr val="0070C0"/>
              </a:solidFill>
              <a:latin typeface="Baoli SC Regular"/>
              <a:cs typeface="Baoli SC Regular"/>
            </a:endParaRPr>
          </a:p>
        </p:txBody>
      </p:sp>
      <p:pic>
        <p:nvPicPr>
          <p:cNvPr id="47" name="Picture 8" descr="http://upload.wikimedia.org/wikipedia/commons/thumb/a/aa/Beta-minus_Decay.svg/220px-Beta-minus_Decay.svg.png"/>
          <p:cNvPicPr>
            <a:picLocks noChangeAspect="1" noChangeArrowheads="1"/>
          </p:cNvPicPr>
          <p:nvPr/>
        </p:nvPicPr>
        <p:blipFill>
          <a:blip r:embed="rId8" cstate="print"/>
          <a:srcRect/>
          <a:stretch>
            <a:fillRect/>
          </a:stretch>
        </p:blipFill>
        <p:spPr bwMode="auto">
          <a:xfrm>
            <a:off x="3124200" y="4876800"/>
            <a:ext cx="2095500" cy="1428750"/>
          </a:xfrm>
          <a:prstGeom prst="rect">
            <a:avLst/>
          </a:prstGeom>
          <a:noFill/>
        </p:spPr>
      </p:pic>
      <p:sp>
        <p:nvSpPr>
          <p:cNvPr id="19" name="Oval 18"/>
          <p:cNvSpPr/>
          <p:nvPr/>
        </p:nvSpPr>
        <p:spPr>
          <a:xfrm rot="19865602">
            <a:off x="3939321" y="5497414"/>
            <a:ext cx="1642716" cy="871373"/>
          </a:xfrm>
          <a:prstGeom prst="ellipse">
            <a:avLst/>
          </a:prstGeom>
          <a:solidFill>
            <a:srgbClr val="FDF8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p:nvPr/>
        </p:nvCxnSpPr>
        <p:spPr>
          <a:xfrm flipH="1" flipV="1">
            <a:off x="5105400" y="5181600"/>
            <a:ext cx="152400" cy="228600"/>
          </a:xfrm>
          <a:prstGeom prst="straightConnector1">
            <a:avLst/>
          </a:prstGeom>
          <a:ln w="254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724400" y="5410200"/>
            <a:ext cx="1219200" cy="369332"/>
          </a:xfrm>
          <a:prstGeom prst="rect">
            <a:avLst/>
          </a:prstGeom>
          <a:noFill/>
        </p:spPr>
        <p:txBody>
          <a:bodyPr wrap="square" rtlCol="0">
            <a:spAutoFit/>
          </a:bodyPr>
          <a:lstStyle/>
          <a:p>
            <a:r>
              <a:rPr lang="en-US" dirty="0" smtClean="0">
                <a:solidFill>
                  <a:srgbClr val="0000FF"/>
                </a:solidFill>
                <a:latin typeface="Cooper Black" pitchFamily="18" charset="0"/>
              </a:rPr>
              <a:t>electron</a:t>
            </a:r>
            <a:endParaRPr lang="en-US" dirty="0">
              <a:solidFill>
                <a:srgbClr val="0000FF"/>
              </a:solidFill>
              <a:latin typeface="Cooper Black"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3" grpId="0" animBg="1"/>
      <p:bldP spid="28" grpId="0"/>
      <p:bldP spid="32" grpId="0"/>
      <p:bldP spid="35" grpId="0" animBg="1"/>
      <p:bldP spid="36" grpId="0"/>
      <p:bldP spid="43" grpId="0"/>
      <p:bldP spid="44" grpId="0"/>
      <p:bldP spid="45" grpId="0" animBg="1"/>
      <p:bldP spid="46"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02B1515-17F2-EE47-B079-CFBA4B816036}"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19</a:t>
            </a:fld>
            <a:endParaRPr lang="en-US"/>
          </a:p>
        </p:txBody>
      </p:sp>
      <p:sp>
        <p:nvSpPr>
          <p:cNvPr id="8" name="TextBox 7"/>
          <p:cNvSpPr txBox="1"/>
          <p:nvPr/>
        </p:nvSpPr>
        <p:spPr>
          <a:xfrm>
            <a:off x="1676400" y="8467"/>
            <a:ext cx="5486400" cy="70788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000" b="1" dirty="0" smtClean="0">
                <a:ln w="50800"/>
                <a:solidFill>
                  <a:schemeClr val="bg1">
                    <a:shade val="50000"/>
                  </a:schemeClr>
                </a:solidFill>
                <a:latin typeface="Chalkboard"/>
                <a:cs typeface="Chalkboard"/>
              </a:rPr>
              <a:t>Studying Beta Decay</a:t>
            </a:r>
            <a:endParaRPr lang="en-US" sz="4000" b="1" dirty="0">
              <a:ln w="50800"/>
              <a:solidFill>
                <a:schemeClr val="bg1">
                  <a:shade val="50000"/>
                </a:schemeClr>
              </a:solidFill>
              <a:latin typeface="Chalkboard"/>
              <a:cs typeface="Chalkboard"/>
            </a:endParaRPr>
          </a:p>
        </p:txBody>
      </p:sp>
      <p:sp>
        <p:nvSpPr>
          <p:cNvPr id="9" name="Oval 8"/>
          <p:cNvSpPr/>
          <p:nvPr/>
        </p:nvSpPr>
        <p:spPr>
          <a:xfrm>
            <a:off x="609600" y="762000"/>
            <a:ext cx="1524000" cy="1371600"/>
          </a:xfrm>
          <a:prstGeom prst="ellipse">
            <a:avLst/>
          </a:prstGeom>
          <a:solidFill>
            <a:schemeClr val="accent1">
              <a:lumMod val="40000"/>
              <a:lumOff val="60000"/>
            </a:schemeClr>
          </a:solidFill>
          <a:ln w="5715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0" y="1219200"/>
            <a:ext cx="1295400" cy="369332"/>
          </a:xfrm>
          <a:prstGeom prst="rect">
            <a:avLst/>
          </a:prstGeom>
          <a:noFill/>
        </p:spPr>
        <p:txBody>
          <a:bodyPr wrap="square" rtlCol="0">
            <a:spAutoFit/>
          </a:bodyPr>
          <a:lstStyle/>
          <a:p>
            <a:r>
              <a:rPr lang="en-US" b="1" dirty="0" smtClean="0">
                <a:solidFill>
                  <a:srgbClr val="002060"/>
                </a:solidFill>
                <a:latin typeface="Bookman Old Style" pitchFamily="18" charset="0"/>
              </a:rPr>
              <a:t>Rhodium</a:t>
            </a:r>
            <a:endParaRPr lang="en-US" b="1" dirty="0">
              <a:solidFill>
                <a:srgbClr val="002060"/>
              </a:solidFill>
              <a:latin typeface="Bookman Old Style" pitchFamily="18" charset="0"/>
            </a:endParaRPr>
          </a:p>
        </p:txBody>
      </p:sp>
      <p:sp>
        <p:nvSpPr>
          <p:cNvPr id="11" name="Oval 10"/>
          <p:cNvSpPr/>
          <p:nvPr/>
        </p:nvSpPr>
        <p:spPr>
          <a:xfrm>
            <a:off x="3657600" y="762000"/>
            <a:ext cx="1524000" cy="1371600"/>
          </a:xfrm>
          <a:prstGeom prst="ellipse">
            <a:avLst/>
          </a:prstGeom>
          <a:solidFill>
            <a:schemeClr val="accent2">
              <a:lumMod val="20000"/>
              <a:lumOff val="80000"/>
            </a:schemeClr>
          </a:solidFill>
          <a:ln w="5715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10000" y="1219200"/>
            <a:ext cx="1447800" cy="369332"/>
          </a:xfrm>
          <a:prstGeom prst="rect">
            <a:avLst/>
          </a:prstGeom>
          <a:noFill/>
        </p:spPr>
        <p:txBody>
          <a:bodyPr wrap="square" rtlCol="0">
            <a:spAutoFit/>
          </a:bodyPr>
          <a:lstStyle/>
          <a:p>
            <a:r>
              <a:rPr lang="en-US" b="1" dirty="0" smtClean="0">
                <a:solidFill>
                  <a:schemeClr val="accent2">
                    <a:lumMod val="50000"/>
                  </a:schemeClr>
                </a:solidFill>
                <a:latin typeface="Bookman Old Style" pitchFamily="18" charset="0"/>
              </a:rPr>
              <a:t>Palladium</a:t>
            </a:r>
            <a:endParaRPr lang="en-US" b="1" dirty="0">
              <a:solidFill>
                <a:schemeClr val="accent2">
                  <a:lumMod val="50000"/>
                </a:schemeClr>
              </a:solidFill>
              <a:latin typeface="Bookman Old Style" pitchFamily="18" charset="0"/>
            </a:endParaRPr>
          </a:p>
        </p:txBody>
      </p:sp>
      <p:sp>
        <p:nvSpPr>
          <p:cNvPr id="13" name="Plus 12"/>
          <p:cNvSpPr/>
          <p:nvPr/>
        </p:nvSpPr>
        <p:spPr>
          <a:xfrm>
            <a:off x="5410200" y="1219200"/>
            <a:ext cx="9144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477000" y="838200"/>
            <a:ext cx="1524000" cy="1371600"/>
          </a:xfrm>
          <a:prstGeom prst="ellipse">
            <a:avLst/>
          </a:prstGeom>
          <a:solidFill>
            <a:schemeClr val="accent6">
              <a:lumMod val="20000"/>
              <a:lumOff val="80000"/>
            </a:schemeClr>
          </a:solidFill>
          <a:ln w="5715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5600" y="1143000"/>
            <a:ext cx="1447800" cy="830997"/>
          </a:xfrm>
          <a:prstGeom prst="rect">
            <a:avLst/>
          </a:prstGeom>
          <a:noFill/>
        </p:spPr>
        <p:txBody>
          <a:bodyPr wrap="square" rtlCol="0">
            <a:spAutoFit/>
          </a:bodyPr>
          <a:lstStyle/>
          <a:p>
            <a:r>
              <a:rPr lang="en-US" sz="1600" b="1" dirty="0" smtClean="0">
                <a:solidFill>
                  <a:srgbClr val="47186B"/>
                </a:solidFill>
                <a:latin typeface="Bookman Old Style" pitchFamily="18" charset="0"/>
              </a:rPr>
              <a:t>Electron (Beta Particle)</a:t>
            </a:r>
            <a:endParaRPr lang="en-US" sz="1600" b="1" dirty="0">
              <a:solidFill>
                <a:srgbClr val="47186B"/>
              </a:solidFill>
              <a:latin typeface="Bookman Old Style" pitchFamily="18" charset="0"/>
            </a:endParaRPr>
          </a:p>
        </p:txBody>
      </p:sp>
      <p:sp>
        <p:nvSpPr>
          <p:cNvPr id="16" name="Right Arrow 15"/>
          <p:cNvSpPr/>
          <p:nvPr/>
        </p:nvSpPr>
        <p:spPr>
          <a:xfrm>
            <a:off x="2209800" y="1371600"/>
            <a:ext cx="1371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57200" y="3810000"/>
            <a:ext cx="8534400" cy="2514534"/>
          </a:xfrm>
          <a:prstGeom prst="rect">
            <a:avLst/>
          </a:prstGeom>
          <a:solidFill>
            <a:schemeClr val="accent5">
              <a:lumMod val="20000"/>
              <a:lumOff val="80000"/>
            </a:schemeClr>
          </a:solidFill>
          <a:ln>
            <a:solidFill>
              <a:srgbClr val="000000"/>
            </a:solidFill>
          </a:ln>
        </p:spPr>
        <p:txBody>
          <a:bodyPr wrap="square" rtlCol="0">
            <a:spAutoFit/>
          </a:bodyPr>
          <a:lstStyle/>
          <a:p>
            <a:pPr algn="ctr">
              <a:lnSpc>
                <a:spcPct val="140000"/>
              </a:lnSpc>
            </a:pPr>
            <a:r>
              <a:rPr lang="en-US" sz="3200" b="1" dirty="0" smtClean="0">
                <a:solidFill>
                  <a:schemeClr val="accent4">
                    <a:lumMod val="75000"/>
                  </a:schemeClr>
                </a:solidFill>
                <a:latin typeface="Chalkboard"/>
                <a:cs typeface="Chalkboard"/>
              </a:rPr>
              <a:t>Law of Conservation of Energy</a:t>
            </a:r>
          </a:p>
          <a:p>
            <a:pPr algn="ctr">
              <a:lnSpc>
                <a:spcPct val="130000"/>
              </a:lnSpc>
            </a:pPr>
            <a:r>
              <a:rPr lang="en-US" sz="3200" b="1" dirty="0" smtClean="0">
                <a:solidFill>
                  <a:schemeClr val="bg1"/>
                </a:solidFill>
                <a:latin typeface="Chalkboard"/>
                <a:cs typeface="Chalkboard"/>
              </a:rPr>
              <a:t>E = mc</a:t>
            </a:r>
            <a:r>
              <a:rPr lang="en-US" sz="3200" b="1" baseline="30000" dirty="0" smtClean="0">
                <a:solidFill>
                  <a:schemeClr val="bg1"/>
                </a:solidFill>
                <a:latin typeface="Chalkboard"/>
                <a:cs typeface="Chalkboard"/>
              </a:rPr>
              <a:t>2</a:t>
            </a:r>
            <a:r>
              <a:rPr lang="en-US" sz="3200" b="1" dirty="0" smtClean="0">
                <a:solidFill>
                  <a:schemeClr val="bg1"/>
                </a:solidFill>
                <a:latin typeface="Chalkboard"/>
                <a:cs typeface="Chalkboard"/>
              </a:rPr>
              <a:t> = mass x (speed of light)</a:t>
            </a:r>
            <a:r>
              <a:rPr lang="en-US" sz="3200" b="1" baseline="30000" dirty="0" smtClean="0">
                <a:solidFill>
                  <a:schemeClr val="bg1"/>
                </a:solidFill>
                <a:latin typeface="Chalkboard"/>
                <a:cs typeface="Chalkboard"/>
              </a:rPr>
              <a:t>2</a:t>
            </a:r>
            <a:r>
              <a:rPr lang="en-US" sz="3200" b="1" dirty="0" smtClean="0">
                <a:solidFill>
                  <a:schemeClr val="bg1"/>
                </a:solidFill>
                <a:latin typeface="Chalkboard"/>
                <a:cs typeface="Chalkboard"/>
              </a:rPr>
              <a:t>, </a:t>
            </a:r>
          </a:p>
          <a:p>
            <a:pPr algn="ctr">
              <a:lnSpc>
                <a:spcPct val="130000"/>
              </a:lnSpc>
            </a:pPr>
            <a:r>
              <a:rPr lang="en-US" sz="2000" b="1" dirty="0" smtClean="0">
                <a:solidFill>
                  <a:schemeClr val="bg1"/>
                </a:solidFill>
                <a:latin typeface="Chalkboard"/>
                <a:cs typeface="Chalkboard"/>
              </a:rPr>
              <a:t>where the mass is equivalent to a form of stored energy, E </a:t>
            </a:r>
          </a:p>
          <a:p>
            <a:pPr algn="ctr">
              <a:lnSpc>
                <a:spcPct val="250000"/>
              </a:lnSpc>
            </a:pPr>
            <a:r>
              <a:rPr lang="en-US" sz="2000" b="1" dirty="0" smtClean="0">
                <a:solidFill>
                  <a:srgbClr val="FF0000"/>
                </a:solidFill>
                <a:latin typeface="Chalkboard"/>
                <a:cs typeface="Chalkboard"/>
              </a:rPr>
              <a:t>Gives the amount of energy to convert mass into energy.</a:t>
            </a:r>
            <a:endParaRPr lang="en-US" sz="2000" b="1" i="1" baseline="30000" dirty="0">
              <a:solidFill>
                <a:srgbClr val="FF0000"/>
              </a:solidFill>
              <a:latin typeface="Baskerville Old Face" pitchFamily="18" charset="0"/>
            </a:endParaRPr>
          </a:p>
        </p:txBody>
      </p:sp>
      <p:sp>
        <p:nvSpPr>
          <p:cNvPr id="18" name="TextBox 17"/>
          <p:cNvSpPr txBox="1"/>
          <p:nvPr/>
        </p:nvSpPr>
        <p:spPr>
          <a:xfrm>
            <a:off x="457200" y="2286000"/>
            <a:ext cx="2590800" cy="369332"/>
          </a:xfrm>
          <a:prstGeom prst="rect">
            <a:avLst/>
          </a:prstGeom>
          <a:solidFill>
            <a:schemeClr val="bg2">
              <a:lumMod val="20000"/>
              <a:lumOff val="80000"/>
            </a:schemeClr>
          </a:solidFill>
          <a:ln>
            <a:solidFill>
              <a:schemeClr val="bg1"/>
            </a:solidFill>
          </a:ln>
        </p:spPr>
        <p:txBody>
          <a:bodyPr wrap="square" rtlCol="0">
            <a:spAutoFit/>
          </a:bodyPr>
          <a:lstStyle/>
          <a:p>
            <a:r>
              <a:rPr lang="en-US" b="1" dirty="0" smtClean="0">
                <a:solidFill>
                  <a:srgbClr val="002060"/>
                </a:solidFill>
                <a:latin typeface="Bookman Old Style" pitchFamily="18" charset="0"/>
              </a:rPr>
              <a:t>98,652.876 </a:t>
            </a:r>
            <a:r>
              <a:rPr lang="en-US" b="1" dirty="0" err="1" smtClean="0">
                <a:solidFill>
                  <a:srgbClr val="002060"/>
                </a:solidFill>
                <a:latin typeface="Bookman Old Style" pitchFamily="18" charset="0"/>
              </a:rPr>
              <a:t>MeV</a:t>
            </a:r>
            <a:r>
              <a:rPr lang="en-US" b="1" dirty="0" smtClean="0">
                <a:solidFill>
                  <a:srgbClr val="002060"/>
                </a:solidFill>
                <a:latin typeface="Bookman Old Style" pitchFamily="18" charset="0"/>
              </a:rPr>
              <a:t>/c</a:t>
            </a:r>
            <a:r>
              <a:rPr lang="en-US" b="1" baseline="30000" dirty="0" smtClean="0">
                <a:solidFill>
                  <a:srgbClr val="002060"/>
                </a:solidFill>
                <a:latin typeface="Bookman Old Style" pitchFamily="18" charset="0"/>
              </a:rPr>
              <a:t>2</a:t>
            </a:r>
            <a:endParaRPr lang="en-US" b="1" baseline="30000" dirty="0">
              <a:solidFill>
                <a:srgbClr val="002060"/>
              </a:solidFill>
              <a:latin typeface="Bookman Old Style" pitchFamily="18" charset="0"/>
            </a:endParaRPr>
          </a:p>
        </p:txBody>
      </p:sp>
      <p:sp>
        <p:nvSpPr>
          <p:cNvPr id="19" name="TextBox 18"/>
          <p:cNvSpPr txBox="1"/>
          <p:nvPr/>
        </p:nvSpPr>
        <p:spPr>
          <a:xfrm>
            <a:off x="3276600" y="2286000"/>
            <a:ext cx="2590800" cy="369332"/>
          </a:xfrm>
          <a:prstGeom prst="rect">
            <a:avLst/>
          </a:prstGeom>
          <a:solidFill>
            <a:srgbClr val="E5EBED"/>
          </a:solidFill>
          <a:ln>
            <a:solidFill>
              <a:srgbClr val="000000"/>
            </a:solidFill>
          </a:ln>
        </p:spPr>
        <p:txBody>
          <a:bodyPr wrap="square" rtlCol="0">
            <a:spAutoFit/>
          </a:bodyPr>
          <a:lstStyle/>
          <a:p>
            <a:r>
              <a:rPr lang="en-US" b="1" dirty="0" smtClean="0">
                <a:solidFill>
                  <a:schemeClr val="accent2">
                    <a:lumMod val="50000"/>
                  </a:schemeClr>
                </a:solidFill>
                <a:latin typeface="Bookman Old Style" pitchFamily="18" charset="0"/>
              </a:rPr>
              <a:t>98,649.196 </a:t>
            </a:r>
            <a:r>
              <a:rPr lang="en-US" b="1" dirty="0" err="1" smtClean="0">
                <a:solidFill>
                  <a:schemeClr val="accent2">
                    <a:lumMod val="50000"/>
                  </a:schemeClr>
                </a:solidFill>
                <a:latin typeface="Bookman Old Style" pitchFamily="18" charset="0"/>
              </a:rPr>
              <a:t>MeV</a:t>
            </a:r>
            <a:r>
              <a:rPr lang="en-US" b="1" dirty="0" smtClean="0">
                <a:solidFill>
                  <a:schemeClr val="accent2">
                    <a:lumMod val="50000"/>
                  </a:schemeClr>
                </a:solidFill>
                <a:latin typeface="Bookman Old Style" pitchFamily="18" charset="0"/>
              </a:rPr>
              <a:t>/c</a:t>
            </a:r>
            <a:r>
              <a:rPr lang="en-US" b="1" baseline="30000" dirty="0" smtClean="0">
                <a:solidFill>
                  <a:schemeClr val="accent2">
                    <a:lumMod val="50000"/>
                  </a:schemeClr>
                </a:solidFill>
                <a:latin typeface="Bookman Old Style" pitchFamily="18" charset="0"/>
              </a:rPr>
              <a:t>2</a:t>
            </a:r>
            <a:endParaRPr lang="en-US" b="1" baseline="30000" dirty="0">
              <a:solidFill>
                <a:schemeClr val="accent2">
                  <a:lumMod val="50000"/>
                </a:schemeClr>
              </a:solidFill>
              <a:latin typeface="Bookman Old Style" pitchFamily="18" charset="0"/>
            </a:endParaRPr>
          </a:p>
        </p:txBody>
      </p:sp>
      <p:sp>
        <p:nvSpPr>
          <p:cNvPr id="20" name="TextBox 19"/>
          <p:cNvSpPr txBox="1"/>
          <p:nvPr/>
        </p:nvSpPr>
        <p:spPr>
          <a:xfrm>
            <a:off x="6400800" y="2286000"/>
            <a:ext cx="1981200" cy="369332"/>
          </a:xfrm>
          <a:prstGeom prst="rect">
            <a:avLst/>
          </a:prstGeom>
          <a:solidFill>
            <a:srgbClr val="E5EBED"/>
          </a:solidFill>
          <a:ln>
            <a:solidFill>
              <a:srgbClr val="000000"/>
            </a:solidFill>
          </a:ln>
        </p:spPr>
        <p:txBody>
          <a:bodyPr wrap="square" rtlCol="0">
            <a:spAutoFit/>
          </a:bodyPr>
          <a:lstStyle/>
          <a:p>
            <a:r>
              <a:rPr lang="en-US" b="1" dirty="0" smtClean="0">
                <a:solidFill>
                  <a:srgbClr val="47186B"/>
                </a:solidFill>
                <a:latin typeface="Bookman Old Style" pitchFamily="18" charset="0"/>
              </a:rPr>
              <a:t>0.511 </a:t>
            </a:r>
            <a:r>
              <a:rPr lang="en-US" b="1" dirty="0" err="1" smtClean="0">
                <a:solidFill>
                  <a:srgbClr val="47186B"/>
                </a:solidFill>
                <a:latin typeface="Bookman Old Style" pitchFamily="18" charset="0"/>
              </a:rPr>
              <a:t>MeV</a:t>
            </a:r>
            <a:r>
              <a:rPr lang="en-US" b="1" dirty="0" smtClean="0">
                <a:solidFill>
                  <a:srgbClr val="47186B"/>
                </a:solidFill>
                <a:latin typeface="Bookman Old Style" pitchFamily="18" charset="0"/>
              </a:rPr>
              <a:t>/c</a:t>
            </a:r>
            <a:r>
              <a:rPr lang="en-US" b="1" baseline="30000" dirty="0" smtClean="0">
                <a:solidFill>
                  <a:srgbClr val="47186B"/>
                </a:solidFill>
                <a:latin typeface="Bookman Old Style" pitchFamily="18" charset="0"/>
              </a:rPr>
              <a:t>2</a:t>
            </a:r>
            <a:endParaRPr lang="en-US" b="1" baseline="30000" dirty="0">
              <a:solidFill>
                <a:srgbClr val="47186B"/>
              </a:solidFill>
              <a:latin typeface="Bookman Old Style" pitchFamily="18" charset="0"/>
            </a:endParaRPr>
          </a:p>
        </p:txBody>
      </p:sp>
      <p:cxnSp>
        <p:nvCxnSpPr>
          <p:cNvPr id="22" name="Straight Arrow Connector 21"/>
          <p:cNvCxnSpPr/>
          <p:nvPr/>
        </p:nvCxnSpPr>
        <p:spPr>
          <a:xfrm>
            <a:off x="4648200" y="5638800"/>
            <a:ext cx="0" cy="304800"/>
          </a:xfrm>
          <a:prstGeom prst="straightConnector1">
            <a:avLst/>
          </a:prstGeom>
          <a:ln w="57150" cmpd="sng">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905000" y="2209800"/>
            <a:ext cx="609600" cy="457200"/>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flipH="1" flipV="1">
            <a:off x="5562600" y="2590800"/>
            <a:ext cx="228600" cy="304800"/>
          </a:xfrm>
          <a:prstGeom prst="straightConnector1">
            <a:avLst/>
          </a:prstGeom>
          <a:ln w="34925">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181600" y="2895600"/>
            <a:ext cx="2133600" cy="369332"/>
          </a:xfrm>
          <a:prstGeom prst="rect">
            <a:avLst/>
          </a:prstGeom>
          <a:noFill/>
        </p:spPr>
        <p:txBody>
          <a:bodyPr wrap="square" rtlCol="0">
            <a:spAutoFit/>
          </a:bodyPr>
          <a:lstStyle/>
          <a:p>
            <a:r>
              <a:rPr lang="en-US" b="1" dirty="0" smtClean="0">
                <a:latin typeface="Chalkboard"/>
                <a:cs typeface="Chalkboard"/>
              </a:rPr>
              <a:t>Speed of light</a:t>
            </a:r>
            <a:endParaRPr lang="en-US" b="1" dirty="0">
              <a:latin typeface="Chalkboard"/>
              <a:cs typeface="Chalkboard"/>
            </a:endParaRPr>
          </a:p>
        </p:txBody>
      </p:sp>
      <p:sp>
        <p:nvSpPr>
          <p:cNvPr id="2" name="TextBox 1"/>
          <p:cNvSpPr txBox="1"/>
          <p:nvPr/>
        </p:nvSpPr>
        <p:spPr>
          <a:xfrm>
            <a:off x="1143000" y="2971800"/>
            <a:ext cx="3582946" cy="400110"/>
          </a:xfrm>
          <a:prstGeom prst="rect">
            <a:avLst/>
          </a:prstGeom>
          <a:noFill/>
        </p:spPr>
        <p:txBody>
          <a:bodyPr wrap="none" rtlCol="0">
            <a:spAutoFit/>
          </a:bodyPr>
          <a:lstStyle/>
          <a:p>
            <a:r>
              <a:rPr lang="en-US" sz="2000" b="1" i="1" dirty="0" smtClean="0">
                <a:latin typeface="Chalkboard"/>
                <a:cs typeface="Chalkboard"/>
              </a:rPr>
              <a:t>The numbers are the mass. </a:t>
            </a:r>
            <a:endParaRPr lang="en-US" sz="2000" b="1" i="1" dirty="0">
              <a:latin typeface="Chalkboard"/>
              <a:cs typeface="Chalkboar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1200" tmFilter="0, 0; .2, .5; .8, .5; 1, 0"/>
                                        <p:tgtEl>
                                          <p:spTgt spid="28"/>
                                        </p:tgtEl>
                                      </p:cBhvr>
                                    </p:animEffect>
                                    <p:animScale>
                                      <p:cBhvr>
                                        <p:cTn id="19" dur="60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838200"/>
          </a:xfrm>
        </p:spPr>
        <p:txBody>
          <a:bodyPr>
            <a:normAutofit fontScale="90000"/>
          </a:bodyPr>
          <a:lstStyle/>
          <a:p>
            <a:pPr algn="ctr"/>
            <a:r>
              <a:rPr lang="en-US" sz="60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latin typeface="Cooper Black" pitchFamily="18" charset="0"/>
              </a:rPr>
              <a:t>Outline</a:t>
            </a:r>
            <a:endParaRPr lang="en-US" sz="60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latin typeface="Cooper Black" pitchFamily="18" charset="0"/>
            </a:endParaRPr>
          </a:p>
        </p:txBody>
      </p:sp>
      <p:sp>
        <p:nvSpPr>
          <p:cNvPr id="11" name="Content Placeholder 2"/>
          <p:cNvSpPr>
            <a:spLocks noGrp="1"/>
          </p:cNvSpPr>
          <p:nvPr>
            <p:ph idx="1"/>
          </p:nvPr>
        </p:nvSpPr>
        <p:spPr>
          <a:xfrm>
            <a:off x="22578" y="1143000"/>
            <a:ext cx="8610600" cy="4846320"/>
          </a:xfrm>
          <a:effectLst>
            <a:outerShdw blurRad="50800" dist="38100" dir="10800000" algn="r" rotWithShape="0">
              <a:prstClr val="black">
                <a:alpha val="40000"/>
              </a:prstClr>
            </a:outerShdw>
          </a:effec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150000"/>
              </a:lnSpc>
              <a:buFont typeface="Arial" pitchFamily="34" charset="0"/>
              <a:buChar char="•"/>
            </a:pPr>
            <a:r>
              <a:rPr lang="en-US" sz="3000" b="1" spc="50" dirty="0" smtClean="0">
                <a:ln w="11430"/>
                <a:gradFill>
                  <a:gsLst>
                    <a:gs pos="25000">
                      <a:schemeClr val="accent2">
                        <a:satMod val="155000"/>
                      </a:schemeClr>
                    </a:gs>
                    <a:gs pos="100000">
                      <a:schemeClr val="accent2">
                        <a:shade val="45000"/>
                        <a:satMod val="165000"/>
                      </a:schemeClr>
                    </a:gs>
                  </a:gsLst>
                  <a:lin ang="5400000"/>
                </a:gradFill>
                <a:effectLst/>
                <a:latin typeface="Forte" pitchFamily="66" charset="0"/>
              </a:rPr>
              <a:t>Discovering the Neutrino</a:t>
            </a:r>
          </a:p>
          <a:p>
            <a:pPr>
              <a:lnSpc>
                <a:spcPct val="150000"/>
              </a:lnSpc>
              <a:buFont typeface="Arial" pitchFamily="34" charset="0"/>
              <a:buChar char="•"/>
            </a:pPr>
            <a:r>
              <a:rPr lang="en-US" sz="3000" b="1" spc="50" dirty="0" smtClean="0">
                <a:ln w="11430"/>
                <a:gradFill>
                  <a:gsLst>
                    <a:gs pos="25000">
                      <a:schemeClr val="accent2">
                        <a:satMod val="155000"/>
                      </a:schemeClr>
                    </a:gs>
                    <a:gs pos="100000">
                      <a:schemeClr val="accent2">
                        <a:shade val="45000"/>
                        <a:satMod val="165000"/>
                      </a:schemeClr>
                    </a:gs>
                  </a:gsLst>
                  <a:lin ang="5400000"/>
                </a:gradFill>
                <a:effectLst/>
                <a:latin typeface="Forte" pitchFamily="66" charset="0"/>
              </a:rPr>
              <a:t>The Mysteries of Neutrinos</a:t>
            </a:r>
          </a:p>
          <a:p>
            <a:pPr>
              <a:lnSpc>
                <a:spcPct val="150000"/>
              </a:lnSpc>
              <a:buFont typeface="Arial" pitchFamily="34" charset="0"/>
              <a:buChar char="•"/>
            </a:pPr>
            <a:r>
              <a:rPr lang="en-US" sz="3000" b="1" spc="50" dirty="0" smtClean="0">
                <a:ln w="11430"/>
                <a:gradFill>
                  <a:gsLst>
                    <a:gs pos="25000">
                      <a:schemeClr val="accent2">
                        <a:satMod val="155000"/>
                      </a:schemeClr>
                    </a:gs>
                    <a:gs pos="100000">
                      <a:schemeClr val="accent2">
                        <a:shade val="45000"/>
                        <a:satMod val="165000"/>
                      </a:schemeClr>
                    </a:gs>
                  </a:gsLst>
                  <a:lin ang="5400000"/>
                </a:gradFill>
                <a:effectLst/>
                <a:latin typeface="Forte" pitchFamily="66" charset="0"/>
              </a:rPr>
              <a:t>Understanding the Behaviors of Neutrinos</a:t>
            </a:r>
          </a:p>
          <a:p>
            <a:pPr>
              <a:lnSpc>
                <a:spcPct val="150000"/>
              </a:lnSpc>
              <a:buFont typeface="Arial" pitchFamily="34" charset="0"/>
              <a:buChar char="•"/>
            </a:pPr>
            <a:r>
              <a:rPr lang="en-US" sz="3000" spc="50" dirty="0" smtClean="0">
                <a:ln w="11430"/>
                <a:gradFill>
                  <a:gsLst>
                    <a:gs pos="25000">
                      <a:schemeClr val="accent2">
                        <a:satMod val="155000"/>
                      </a:schemeClr>
                    </a:gs>
                    <a:gs pos="100000">
                      <a:schemeClr val="accent2">
                        <a:shade val="45000"/>
                        <a:satMod val="165000"/>
                      </a:schemeClr>
                    </a:gs>
                  </a:gsLst>
                  <a:lin ang="5400000"/>
                </a:gradFill>
                <a:effectLst/>
                <a:latin typeface="Forte" pitchFamily="66" charset="0"/>
              </a:rPr>
              <a:t>Outlook</a:t>
            </a:r>
            <a:endParaRPr lang="en-US" sz="3000" b="1" spc="50" dirty="0" smtClean="0">
              <a:ln w="11430"/>
              <a:gradFill>
                <a:gsLst>
                  <a:gs pos="25000">
                    <a:schemeClr val="accent2">
                      <a:satMod val="155000"/>
                    </a:schemeClr>
                  </a:gs>
                  <a:gs pos="100000">
                    <a:schemeClr val="accent2">
                      <a:shade val="45000"/>
                      <a:satMod val="165000"/>
                    </a:schemeClr>
                  </a:gs>
                </a:gsLst>
                <a:lin ang="5400000"/>
              </a:gradFill>
              <a:effectLst/>
              <a:latin typeface="Forte" pitchFamily="66" charset="0"/>
            </a:endParaRPr>
          </a:p>
          <a:p>
            <a:endPar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Date Placeholder 11"/>
          <p:cNvSpPr>
            <a:spLocks noGrp="1"/>
          </p:cNvSpPr>
          <p:nvPr>
            <p:ph type="dt" sz="half" idx="10"/>
          </p:nvPr>
        </p:nvSpPr>
        <p:spPr/>
        <p:txBody>
          <a:bodyPr/>
          <a:lstStyle/>
          <a:p>
            <a:fld id="{CEACD562-C605-F349-94D3-4BCF3D30B7E1}" type="datetime1">
              <a:rPr lang="en-US" smtClean="0"/>
              <a:t>1/27/17</a:t>
            </a:fld>
            <a:endParaRPr lang="en-US" dirty="0"/>
          </a:p>
        </p:txBody>
      </p:sp>
      <p:sp>
        <p:nvSpPr>
          <p:cNvPr id="14" name="Footer Placeholder 13"/>
          <p:cNvSpPr>
            <a:spLocks noGrp="1"/>
          </p:cNvSpPr>
          <p:nvPr>
            <p:ph type="ftr" sz="quarter" idx="11"/>
          </p:nvPr>
        </p:nvSpPr>
        <p:spPr/>
        <p:txBody>
          <a:bodyPr/>
          <a:lstStyle/>
          <a:p>
            <a:r>
              <a:rPr lang="en-US" smtClean="0"/>
              <a:t>Dancing With Neutrinos - Tammy Walton</a:t>
            </a:r>
            <a:endParaRPr lang="en-US"/>
          </a:p>
        </p:txBody>
      </p:sp>
      <p:sp>
        <p:nvSpPr>
          <p:cNvPr id="13" name="Slide Number Placeholder 12"/>
          <p:cNvSpPr>
            <a:spLocks noGrp="1"/>
          </p:cNvSpPr>
          <p:nvPr>
            <p:ph type="sldNum" sz="quarter" idx="12"/>
          </p:nvPr>
        </p:nvSpPr>
        <p:spPr/>
        <p:txBody>
          <a:bodyPr>
            <a:normAutofit/>
          </a:bodyPr>
          <a:lstStyle/>
          <a:p>
            <a:fld id="{A36E434D-ACD5-4257-AC45-F228FFBED5E0}" type="slidenum">
              <a:rPr lang="en-US" smtClean="0"/>
              <a:pPr/>
              <a:t>2</a:t>
            </a:fld>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blinds(horizontal)">
                                      <p:cBhvr>
                                        <p:cTn id="13" dur="1000"/>
                                        <p:tgtEl>
                                          <p:spTgt spid="11">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checkerboard(across)">
                                      <p:cBhvr>
                                        <p:cTn id="18" dur="1000"/>
                                        <p:tgtEl>
                                          <p:spTgt spid="1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Effect transition="in" filter="circle(in)">
                                      <p:cBhvr>
                                        <p:cTn id="23" dur="20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20</a:t>
            </a:fld>
            <a:endParaRPr lang="en-US"/>
          </a:p>
        </p:txBody>
      </p:sp>
      <p:sp>
        <p:nvSpPr>
          <p:cNvPr id="7" name="Title 6"/>
          <p:cNvSpPr txBox="1">
            <a:spLocks noGrp="1"/>
          </p:cNvSpPr>
          <p:nvPr>
            <p:ph type="title"/>
          </p:nvPr>
        </p:nvSpPr>
        <p:spPr>
          <a:xfrm>
            <a:off x="457200" y="228600"/>
            <a:ext cx="8229600" cy="70788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000" dirty="0" smtClean="0">
                <a:ln w="50800"/>
                <a:solidFill>
                  <a:schemeClr val="bg1">
                    <a:shade val="50000"/>
                  </a:schemeClr>
                </a:solidFill>
                <a:latin typeface="Chalkboard"/>
                <a:cs typeface="Chalkboard"/>
              </a:rPr>
              <a:t>What is the energy of 1 MeV?</a:t>
            </a:r>
            <a:r>
              <a:rPr lang="en-US" sz="4000" b="1" dirty="0" smtClean="0">
                <a:ln w="50800"/>
                <a:solidFill>
                  <a:schemeClr val="bg1">
                    <a:shade val="50000"/>
                  </a:schemeClr>
                </a:solidFill>
                <a:latin typeface="Chalkboard"/>
                <a:cs typeface="Chalkboard"/>
              </a:rPr>
              <a:t> </a:t>
            </a:r>
            <a:endParaRPr lang="en-US" sz="4000" b="1" dirty="0">
              <a:ln w="50800"/>
              <a:solidFill>
                <a:schemeClr val="bg1">
                  <a:shade val="50000"/>
                </a:schemeClr>
              </a:solidFill>
              <a:latin typeface="Chalkboard"/>
              <a:cs typeface="Chalkboard"/>
            </a:endParaRPr>
          </a:p>
        </p:txBody>
      </p:sp>
      <p:sp>
        <p:nvSpPr>
          <p:cNvPr id="8" name="TextBox 7"/>
          <p:cNvSpPr txBox="1"/>
          <p:nvPr/>
        </p:nvSpPr>
        <p:spPr>
          <a:xfrm>
            <a:off x="1066800" y="5638800"/>
            <a:ext cx="6705600" cy="461665"/>
          </a:xfrm>
          <a:prstGeom prst="rect">
            <a:avLst/>
          </a:prstGeom>
          <a:solidFill>
            <a:schemeClr val="accent4">
              <a:lumMod val="20000"/>
              <a:lumOff val="80000"/>
            </a:schemeClr>
          </a:solidFill>
          <a:ln w="38100" cmpd="sng">
            <a:solidFill>
              <a:schemeClr val="accent4">
                <a:lumMod val="50000"/>
              </a:schemeClr>
            </a:solidFill>
          </a:ln>
        </p:spPr>
        <p:txBody>
          <a:bodyPr wrap="square" rtlCol="0">
            <a:spAutoFit/>
          </a:bodyPr>
          <a:lstStyle/>
          <a:p>
            <a:pPr algn="ctr"/>
            <a:r>
              <a:rPr lang="en-US" sz="2400" b="1" dirty="0">
                <a:solidFill>
                  <a:schemeClr val="bg1"/>
                </a:solidFill>
                <a:latin typeface="Chalkboard"/>
                <a:cs typeface="Chalkboard"/>
              </a:rPr>
              <a:t>w</a:t>
            </a:r>
            <a:r>
              <a:rPr lang="en-US" sz="2400" b="1" dirty="0" smtClean="0">
                <a:solidFill>
                  <a:schemeClr val="bg1"/>
                </a:solidFill>
                <a:latin typeface="Chalkboard"/>
                <a:cs typeface="Chalkboard"/>
              </a:rPr>
              <a:t>here 1 MeV is 1,000,000 electron volts.</a:t>
            </a:r>
          </a:p>
        </p:txBody>
      </p:sp>
      <p:pic>
        <p:nvPicPr>
          <p:cNvPr id="9" name="Picture 8"/>
          <p:cNvPicPr>
            <a:picLocks noChangeAspect="1"/>
          </p:cNvPicPr>
          <p:nvPr/>
        </p:nvPicPr>
        <p:blipFill>
          <a:blip r:embed="rId2"/>
          <a:stretch>
            <a:fillRect/>
          </a:stretch>
        </p:blipFill>
        <p:spPr>
          <a:xfrm>
            <a:off x="2819400" y="2895600"/>
            <a:ext cx="3327400" cy="2438400"/>
          </a:xfrm>
          <a:prstGeom prst="rect">
            <a:avLst/>
          </a:prstGeom>
        </p:spPr>
      </p:pic>
      <p:sp>
        <p:nvSpPr>
          <p:cNvPr id="10" name="TextBox 9"/>
          <p:cNvSpPr txBox="1"/>
          <p:nvPr/>
        </p:nvSpPr>
        <p:spPr>
          <a:xfrm>
            <a:off x="1066800" y="1524000"/>
            <a:ext cx="6705600" cy="830997"/>
          </a:xfrm>
          <a:prstGeom prst="rect">
            <a:avLst/>
          </a:prstGeom>
          <a:solidFill>
            <a:schemeClr val="accent4">
              <a:lumMod val="20000"/>
              <a:lumOff val="80000"/>
            </a:schemeClr>
          </a:solidFill>
          <a:ln w="38100" cmpd="sng">
            <a:solidFill>
              <a:schemeClr val="accent4">
                <a:lumMod val="50000"/>
              </a:schemeClr>
            </a:solidFill>
          </a:ln>
        </p:spPr>
        <p:txBody>
          <a:bodyPr wrap="square" rtlCol="0">
            <a:spAutoFit/>
          </a:bodyPr>
          <a:lstStyle/>
          <a:p>
            <a:pPr algn="ctr"/>
            <a:r>
              <a:rPr lang="en-US" sz="2400" b="1" dirty="0" smtClean="0">
                <a:solidFill>
                  <a:schemeClr val="bg1"/>
                </a:solidFill>
                <a:latin typeface="Chalkboard"/>
                <a:cs typeface="Chalkboard"/>
              </a:rPr>
              <a:t>The energy of a flying mosquito is 1,000,000,000,000 electron volts, </a:t>
            </a:r>
          </a:p>
        </p:txBody>
      </p:sp>
    </p:spTree>
    <p:extLst>
      <p:ext uri="{BB962C8B-B14F-4D97-AF65-F5344CB8AC3E}">
        <p14:creationId xmlns:p14="http://schemas.microsoft.com/office/powerpoint/2010/main" val="2966102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02B1515-17F2-EE47-B079-CFBA4B816036}"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21</a:t>
            </a:fld>
            <a:endParaRPr lang="en-US"/>
          </a:p>
        </p:txBody>
      </p:sp>
      <p:sp>
        <p:nvSpPr>
          <p:cNvPr id="8" name="TextBox 7"/>
          <p:cNvSpPr txBox="1"/>
          <p:nvPr/>
        </p:nvSpPr>
        <p:spPr>
          <a:xfrm>
            <a:off x="1676400" y="8467"/>
            <a:ext cx="5486400" cy="70788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000" b="1" dirty="0" smtClean="0">
                <a:ln w="50800"/>
                <a:solidFill>
                  <a:schemeClr val="bg1">
                    <a:shade val="50000"/>
                  </a:schemeClr>
                </a:solidFill>
                <a:latin typeface="Chalkboard"/>
                <a:cs typeface="Chalkboard"/>
              </a:rPr>
              <a:t>Studying Beta Decay</a:t>
            </a:r>
            <a:endParaRPr lang="en-US" sz="4000" b="1" dirty="0">
              <a:ln w="50800"/>
              <a:solidFill>
                <a:schemeClr val="bg1">
                  <a:shade val="50000"/>
                </a:schemeClr>
              </a:solidFill>
              <a:latin typeface="Chalkboard"/>
              <a:cs typeface="Chalkboard"/>
            </a:endParaRPr>
          </a:p>
        </p:txBody>
      </p:sp>
      <p:sp>
        <p:nvSpPr>
          <p:cNvPr id="9" name="Oval 8"/>
          <p:cNvSpPr/>
          <p:nvPr/>
        </p:nvSpPr>
        <p:spPr>
          <a:xfrm>
            <a:off x="609600" y="762000"/>
            <a:ext cx="1524000" cy="1371600"/>
          </a:xfrm>
          <a:prstGeom prst="ellipse">
            <a:avLst/>
          </a:prstGeom>
          <a:solidFill>
            <a:schemeClr val="accent1">
              <a:lumMod val="40000"/>
              <a:lumOff val="60000"/>
            </a:schemeClr>
          </a:solidFill>
          <a:ln w="5715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0" y="1219200"/>
            <a:ext cx="1295400" cy="369332"/>
          </a:xfrm>
          <a:prstGeom prst="rect">
            <a:avLst/>
          </a:prstGeom>
          <a:noFill/>
        </p:spPr>
        <p:txBody>
          <a:bodyPr wrap="square" rtlCol="0">
            <a:spAutoFit/>
          </a:bodyPr>
          <a:lstStyle/>
          <a:p>
            <a:r>
              <a:rPr lang="en-US" b="1" dirty="0" smtClean="0">
                <a:solidFill>
                  <a:srgbClr val="002060"/>
                </a:solidFill>
                <a:latin typeface="Bookman Old Style" pitchFamily="18" charset="0"/>
              </a:rPr>
              <a:t>Rhodium</a:t>
            </a:r>
            <a:endParaRPr lang="en-US" b="1" dirty="0">
              <a:solidFill>
                <a:srgbClr val="002060"/>
              </a:solidFill>
              <a:latin typeface="Bookman Old Style" pitchFamily="18" charset="0"/>
            </a:endParaRPr>
          </a:p>
        </p:txBody>
      </p:sp>
      <p:sp>
        <p:nvSpPr>
          <p:cNvPr id="11" name="Oval 10"/>
          <p:cNvSpPr/>
          <p:nvPr/>
        </p:nvSpPr>
        <p:spPr>
          <a:xfrm>
            <a:off x="3657600" y="762000"/>
            <a:ext cx="1524000" cy="1371600"/>
          </a:xfrm>
          <a:prstGeom prst="ellipse">
            <a:avLst/>
          </a:prstGeom>
          <a:solidFill>
            <a:schemeClr val="accent2">
              <a:lumMod val="20000"/>
              <a:lumOff val="80000"/>
            </a:schemeClr>
          </a:solidFill>
          <a:ln w="5715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10000" y="1219200"/>
            <a:ext cx="1447800" cy="369332"/>
          </a:xfrm>
          <a:prstGeom prst="rect">
            <a:avLst/>
          </a:prstGeom>
          <a:noFill/>
        </p:spPr>
        <p:txBody>
          <a:bodyPr wrap="square" rtlCol="0">
            <a:spAutoFit/>
          </a:bodyPr>
          <a:lstStyle/>
          <a:p>
            <a:r>
              <a:rPr lang="en-US" b="1" dirty="0" smtClean="0">
                <a:solidFill>
                  <a:schemeClr val="accent2">
                    <a:lumMod val="50000"/>
                  </a:schemeClr>
                </a:solidFill>
                <a:latin typeface="Bookman Old Style" pitchFamily="18" charset="0"/>
              </a:rPr>
              <a:t>Palladium</a:t>
            </a:r>
            <a:endParaRPr lang="en-US" b="1" dirty="0">
              <a:solidFill>
                <a:schemeClr val="accent2">
                  <a:lumMod val="50000"/>
                </a:schemeClr>
              </a:solidFill>
              <a:latin typeface="Bookman Old Style" pitchFamily="18" charset="0"/>
            </a:endParaRPr>
          </a:p>
        </p:txBody>
      </p:sp>
      <p:sp>
        <p:nvSpPr>
          <p:cNvPr id="13" name="Plus 12"/>
          <p:cNvSpPr/>
          <p:nvPr/>
        </p:nvSpPr>
        <p:spPr>
          <a:xfrm>
            <a:off x="5410200" y="1219200"/>
            <a:ext cx="9144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477000" y="838200"/>
            <a:ext cx="1524000" cy="1371600"/>
          </a:xfrm>
          <a:prstGeom prst="ellipse">
            <a:avLst/>
          </a:prstGeom>
          <a:solidFill>
            <a:schemeClr val="accent6">
              <a:lumMod val="20000"/>
              <a:lumOff val="80000"/>
            </a:schemeClr>
          </a:solidFill>
          <a:ln w="5715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5600" y="1143000"/>
            <a:ext cx="1447800" cy="830997"/>
          </a:xfrm>
          <a:prstGeom prst="rect">
            <a:avLst/>
          </a:prstGeom>
          <a:noFill/>
        </p:spPr>
        <p:txBody>
          <a:bodyPr wrap="square" rtlCol="0">
            <a:spAutoFit/>
          </a:bodyPr>
          <a:lstStyle/>
          <a:p>
            <a:r>
              <a:rPr lang="en-US" sz="1600" b="1" dirty="0" smtClean="0">
                <a:solidFill>
                  <a:srgbClr val="47186B"/>
                </a:solidFill>
                <a:latin typeface="Bookman Old Style" pitchFamily="18" charset="0"/>
              </a:rPr>
              <a:t>Electron (Beta Particle)</a:t>
            </a:r>
            <a:endParaRPr lang="en-US" sz="1600" b="1" dirty="0">
              <a:solidFill>
                <a:srgbClr val="47186B"/>
              </a:solidFill>
              <a:latin typeface="Bookman Old Style" pitchFamily="18" charset="0"/>
            </a:endParaRPr>
          </a:p>
        </p:txBody>
      </p:sp>
      <p:sp>
        <p:nvSpPr>
          <p:cNvPr id="16" name="Right Arrow 15"/>
          <p:cNvSpPr/>
          <p:nvPr/>
        </p:nvSpPr>
        <p:spPr>
          <a:xfrm>
            <a:off x="2209800" y="1371600"/>
            <a:ext cx="1371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57200" y="3810000"/>
            <a:ext cx="8534400" cy="2514534"/>
          </a:xfrm>
          <a:prstGeom prst="rect">
            <a:avLst/>
          </a:prstGeom>
          <a:solidFill>
            <a:schemeClr val="accent5">
              <a:lumMod val="20000"/>
              <a:lumOff val="80000"/>
            </a:schemeClr>
          </a:solidFill>
          <a:ln>
            <a:solidFill>
              <a:srgbClr val="000000"/>
            </a:solidFill>
          </a:ln>
        </p:spPr>
        <p:txBody>
          <a:bodyPr wrap="square" rtlCol="0">
            <a:spAutoFit/>
          </a:bodyPr>
          <a:lstStyle/>
          <a:p>
            <a:pPr algn="ctr">
              <a:lnSpc>
                <a:spcPct val="140000"/>
              </a:lnSpc>
            </a:pPr>
            <a:r>
              <a:rPr lang="en-US" sz="3200" b="1" dirty="0" smtClean="0">
                <a:solidFill>
                  <a:schemeClr val="accent4">
                    <a:lumMod val="75000"/>
                  </a:schemeClr>
                </a:solidFill>
                <a:latin typeface="Chalkboard"/>
                <a:cs typeface="Chalkboard"/>
              </a:rPr>
              <a:t>Law of Conservation of Energy</a:t>
            </a:r>
          </a:p>
          <a:p>
            <a:pPr algn="ctr">
              <a:lnSpc>
                <a:spcPct val="130000"/>
              </a:lnSpc>
            </a:pPr>
            <a:r>
              <a:rPr lang="en-US" sz="3200" b="1" dirty="0" smtClean="0">
                <a:solidFill>
                  <a:schemeClr val="bg1"/>
                </a:solidFill>
                <a:latin typeface="Chalkboard"/>
                <a:cs typeface="Chalkboard"/>
              </a:rPr>
              <a:t>E = mc</a:t>
            </a:r>
            <a:r>
              <a:rPr lang="en-US" sz="3200" b="1" baseline="30000" dirty="0" smtClean="0">
                <a:solidFill>
                  <a:schemeClr val="bg1"/>
                </a:solidFill>
                <a:latin typeface="Chalkboard"/>
                <a:cs typeface="Chalkboard"/>
              </a:rPr>
              <a:t>2</a:t>
            </a:r>
            <a:r>
              <a:rPr lang="en-US" sz="3200" b="1" dirty="0" smtClean="0">
                <a:solidFill>
                  <a:schemeClr val="bg1"/>
                </a:solidFill>
                <a:latin typeface="Chalkboard"/>
                <a:cs typeface="Chalkboard"/>
              </a:rPr>
              <a:t> = mass </a:t>
            </a:r>
            <a:r>
              <a:rPr lang="en-US" sz="3200" b="1" dirty="0">
                <a:solidFill>
                  <a:schemeClr val="bg1"/>
                </a:solidFill>
                <a:latin typeface="Chalkboard"/>
                <a:cs typeface="Chalkboard"/>
              </a:rPr>
              <a:t>x (speed of light)</a:t>
            </a:r>
            <a:r>
              <a:rPr lang="en-US" sz="3200" b="1" baseline="30000" dirty="0">
                <a:solidFill>
                  <a:schemeClr val="bg1"/>
                </a:solidFill>
                <a:latin typeface="Chalkboard"/>
                <a:cs typeface="Chalkboard"/>
              </a:rPr>
              <a:t>2</a:t>
            </a:r>
            <a:r>
              <a:rPr lang="en-US" sz="3200" b="1" dirty="0" smtClean="0">
                <a:solidFill>
                  <a:schemeClr val="bg1"/>
                </a:solidFill>
                <a:latin typeface="Chalkboard"/>
                <a:cs typeface="Chalkboard"/>
              </a:rPr>
              <a:t> , </a:t>
            </a:r>
          </a:p>
          <a:p>
            <a:pPr algn="ctr">
              <a:lnSpc>
                <a:spcPct val="130000"/>
              </a:lnSpc>
            </a:pPr>
            <a:r>
              <a:rPr lang="en-US" sz="2000" b="1" dirty="0" smtClean="0">
                <a:solidFill>
                  <a:schemeClr val="bg1"/>
                </a:solidFill>
                <a:latin typeface="Chalkboard"/>
                <a:cs typeface="Chalkboard"/>
              </a:rPr>
              <a:t>where the mass is equivalent to a form of stored energy, E </a:t>
            </a:r>
          </a:p>
          <a:p>
            <a:pPr algn="ctr">
              <a:lnSpc>
                <a:spcPct val="250000"/>
              </a:lnSpc>
            </a:pPr>
            <a:r>
              <a:rPr lang="en-US" sz="2000" b="1" dirty="0" smtClean="0">
                <a:solidFill>
                  <a:srgbClr val="FF0000"/>
                </a:solidFill>
                <a:latin typeface="Chalkboard"/>
                <a:cs typeface="Chalkboard"/>
              </a:rPr>
              <a:t>Gives the amount of energy to convert mass into energy.</a:t>
            </a:r>
            <a:endParaRPr lang="en-US" sz="2000" b="1" i="1" baseline="30000" dirty="0">
              <a:solidFill>
                <a:srgbClr val="FF0000"/>
              </a:solidFill>
              <a:latin typeface="Baskerville Old Face" pitchFamily="18" charset="0"/>
            </a:endParaRPr>
          </a:p>
        </p:txBody>
      </p:sp>
      <p:sp>
        <p:nvSpPr>
          <p:cNvPr id="18" name="TextBox 17"/>
          <p:cNvSpPr txBox="1"/>
          <p:nvPr/>
        </p:nvSpPr>
        <p:spPr>
          <a:xfrm>
            <a:off x="457200" y="2286000"/>
            <a:ext cx="2590800" cy="369332"/>
          </a:xfrm>
          <a:prstGeom prst="rect">
            <a:avLst/>
          </a:prstGeom>
          <a:solidFill>
            <a:schemeClr val="bg2">
              <a:lumMod val="20000"/>
              <a:lumOff val="80000"/>
            </a:schemeClr>
          </a:solidFill>
          <a:ln>
            <a:solidFill>
              <a:schemeClr val="bg1"/>
            </a:solidFill>
          </a:ln>
        </p:spPr>
        <p:txBody>
          <a:bodyPr wrap="square" rtlCol="0">
            <a:spAutoFit/>
          </a:bodyPr>
          <a:lstStyle/>
          <a:p>
            <a:r>
              <a:rPr lang="en-US" b="1" dirty="0" smtClean="0">
                <a:solidFill>
                  <a:srgbClr val="002060"/>
                </a:solidFill>
                <a:latin typeface="Bookman Old Style" pitchFamily="18" charset="0"/>
              </a:rPr>
              <a:t>98,652.876 </a:t>
            </a:r>
            <a:r>
              <a:rPr lang="en-US" b="1" dirty="0" err="1" smtClean="0">
                <a:solidFill>
                  <a:srgbClr val="002060"/>
                </a:solidFill>
                <a:latin typeface="Bookman Old Style" pitchFamily="18" charset="0"/>
              </a:rPr>
              <a:t>MeV</a:t>
            </a:r>
            <a:r>
              <a:rPr lang="en-US" b="1" dirty="0" smtClean="0">
                <a:solidFill>
                  <a:srgbClr val="002060"/>
                </a:solidFill>
                <a:latin typeface="Bookman Old Style" pitchFamily="18" charset="0"/>
              </a:rPr>
              <a:t>/c</a:t>
            </a:r>
            <a:r>
              <a:rPr lang="en-US" b="1" baseline="30000" dirty="0" smtClean="0">
                <a:solidFill>
                  <a:srgbClr val="002060"/>
                </a:solidFill>
                <a:latin typeface="Bookman Old Style" pitchFamily="18" charset="0"/>
              </a:rPr>
              <a:t>2</a:t>
            </a:r>
            <a:endParaRPr lang="en-US" b="1" baseline="30000" dirty="0">
              <a:solidFill>
                <a:srgbClr val="002060"/>
              </a:solidFill>
              <a:latin typeface="Bookman Old Style" pitchFamily="18" charset="0"/>
            </a:endParaRPr>
          </a:p>
        </p:txBody>
      </p:sp>
      <p:sp>
        <p:nvSpPr>
          <p:cNvPr id="19" name="TextBox 18"/>
          <p:cNvSpPr txBox="1"/>
          <p:nvPr/>
        </p:nvSpPr>
        <p:spPr>
          <a:xfrm>
            <a:off x="3276600" y="2286000"/>
            <a:ext cx="2590800" cy="369332"/>
          </a:xfrm>
          <a:prstGeom prst="rect">
            <a:avLst/>
          </a:prstGeom>
          <a:solidFill>
            <a:srgbClr val="E5EBED"/>
          </a:solidFill>
          <a:ln>
            <a:solidFill>
              <a:srgbClr val="000000"/>
            </a:solidFill>
          </a:ln>
        </p:spPr>
        <p:txBody>
          <a:bodyPr wrap="square" rtlCol="0">
            <a:spAutoFit/>
          </a:bodyPr>
          <a:lstStyle/>
          <a:p>
            <a:r>
              <a:rPr lang="en-US" b="1" dirty="0" smtClean="0">
                <a:solidFill>
                  <a:schemeClr val="accent2">
                    <a:lumMod val="50000"/>
                  </a:schemeClr>
                </a:solidFill>
                <a:latin typeface="Bookman Old Style" pitchFamily="18" charset="0"/>
              </a:rPr>
              <a:t>98,649.196 </a:t>
            </a:r>
            <a:r>
              <a:rPr lang="en-US" b="1" dirty="0" err="1" smtClean="0">
                <a:solidFill>
                  <a:schemeClr val="accent2">
                    <a:lumMod val="50000"/>
                  </a:schemeClr>
                </a:solidFill>
                <a:latin typeface="Bookman Old Style" pitchFamily="18" charset="0"/>
              </a:rPr>
              <a:t>MeV</a:t>
            </a:r>
            <a:r>
              <a:rPr lang="en-US" b="1" dirty="0" smtClean="0">
                <a:solidFill>
                  <a:schemeClr val="accent2">
                    <a:lumMod val="50000"/>
                  </a:schemeClr>
                </a:solidFill>
                <a:latin typeface="Bookman Old Style" pitchFamily="18" charset="0"/>
              </a:rPr>
              <a:t>/c</a:t>
            </a:r>
            <a:r>
              <a:rPr lang="en-US" b="1" baseline="30000" dirty="0" smtClean="0">
                <a:solidFill>
                  <a:schemeClr val="accent2">
                    <a:lumMod val="50000"/>
                  </a:schemeClr>
                </a:solidFill>
                <a:latin typeface="Bookman Old Style" pitchFamily="18" charset="0"/>
              </a:rPr>
              <a:t>2</a:t>
            </a:r>
            <a:endParaRPr lang="en-US" b="1" baseline="30000" dirty="0">
              <a:solidFill>
                <a:schemeClr val="accent2">
                  <a:lumMod val="50000"/>
                </a:schemeClr>
              </a:solidFill>
              <a:latin typeface="Bookman Old Style" pitchFamily="18" charset="0"/>
            </a:endParaRPr>
          </a:p>
        </p:txBody>
      </p:sp>
      <p:sp>
        <p:nvSpPr>
          <p:cNvPr id="20" name="TextBox 19"/>
          <p:cNvSpPr txBox="1"/>
          <p:nvPr/>
        </p:nvSpPr>
        <p:spPr>
          <a:xfrm>
            <a:off x="6400800" y="2286000"/>
            <a:ext cx="1981200" cy="369332"/>
          </a:xfrm>
          <a:prstGeom prst="rect">
            <a:avLst/>
          </a:prstGeom>
          <a:solidFill>
            <a:srgbClr val="E5EBED"/>
          </a:solidFill>
          <a:ln>
            <a:solidFill>
              <a:srgbClr val="000000"/>
            </a:solidFill>
          </a:ln>
        </p:spPr>
        <p:txBody>
          <a:bodyPr wrap="square" rtlCol="0">
            <a:spAutoFit/>
          </a:bodyPr>
          <a:lstStyle/>
          <a:p>
            <a:r>
              <a:rPr lang="en-US" b="1" dirty="0" smtClean="0">
                <a:solidFill>
                  <a:srgbClr val="47186B"/>
                </a:solidFill>
                <a:latin typeface="Bookman Old Style" pitchFamily="18" charset="0"/>
              </a:rPr>
              <a:t>0.511 </a:t>
            </a:r>
            <a:r>
              <a:rPr lang="en-US" b="1" dirty="0" err="1" smtClean="0">
                <a:solidFill>
                  <a:srgbClr val="47186B"/>
                </a:solidFill>
                <a:latin typeface="Bookman Old Style" pitchFamily="18" charset="0"/>
              </a:rPr>
              <a:t>MeV</a:t>
            </a:r>
            <a:r>
              <a:rPr lang="en-US" b="1" dirty="0" smtClean="0">
                <a:solidFill>
                  <a:srgbClr val="47186B"/>
                </a:solidFill>
                <a:latin typeface="Bookman Old Style" pitchFamily="18" charset="0"/>
              </a:rPr>
              <a:t>/c</a:t>
            </a:r>
            <a:r>
              <a:rPr lang="en-US" b="1" baseline="30000" dirty="0" smtClean="0">
                <a:solidFill>
                  <a:srgbClr val="47186B"/>
                </a:solidFill>
                <a:latin typeface="Bookman Old Style" pitchFamily="18" charset="0"/>
              </a:rPr>
              <a:t>2</a:t>
            </a:r>
            <a:endParaRPr lang="en-US" b="1" baseline="30000" dirty="0">
              <a:solidFill>
                <a:srgbClr val="47186B"/>
              </a:solidFill>
              <a:latin typeface="Bookman Old Style" pitchFamily="18" charset="0"/>
            </a:endParaRPr>
          </a:p>
        </p:txBody>
      </p:sp>
      <p:cxnSp>
        <p:nvCxnSpPr>
          <p:cNvPr id="22" name="Straight Arrow Connector 21"/>
          <p:cNvCxnSpPr/>
          <p:nvPr/>
        </p:nvCxnSpPr>
        <p:spPr>
          <a:xfrm>
            <a:off x="4648200" y="5638800"/>
            <a:ext cx="0" cy="304800"/>
          </a:xfrm>
          <a:prstGeom prst="straightConnector1">
            <a:avLst/>
          </a:prstGeom>
          <a:ln w="57150" cmpd="sng">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72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30E95E-DD13-694B-AB38-C2630810A619}"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22</a:t>
            </a:fld>
            <a:endParaRPr lang="en-US"/>
          </a:p>
        </p:txBody>
      </p:sp>
      <p:sp>
        <p:nvSpPr>
          <p:cNvPr id="36" name="Rectangle 35"/>
          <p:cNvSpPr/>
          <p:nvPr/>
        </p:nvSpPr>
        <p:spPr>
          <a:xfrm>
            <a:off x="4495800" y="0"/>
            <a:ext cx="4648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791200" y="228600"/>
            <a:ext cx="2895600" cy="1200329"/>
          </a:xfrm>
          <a:prstGeom prst="rect">
            <a:avLst/>
          </a:prstGeom>
          <a:noFill/>
        </p:spPr>
        <p:txBody>
          <a:bodyPr wrap="square" rtlCol="0">
            <a:spAutoFit/>
          </a:bodyPr>
          <a:lstStyle/>
          <a:p>
            <a:pPr algn="ctr"/>
            <a:r>
              <a:rPr lang="en-US" sz="2400" b="1" dirty="0" smtClean="0">
                <a:latin typeface="Baskerville Old Face" pitchFamily="18" charset="0"/>
              </a:rPr>
              <a:t>Measured Energy Spectrum of the Beta Particle </a:t>
            </a:r>
            <a:endParaRPr lang="en-US" sz="2400" b="1" dirty="0">
              <a:latin typeface="Baskerville Old Face" pitchFamily="18" charset="0"/>
            </a:endParaRPr>
          </a:p>
        </p:txBody>
      </p:sp>
      <p:cxnSp>
        <p:nvCxnSpPr>
          <p:cNvPr id="38" name="Straight Connector 37"/>
          <p:cNvCxnSpPr/>
          <p:nvPr/>
        </p:nvCxnSpPr>
        <p:spPr>
          <a:xfrm>
            <a:off x="5334000" y="1307068"/>
            <a:ext cx="0" cy="19812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334000" y="3276600"/>
            <a:ext cx="358140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229600" y="3135868"/>
            <a:ext cx="0"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5463654" y="1396916"/>
            <a:ext cx="2702256" cy="1756012"/>
          </a:xfrm>
          <a:custGeom>
            <a:avLst/>
            <a:gdLst>
              <a:gd name="connsiteX0" fmla="*/ 0 w 2702256"/>
              <a:gd name="connsiteY0" fmla="*/ 1728716 h 1756012"/>
              <a:gd name="connsiteX1" fmla="*/ 518615 w 2702256"/>
              <a:gd name="connsiteY1" fmla="*/ 63689 h 1756012"/>
              <a:gd name="connsiteX2" fmla="*/ 1610436 w 2702256"/>
              <a:gd name="connsiteY2" fmla="*/ 1346579 h 1756012"/>
              <a:gd name="connsiteX3" fmla="*/ 2702256 w 2702256"/>
              <a:gd name="connsiteY3" fmla="*/ 1756012 h 1756012"/>
              <a:gd name="connsiteX4" fmla="*/ 2702256 w 2702256"/>
              <a:gd name="connsiteY4" fmla="*/ 1756012 h 1756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256" h="1756012">
                <a:moveTo>
                  <a:pt x="0" y="1728716"/>
                </a:moveTo>
                <a:cubicBezTo>
                  <a:pt x="125104" y="928047"/>
                  <a:pt x="250209" y="127379"/>
                  <a:pt x="518615" y="63689"/>
                </a:cubicBezTo>
                <a:cubicBezTo>
                  <a:pt x="787021" y="0"/>
                  <a:pt x="1246496" y="1064525"/>
                  <a:pt x="1610436" y="1346579"/>
                </a:cubicBezTo>
                <a:cubicBezTo>
                  <a:pt x="1974376" y="1628633"/>
                  <a:pt x="2702256" y="1756012"/>
                  <a:pt x="2702256" y="1756012"/>
                </a:cubicBezTo>
                <a:lnTo>
                  <a:pt x="2702256" y="1756012"/>
                </a:ln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a:off x="4800600" y="3505200"/>
            <a:ext cx="3200400" cy="369332"/>
          </a:xfrm>
          <a:prstGeom prst="rect">
            <a:avLst/>
          </a:prstGeom>
          <a:noFill/>
        </p:spPr>
        <p:txBody>
          <a:bodyPr wrap="square" rtlCol="0">
            <a:spAutoFit/>
          </a:bodyPr>
          <a:lstStyle/>
          <a:p>
            <a:r>
              <a:rPr lang="en-US" dirty="0" smtClean="0"/>
              <a:t>Beta particle energy ( </a:t>
            </a:r>
            <a:r>
              <a:rPr lang="en-US" dirty="0" err="1" smtClean="0"/>
              <a:t>MeV</a:t>
            </a:r>
            <a:r>
              <a:rPr lang="en-US" dirty="0" smtClean="0"/>
              <a:t>) </a:t>
            </a:r>
            <a:endParaRPr lang="en-US" dirty="0"/>
          </a:p>
        </p:txBody>
      </p:sp>
      <p:sp>
        <p:nvSpPr>
          <p:cNvPr id="44" name="TextBox 43"/>
          <p:cNvSpPr txBox="1"/>
          <p:nvPr/>
        </p:nvSpPr>
        <p:spPr>
          <a:xfrm>
            <a:off x="7848600" y="3505200"/>
            <a:ext cx="1295400" cy="369332"/>
          </a:xfrm>
          <a:prstGeom prst="rect">
            <a:avLst/>
          </a:prstGeom>
          <a:noFill/>
        </p:spPr>
        <p:txBody>
          <a:bodyPr wrap="square" rtlCol="0">
            <a:spAutoFit/>
          </a:bodyPr>
          <a:lstStyle/>
          <a:p>
            <a:r>
              <a:rPr lang="en-US" dirty="0" smtClean="0"/>
              <a:t>3.169 </a:t>
            </a:r>
            <a:r>
              <a:rPr lang="en-US" dirty="0" err="1" smtClean="0"/>
              <a:t>MeV</a:t>
            </a:r>
            <a:endParaRPr lang="en-US" dirty="0"/>
          </a:p>
        </p:txBody>
      </p:sp>
      <p:sp>
        <p:nvSpPr>
          <p:cNvPr id="45" name="TextBox 44"/>
          <p:cNvSpPr txBox="1"/>
          <p:nvPr/>
        </p:nvSpPr>
        <p:spPr>
          <a:xfrm>
            <a:off x="228600" y="4495800"/>
            <a:ext cx="8610600" cy="1873333"/>
          </a:xfrm>
          <a:prstGeom prst="rect">
            <a:avLst/>
          </a:prstGeom>
          <a:noFill/>
        </p:spPr>
        <p:txBody>
          <a:bodyPr wrap="square" rtlCol="0">
            <a:spAutoFit/>
          </a:bodyPr>
          <a:lstStyle/>
          <a:p>
            <a:pPr algn="ctr">
              <a:lnSpc>
                <a:spcPct val="140000"/>
              </a:lnSpc>
            </a:pPr>
            <a:r>
              <a:rPr lang="en-US" sz="2800" b="1" dirty="0" smtClean="0">
                <a:latin typeface="Chalkboard"/>
                <a:cs typeface="Chalkboard"/>
              </a:rPr>
              <a:t>Could it be possible? </a:t>
            </a:r>
          </a:p>
          <a:p>
            <a:pPr algn="ctr">
              <a:lnSpc>
                <a:spcPct val="140000"/>
              </a:lnSpc>
            </a:pPr>
            <a:r>
              <a:rPr lang="en-US" sz="2800" b="1" dirty="0" smtClean="0">
                <a:latin typeface="Chalkboard"/>
                <a:cs typeface="Chalkboard"/>
              </a:rPr>
              <a:t>Does the Beta Decay Violate the Law of Energy Conservation?   </a:t>
            </a:r>
            <a:endParaRPr lang="en-US" sz="2800" b="1" dirty="0">
              <a:latin typeface="Chalkboard"/>
              <a:cs typeface="Chalkboard"/>
            </a:endParaRPr>
          </a:p>
        </p:txBody>
      </p:sp>
      <p:sp>
        <p:nvSpPr>
          <p:cNvPr id="50" name="TextBox 49"/>
          <p:cNvSpPr txBox="1"/>
          <p:nvPr/>
        </p:nvSpPr>
        <p:spPr>
          <a:xfrm rot="16200000">
            <a:off x="3537466" y="1720334"/>
            <a:ext cx="2743200" cy="369332"/>
          </a:xfrm>
          <a:prstGeom prst="rect">
            <a:avLst/>
          </a:prstGeom>
          <a:noFill/>
        </p:spPr>
        <p:txBody>
          <a:bodyPr wrap="square" rtlCol="0">
            <a:spAutoFit/>
          </a:bodyPr>
          <a:lstStyle/>
          <a:p>
            <a:r>
              <a:rPr lang="en-US" dirty="0" smtClean="0"/>
              <a:t>Number of events</a:t>
            </a:r>
            <a:endParaRPr lang="en-US" dirty="0"/>
          </a:p>
        </p:txBody>
      </p:sp>
      <p:sp>
        <p:nvSpPr>
          <p:cNvPr id="2" name="Rectangle 1"/>
          <p:cNvSpPr/>
          <p:nvPr/>
        </p:nvSpPr>
        <p:spPr>
          <a:xfrm>
            <a:off x="0" y="0"/>
            <a:ext cx="4495800" cy="43434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Connector 60"/>
          <p:cNvCxnSpPr/>
          <p:nvPr/>
        </p:nvCxnSpPr>
        <p:spPr>
          <a:xfrm>
            <a:off x="609600" y="1371600"/>
            <a:ext cx="0" cy="19812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609600" y="3352800"/>
            <a:ext cx="358140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rot="16200000">
            <a:off x="-1377434" y="1529834"/>
            <a:ext cx="3429000" cy="369332"/>
          </a:xfrm>
          <a:prstGeom prst="rect">
            <a:avLst/>
          </a:prstGeom>
          <a:noFill/>
        </p:spPr>
        <p:txBody>
          <a:bodyPr wrap="square" rtlCol="0">
            <a:spAutoFit/>
          </a:bodyPr>
          <a:lstStyle/>
          <a:p>
            <a:r>
              <a:rPr lang="en-US" dirty="0" smtClean="0"/>
              <a:t>Number of events</a:t>
            </a:r>
            <a:endParaRPr lang="en-US" dirty="0"/>
          </a:p>
        </p:txBody>
      </p:sp>
      <p:sp>
        <p:nvSpPr>
          <p:cNvPr id="64" name="TextBox 63"/>
          <p:cNvSpPr txBox="1"/>
          <p:nvPr/>
        </p:nvSpPr>
        <p:spPr>
          <a:xfrm>
            <a:off x="0" y="3581400"/>
            <a:ext cx="3200400" cy="369332"/>
          </a:xfrm>
          <a:prstGeom prst="rect">
            <a:avLst/>
          </a:prstGeom>
          <a:noFill/>
        </p:spPr>
        <p:txBody>
          <a:bodyPr wrap="square" rtlCol="0">
            <a:spAutoFit/>
          </a:bodyPr>
          <a:lstStyle/>
          <a:p>
            <a:r>
              <a:rPr lang="en-US" dirty="0" smtClean="0"/>
              <a:t>Beta particle energy ( </a:t>
            </a:r>
            <a:r>
              <a:rPr lang="en-US" dirty="0" err="1" smtClean="0"/>
              <a:t>MeV</a:t>
            </a:r>
            <a:r>
              <a:rPr lang="en-US" dirty="0" smtClean="0"/>
              <a:t>) </a:t>
            </a:r>
            <a:endParaRPr lang="en-US" dirty="0"/>
          </a:p>
        </p:txBody>
      </p:sp>
      <p:cxnSp>
        <p:nvCxnSpPr>
          <p:cNvPr id="65" name="Straight Connector 64"/>
          <p:cNvCxnSpPr/>
          <p:nvPr/>
        </p:nvCxnSpPr>
        <p:spPr>
          <a:xfrm>
            <a:off x="3505200" y="3200400"/>
            <a:ext cx="0"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09600" y="228600"/>
            <a:ext cx="2895600" cy="1200329"/>
          </a:xfrm>
          <a:prstGeom prst="rect">
            <a:avLst/>
          </a:prstGeom>
          <a:noFill/>
        </p:spPr>
        <p:txBody>
          <a:bodyPr wrap="square" rtlCol="0">
            <a:spAutoFit/>
          </a:bodyPr>
          <a:lstStyle/>
          <a:p>
            <a:pPr algn="ctr"/>
            <a:r>
              <a:rPr lang="en-US" sz="2400" b="1" dirty="0" smtClean="0">
                <a:latin typeface="Baskerville Old Face" pitchFamily="18" charset="0"/>
              </a:rPr>
              <a:t>Expected Energy Spectrum of the Beta Particle </a:t>
            </a:r>
            <a:endParaRPr lang="en-US" sz="2400" b="1" dirty="0">
              <a:latin typeface="Baskerville Old Face" pitchFamily="18" charset="0"/>
            </a:endParaRPr>
          </a:p>
        </p:txBody>
      </p:sp>
      <p:sp>
        <p:nvSpPr>
          <p:cNvPr id="67" name="TextBox 66"/>
          <p:cNvSpPr txBox="1"/>
          <p:nvPr/>
        </p:nvSpPr>
        <p:spPr>
          <a:xfrm>
            <a:off x="3124200" y="3581400"/>
            <a:ext cx="1295400" cy="369332"/>
          </a:xfrm>
          <a:prstGeom prst="rect">
            <a:avLst/>
          </a:prstGeom>
          <a:noFill/>
          <a:ln>
            <a:noFill/>
          </a:ln>
        </p:spPr>
        <p:txBody>
          <a:bodyPr wrap="square" rtlCol="0">
            <a:spAutoFit/>
          </a:bodyPr>
          <a:lstStyle/>
          <a:p>
            <a:r>
              <a:rPr lang="en-US" b="1" dirty="0" smtClean="0"/>
              <a:t>3.169 MeV</a:t>
            </a:r>
            <a:endParaRPr lang="en-US" b="1" dirty="0"/>
          </a:p>
        </p:txBody>
      </p:sp>
      <p:sp>
        <p:nvSpPr>
          <p:cNvPr id="68" name="Freeform 67"/>
          <p:cNvSpPr/>
          <p:nvPr/>
        </p:nvSpPr>
        <p:spPr>
          <a:xfrm>
            <a:off x="3138985" y="1414818"/>
            <a:ext cx="723331" cy="1833349"/>
          </a:xfrm>
          <a:custGeom>
            <a:avLst/>
            <a:gdLst>
              <a:gd name="connsiteX0" fmla="*/ 0 w 723331"/>
              <a:gd name="connsiteY0" fmla="*/ 1806054 h 1833349"/>
              <a:gd name="connsiteX1" fmla="*/ 327546 w 723331"/>
              <a:gd name="connsiteY1" fmla="*/ 4549 h 1833349"/>
              <a:gd name="connsiteX2" fmla="*/ 723331 w 723331"/>
              <a:gd name="connsiteY2" fmla="*/ 1833349 h 1833349"/>
              <a:gd name="connsiteX3" fmla="*/ 723331 w 723331"/>
              <a:gd name="connsiteY3" fmla="*/ 1833349 h 1833349"/>
            </a:gdLst>
            <a:ahLst/>
            <a:cxnLst>
              <a:cxn ang="0">
                <a:pos x="connsiteX0" y="connsiteY0"/>
              </a:cxn>
              <a:cxn ang="0">
                <a:pos x="connsiteX1" y="connsiteY1"/>
              </a:cxn>
              <a:cxn ang="0">
                <a:pos x="connsiteX2" y="connsiteY2"/>
              </a:cxn>
              <a:cxn ang="0">
                <a:pos x="connsiteX3" y="connsiteY3"/>
              </a:cxn>
            </a:cxnLst>
            <a:rect l="l" t="t" r="r" b="b"/>
            <a:pathLst>
              <a:path w="723331" h="1833349">
                <a:moveTo>
                  <a:pt x="0" y="1806054"/>
                </a:moveTo>
                <a:cubicBezTo>
                  <a:pt x="103495" y="903027"/>
                  <a:pt x="206991" y="0"/>
                  <a:pt x="327546" y="4549"/>
                </a:cubicBezTo>
                <a:cubicBezTo>
                  <a:pt x="448101" y="9098"/>
                  <a:pt x="723331" y="1833349"/>
                  <a:pt x="723331" y="1833349"/>
                </a:cubicBezTo>
                <a:lnTo>
                  <a:pt x="723331" y="1833349"/>
                </a:ln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Oval 68"/>
          <p:cNvSpPr/>
          <p:nvPr/>
        </p:nvSpPr>
        <p:spPr>
          <a:xfrm>
            <a:off x="2895600" y="3505200"/>
            <a:ext cx="1371600" cy="609600"/>
          </a:xfrm>
          <a:prstGeom prst="ellipse">
            <a:avLst/>
          </a:prstGeom>
          <a:noFill/>
          <a:ln w="50800">
            <a:solidFill>
              <a:srgbClr val="FFFF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circle(in)">
                                      <p:cBhvr>
                                        <p:cTn id="10" dur="2000"/>
                                        <p:tgtEl>
                                          <p:spTgt spid="37"/>
                                        </p:tgtEl>
                                      </p:cBhvr>
                                    </p:animEffect>
                                  </p:childTnLst>
                                </p:cTn>
                              </p:par>
                              <p:par>
                                <p:cTn id="11" presetID="6" presetClass="entr" presetSubtype="16"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circle(in)">
                                      <p:cBhvr>
                                        <p:cTn id="13" dur="2000"/>
                                        <p:tgtEl>
                                          <p:spTgt spid="38"/>
                                        </p:tgtEl>
                                      </p:cBhvr>
                                    </p:animEffect>
                                  </p:childTnLst>
                                </p:cTn>
                              </p:par>
                              <p:par>
                                <p:cTn id="14" presetID="6" presetClass="entr" presetSubtype="16"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circle(in)">
                                      <p:cBhvr>
                                        <p:cTn id="16" dur="2000"/>
                                        <p:tgtEl>
                                          <p:spTgt spid="40"/>
                                        </p:tgtEl>
                                      </p:cBhvr>
                                    </p:animEffect>
                                  </p:childTnLst>
                                </p:cTn>
                              </p:par>
                              <p:par>
                                <p:cTn id="17" presetID="6" presetClass="entr" presetSubtype="16"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circle(in)">
                                      <p:cBhvr>
                                        <p:cTn id="19" dur="2000"/>
                                        <p:tgtEl>
                                          <p:spTgt spid="4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circle(in)">
                                      <p:cBhvr>
                                        <p:cTn id="22" dur="2000"/>
                                        <p:tgtEl>
                                          <p:spTgt spid="4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circle(in)">
                                      <p:cBhvr>
                                        <p:cTn id="25" dur="2000"/>
                                        <p:tgtEl>
                                          <p:spTgt spid="4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circle(in)">
                                      <p:cBhvr>
                                        <p:cTn id="28" dur="2000"/>
                                        <p:tgtEl>
                                          <p:spTgt spid="4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circle(in)">
                                      <p:cBhvr>
                                        <p:cTn id="31" dur="20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p:cTn id="36"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45">
                                            <p:txEl>
                                              <p:pRg st="0" end="0"/>
                                            </p:txEl>
                                          </p:spTgt>
                                        </p:tgtEl>
                                        <p:attrNameLst>
                                          <p:attrName>ppt_h</p:attrName>
                                        </p:attrNameLst>
                                      </p:cBhvr>
                                      <p:tavLst>
                                        <p:tav tm="0">
                                          <p:val>
                                            <p:fltVal val="0"/>
                                          </p:val>
                                        </p:tav>
                                        <p:tav tm="100000">
                                          <p:val>
                                            <p:strVal val="#ppt_h"/>
                                          </p:val>
                                        </p:tav>
                                      </p:tavLst>
                                    </p:anim>
                                    <p:animEffect transition="in" filter="fade">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45">
                                            <p:txEl>
                                              <p:pRg st="1" end="1"/>
                                            </p:txEl>
                                          </p:spTgt>
                                        </p:tgtEl>
                                        <p:attrNameLst>
                                          <p:attrName>style.visibility</p:attrName>
                                        </p:attrNameLst>
                                      </p:cBhvr>
                                      <p:to>
                                        <p:strVal val="visible"/>
                                      </p:to>
                                    </p:set>
                                    <p:anim calcmode="lin" valueType="num">
                                      <p:cBhvr>
                                        <p:cTn id="43" dur="1000" fill="hold"/>
                                        <p:tgtEl>
                                          <p:spTgt spid="45">
                                            <p:txEl>
                                              <p:pRg st="1" end="1"/>
                                            </p:txEl>
                                          </p:spTgt>
                                        </p:tgtEl>
                                        <p:attrNameLst>
                                          <p:attrName>ppt_w</p:attrName>
                                        </p:attrNameLst>
                                      </p:cBhvr>
                                      <p:tavLst>
                                        <p:tav tm="0">
                                          <p:val>
                                            <p:strVal val="#ppt_w*0.70"/>
                                          </p:val>
                                        </p:tav>
                                        <p:tav tm="100000">
                                          <p:val>
                                            <p:strVal val="#ppt_w"/>
                                          </p:val>
                                        </p:tav>
                                      </p:tavLst>
                                    </p:anim>
                                    <p:anim calcmode="lin" valueType="num">
                                      <p:cBhvr>
                                        <p:cTn id="44" dur="1000" fill="hold"/>
                                        <p:tgtEl>
                                          <p:spTgt spid="45">
                                            <p:txEl>
                                              <p:pRg st="1" end="1"/>
                                            </p:txEl>
                                          </p:spTgt>
                                        </p:tgtEl>
                                        <p:attrNameLst>
                                          <p:attrName>ppt_h</p:attrName>
                                        </p:attrNameLst>
                                      </p:cBhvr>
                                      <p:tavLst>
                                        <p:tav tm="0">
                                          <p:val>
                                            <p:strVal val="#ppt_h"/>
                                          </p:val>
                                        </p:tav>
                                        <p:tav tm="100000">
                                          <p:val>
                                            <p:strVal val="#ppt_h"/>
                                          </p:val>
                                        </p:tav>
                                      </p:tavLst>
                                    </p:anim>
                                    <p:animEffect transition="in" filter="fade">
                                      <p:cBhvr>
                                        <p:cTn id="45"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42" grpId="0" animBg="1"/>
      <p:bldP spid="43" grpId="0"/>
      <p:bldP spid="44" grpId="0"/>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52C3084-804F-C642-B404-1F3B2526F236}"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23</a:t>
            </a:fld>
            <a:endParaRPr lang="en-US"/>
          </a:p>
        </p:txBody>
      </p:sp>
      <p:sp>
        <p:nvSpPr>
          <p:cNvPr id="26626" name="AutoShape 2" descr="data:image/jpeg;base64,/9j/4AAQSkZJRgABAQAAAQABAAD/2wCEAAkGBwgHBgkIBwgKCgkLDRYPDQwMDRsUFRAWIB0iIiAdHx8kKDQsJCYxJx8fLT0tMTU3Ojo6Iys/RD84QzQ5OjcBCgoKDQwNGg8PGjclHyU3Nzc3Nzc3Nzc3Nzc3Nzc3Nzc3Nzc3Nzc3Nzc3Nzc3Nzc3Nzc3Nzc3Nzc3Nzc3Nzc3N//AABEIALoAgwMBIgACEQEDEQH/xAAcAAABBAMBAAAAAAAAAAAAAAAFAAMEBgECBwj/xAA8EAABAwIEAwUGBQIFBQAAAAABAAIDBBEFEiExBkFRBxMiYXEjMkKBkaEUUrHB8CRyFTRi0fEWM0NE4f/EABQBAQAAAAAAAAAAAAAAAAAAAAD/xAAUEQEAAAAAAAAAAAAAAAAAAAAA/9oADAMBAAIRAxEAPwDtpcFkOTRKWpG6B7NulyCbGnoth1QZLrbJZgBd2io3F/aZhGAl9NSWr65uhZG6zGH/AFO/YLkGP8e49jrnieukip3f+vAcjB5G2p+aD0RV8QYPRgmqxOjit+eZoVFxHtfw+KpdHh2HT1TGk+1c8MDrcxuVxN1RUTts+V7mjYFxK1vIG2cSG/og7XS9seHvIFXhNUwH4opGv+xsrNg3aBw5i8wggre5lOzahvd3PQE6ErzbqNDe3/1beO98x+SD1yHAgEG4OxCyvPPBfaJiXDsrKatc6sw4nxRvN3xjqwn9NvRdywLH8Nx6kFRhdUyZvxN2c31buEBRJJJAkkkkCSSSQMCxF7JCw15LVunRK90G+bouU9q/aEynhfgeB1INQ67aqoicCIxzYD169ES7YuKZsDweGhoJzFV1pIL2GzmRjex5X2XAXPLyXudck633JQb30ICkUkJmcAN1EiPitsj2G0zSQ7UAC/zQT6DBvAHOHmNVJqMCzROLNLjRFKBjnAEdNkcoIN2lua/IoOY1dFNTOLHAgX3sowzB4+Xz6LqGK8O/iGGSNoB3IsqzT8PTS1QaWkEEAEjmP5dBWnZmgNcNQi/DU2IUlW2rwaZ0VTGCQGncDcEcxqiE/DdRIx8piN3WuLbeI3/nmneFMKqYcTjeGHwuF9OVtUHWeAeMG8R0joawMixGAe1YNA8fmA5eit64nxPgdZhs8ePYKXQSxgPcWbtPW3RdP4O4hg4kwSGtiNpB4J2fkkG4/f5oDqSxdZQJJJJBEDr6JXstALdb81iQkMcW+8BzQedu13EZK3jSrikkDmU2WNuU3toCR91Sy43sEQ4omln4hxKadpbI6pfmDuRuUOjFyNd90E/DKZ00zRbTmrVTwtjy2FgEP4fiaWF2XdGxCXOAdcICmHytDRorFQjO1ptb0QGigAAvqUfw8ZSBy6FAdo2E7bc7qQ/CGzTxyNjAFtetxsQm8OeQ4AkAHkVY6cB+rdAgGyYNDM1o7sDqVGosEiojdsYBza/z0Vma3TULR0YII6oAxiDTYi7TcFp2Kq2DU7uE+L8kOmEYqQwN5RTcvrqFdqhga3p5oFjtMazDJ42/9xozxnmHt1H6ILaFsomHVJq6CmqTYd9E2S1+oBUoIMpJJIBjpd91gSBzS0jQpjNrzTNXWQ0NM6qqpWxQxjxSO5IOBdq9LT03HFdFTR5GuYx7vNxbqVWKenLpGW+LnfRW7tNraHFuKfxeHStnhNPGDI0EC+vI6oBRwvMoy8jp5IDWDghnkDbZWOCIOaDztuhFKwBzXabI5SvaGgOIuQgm0YAcL/ZHKWO2uyAMkAcLbIvR1DXOaHfJAfo8pdbn5hWSgfoBp0QPDogQ3bUI/BH4gWjQeaCYL81gm3JIXWSgh13u3A1KHSN8OYi3lyRSdjnc9LqHVgMbraxQPYQ0Mw+GJl7RjJ9NFOCjUIHcMy6XuSpLbINkkkkAfLp+y5521YjJS4DS0sBsZpcxPk0LoxAvcaqg9s1JHLw9SzOHijqQPk4aoOW08IlhAna3O5mpamoAYpNQRY215ps1Mr61scTR3Y0OimyANnyuGm/zQT4idCBopkFQA7xOsotL4iGqV+FLruGjRuEEmGqL5NBZnXcp9lXWxuzQRX/KMpN0DkrzRTgZSR0HNSmcXxQPaZMoA3bEzOfqbBBZsH42bRyNp8Qhe1wOt25V0LBOJMNxEAQVDb7AO0XNv8ao8So43upwS51u7raUx5zYEBrxoDYggc1rPTR4dSx4lgzyGg+0gcblhG4QdpD2nYhLMOqq3BeLtxela9rrlo112KKYxO+mZ7F4Ej9BmNgPNAQnqaeJrjNNGwNFzmcBZVjEcfp5QTQE1IB1yG4KquK43hcNc2LECa6fNlbHZz8x/wBLGi5+eimR8VUnd0gEBpqWqLRTl9MYmSX/ACuuWg+tkF5wSf8AEYfFJlsdbg8tUQbsFFoWsZTsbEBltyKlDUoN0kkkAoaa6XVR7VIjJwfM8C/dTRv+6trrXULGKCPE8KqaGW1poy0E8jyP1sg88UbxTzlxAIcbhyfqXB1TcHSwK2mhkpZpKSZgY+J+V2YbEKNUO9rflbdATp5cmU6Aq04S1tVBlt72l1SYXnLa9zyRvBMSMUoY42F9EEvFMIjpnuL4GyE/m2CinCMGro2QGSWlIOrSwPHmPRXOB1PXwgTAEfomWYFTseXNLrDUC6Cx8O/4FR8NjCY5hUscD3v4oXLzbp0AAA6WCgV+FUFHhkvcXzSHwAn3W9N9fnqtKOlyPADToefNScUt+FHedEAzgecYdik0bDZkjr+RPNXiZ8FVJP3mpDRYrmlJMxtc0sdYg62Ku9Nmzxv5OGU+aALi/CeFVtZHUvnko5YSMrooQb2OhHmCd0eigw91DRYVT05NHT2DRMA69uvI80++LO4A3cLqZFFHE3NltbqgmUjWRwNbG1rGjQNaLAKQx2yj059kz0TwNrdUD11lNXvzSQCGuP35rcu1votbAHTVIgC5JAFrknkg5r2q8PdyX8QU7mWc5rZ4nc3bBw/dcwa9zhd5ub8lfe0HjykxeKbBcMj72Brx3lUTYEjk0fuqC6wc22yCXAReyls3zN3uhzDaym0r7u1P2QWbBsRcwZC4/NWvD53y81RKCwforhhL72A0QW2ja21yAeZuqjxNjDZKl9JTEOc33iOvRW2mlDadwu1rstrrj2IMxHA6qoe4CQveXB/qgPYJd9QC82N7FdLpoXNomP2suIYRxFWU9SH1DGEE3IbvZdgwjiGPEsLbHTx2fYeKS9h66aoDzQJImObs4XTUodmbHfRx6qTC1kUDAXZtBrtdMtsaxlhcboCLAG2aBsFsL/daNd4tE42xCBwWtusLCygFXBvZUztT4gGC8OPhikDaus9my24b8RVvmljpqeSoqHhkUTS57jyA3XmzjbiCXiPH6irLj3QOSBvRg2QR8EgFTDVxN1mbaRnnbdZJ1BcEPw6sdQ1sU7CfCdR5K0YvRR1FMMQotYnjM8N5HqgEtcR5qVEbbf8ACgMcdk8yXw7ILBh8rS7zVqw6XLbUiy5/SVPdyAg6K3YTVd4A0HkgO1eMljCGuUCVgrm+Mk32uFBxamq3a0ssP9r7/qmqabGom5I20jXHbNfX5oLBhvCrGgVApy519CQj4pZog0lrmj0QHDK/jGmy5qKKojOmVsrS39iEQkruI++b334eBp/8WXMB9EFgo6t+jXkloFrIjQHvJZHgHQBt0Aa2enbnqJmPLhcBrMtvLdWLDWOjpmB3vO8RQTmHXonQfomQSHC2nVONBJ3QPBw6LKQbokg818fdoNfj9RJRUZdTYXsGDR0o6uP7KiuLuV7qfibA0B53BWjGh0elrHW6CIBtzJ5KwcN4x+Ck/DVBvBJsDrYoK+HJaxseiQbmFjoegQWjGcFLSaig1YRcsHL0QXMR7w1G4RHA8XMYFLVElnwOP6IliOFsqGZ4wA8n3m9EFeY8hwVgwav7shAZ6eWB2V4+axDI+J4IQX9spqhpa6dhwXEahwNLKWA8zyVYw/EnMeNQrhg+NOc5rS7VAQhwDixrCY6uLJ/Yp1PR4nSG+Iyh5A1FrBE6XiA9zkc4FpGyA8R8Tx09P4nh0rjZjL80BzDY5MSq7m4p4dXeZ5BWhl76Eea5rw3x1FRRNpsQphGzfvGa3vzKv2G4nR4gwPo52SA9CgKNtcWTsQuddyo7T4hdOscQNNLFBMGySZ70+aSDyRUtaT4tjom6VmVpjd8Bt8lKkaHB19RyTDm/1ETr2ztsSeoQays1B02KjZbbXOu9kRlju0HW4UaQN2302CDETc7SHHb6q1cL1b5/6WVwc4bAnUjyVVp/ftcbIhAZIpBNCS1zDdrhyKC9T8OuqoyRHe6CVnBdezxQQvPPQLoXAOJU+N0/ducI6qIASMPPzHkugwYZG0C5210Qee6Xg7GpngNpsp6u0Sdw9jVDWshq5oKHM8N72olyNF+dzuvRraaGMh2Rtx8R5Lyrxli//UHE+I4m7xMklc2G52jabN+wB+aDt/DvAEAgZUYjjUle1w8LaVwZEfmLk/UKgdsUVNhvFlHS0cLYoW0TbhvUudv57LXsT4nlwvH2YHM+9DiBLWMLtI5QCQR62sfknu3CgmZxU+oc093NTRvhPVzdHD6WQV6nkzxkEhwI58lJpK6pw+QS0kkjHDm0oRh84fE06XtYojH4m5DplGp6oL1gXaLNC5kWKM7yPlI3ceq6HhOM0OKwiSjna7yvqF58kyMde9hfYqXhdXUUswmpZXRkH3hpdB6NDjb3klxpnG2NMYGicGw3MYSQc330sUzUsLoiY9C05mk8rJ/UG5sepWXeJtiLc7INYSJI2vGuYXWkjPDyFimqPM1r2XN2Ot5WUp0YcBY2119EERoDZBYXvzU9riDmaBttyUaRgJB5dU6T4hYXFuSAphVfUYXVRVtDP3VQw5geRHQ+RXe+CuK6XiahzMAhrIx7anJ28x1avOsLt9bAbhF8KrqjDquKtopnRTxOBa79vMeSDvPHuJPwng/Fq2K5kZTlrLC/id4R93BeUoxlu0HQaaBd8rONYMdw/C4HlsZnqTT4jTHZzHRvFx5A2d6hcFnaGSHJctDjY9Qgm4JWDD8YoawnK2CpjkLtrAOBP2Xo7tLwFuPcNvfC0OqKS88VviFvEPm2/wBAvMbTob2I6FenOz6vqZeHsPgrn9+2Sna6mqraSst7p6Obt5gX6oPOVMTR1kkDhbK7S/RGs12ZwCPRSe1fAzgXFcroWFsEntI9NMrtvobj5ITR1OeMAoCEfdkZi05re8dU6LF3hOyjxuAeDrbbVPADJoduSB7Of4VlYDhYaJIAIaNdtUmuB8IOvVNvPs3/ANq0ov8AJQnyQbGN7JjJG25cLPb+iyWzlxzOZGAOl07CT3g1Kz8R/uQMtgB1e5z/ANFJaxrcmUAN8lqzZ3qkfdQZDRmJ5k3T5ky6bhN82/2rJ5+iCZDI5pYQbHqOSCYnQOpnBzPFEToenqiMfvD+dVIeA6nlDgCMh0KCrAC+/wBV3PsI4iiqcKlwCof/AFNI50sAd8UbjcgejifqFw12m3Uqx9mskkfH2CZHubeqDTY2uC03Hog7D214CzEuHW1zW+1pTlJH5Hf7G31Xn+gnMbgx+hBsQvV3FzQ7hfFQ4Aj8M/Q+i8n1P+dl9f8AdBYqZzZYy2wJ3t5p1ubIb7H7IbhpOmqJsOp9EEhjGBgtc6bpLRvuhJ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28" name="AutoShape 4" descr="data:image/jpeg;base64,/9j/4AAQSkZJRgABAQAAAQABAAD/2wCEAAkGBwgHBgkIBwgKCgkLDRYPDQwMDRsUFRAWIB0iIiAdHx8kKDQsJCYxJx8fLT0tMTU3Ojo6Iys/RD84QzQ5OjcBCgoKDQwNGg8PGjclHyU3Nzc3Nzc3Nzc3Nzc3Nzc3Nzc3Nzc3Nzc3Nzc3Nzc3Nzc3Nzc3Nzc3Nzc3Nzc3Nzc3N//AABEIALoAgwMBIgACEQEDEQH/xAAcAAABBAMBAAAAAAAAAAAAAAAFAAMEBgECBwj/xAA8EAABAwIEAwUGBQIFBQAAAAABAAIDBBEFEiExBkFRBxMiYXEjMkKBkaEUUrHB8CRyFTRi0fEWM0NE4f/EABQBAQAAAAAAAAAAAAAAAAAAAAD/xAAUEQEAAAAAAAAAAAAAAAAAAAAA/9oADAMBAAIRAxEAPwDtpcFkOTRKWpG6B7NulyCbGnoth1QZLrbJZgBd2io3F/aZhGAl9NSWr65uhZG6zGH/AFO/YLkGP8e49jrnieukip3f+vAcjB5G2p+aD0RV8QYPRgmqxOjit+eZoVFxHtfw+KpdHh2HT1TGk+1c8MDrcxuVxN1RUTts+V7mjYFxK1vIG2cSG/og7XS9seHvIFXhNUwH4opGv+xsrNg3aBw5i8wggre5lOzahvd3PQE6ErzbqNDe3/1beO98x+SD1yHAgEG4OxCyvPPBfaJiXDsrKatc6sw4nxRvN3xjqwn9NvRdywLH8Nx6kFRhdUyZvxN2c31buEBRJJJAkkkkCSSSQMCxF7JCw15LVunRK90G+bouU9q/aEynhfgeB1INQ67aqoicCIxzYD169ES7YuKZsDweGhoJzFV1pIL2GzmRjex5X2XAXPLyXudck633JQb30ICkUkJmcAN1EiPitsj2G0zSQ7UAC/zQT6DBvAHOHmNVJqMCzROLNLjRFKBjnAEdNkcoIN2lua/IoOY1dFNTOLHAgX3sowzB4+Xz6LqGK8O/iGGSNoB3IsqzT8PTS1QaWkEEAEjmP5dBWnZmgNcNQi/DU2IUlW2rwaZ0VTGCQGncDcEcxqiE/DdRIx8piN3WuLbeI3/nmneFMKqYcTjeGHwuF9OVtUHWeAeMG8R0joawMixGAe1YNA8fmA5eit64nxPgdZhs8ePYKXQSxgPcWbtPW3RdP4O4hg4kwSGtiNpB4J2fkkG4/f5oDqSxdZQJJJJBEDr6JXstALdb81iQkMcW+8BzQedu13EZK3jSrikkDmU2WNuU3toCR91Sy43sEQ4omln4hxKadpbI6pfmDuRuUOjFyNd90E/DKZ00zRbTmrVTwtjy2FgEP4fiaWF2XdGxCXOAdcICmHytDRorFQjO1ptb0QGigAAvqUfw8ZSBy6FAdo2E7bc7qQ/CGzTxyNjAFtetxsQm8OeQ4AkAHkVY6cB+rdAgGyYNDM1o7sDqVGosEiojdsYBza/z0Vma3TULR0YII6oAxiDTYi7TcFp2Kq2DU7uE+L8kOmEYqQwN5RTcvrqFdqhga3p5oFjtMazDJ42/9xozxnmHt1H6ILaFsomHVJq6CmqTYd9E2S1+oBUoIMpJJIBjpd91gSBzS0jQpjNrzTNXWQ0NM6qqpWxQxjxSO5IOBdq9LT03HFdFTR5GuYx7vNxbqVWKenLpGW+LnfRW7tNraHFuKfxeHStnhNPGDI0EC+vI6oBRwvMoy8jp5IDWDghnkDbZWOCIOaDztuhFKwBzXabI5SvaGgOIuQgm0YAcL/ZHKWO2uyAMkAcLbIvR1DXOaHfJAfo8pdbn5hWSgfoBp0QPDogQ3bUI/BH4gWjQeaCYL81gm3JIXWSgh13u3A1KHSN8OYi3lyRSdjnc9LqHVgMbraxQPYQ0Mw+GJl7RjJ9NFOCjUIHcMy6XuSpLbINkkkkAfLp+y5521YjJS4DS0sBsZpcxPk0LoxAvcaqg9s1JHLw9SzOHijqQPk4aoOW08IlhAna3O5mpamoAYpNQRY215ps1Mr61scTR3Y0OimyANnyuGm/zQT4idCBopkFQA7xOsotL4iGqV+FLruGjRuEEmGqL5NBZnXcp9lXWxuzQRX/KMpN0DkrzRTgZSR0HNSmcXxQPaZMoA3bEzOfqbBBZsH42bRyNp8Qhe1wOt25V0LBOJMNxEAQVDb7AO0XNv8ao8So43upwS51u7raUx5zYEBrxoDYggc1rPTR4dSx4lgzyGg+0gcblhG4QdpD2nYhLMOqq3BeLtxela9rrlo112KKYxO+mZ7F4Ej9BmNgPNAQnqaeJrjNNGwNFzmcBZVjEcfp5QTQE1IB1yG4KquK43hcNc2LECa6fNlbHZz8x/wBLGi5+eimR8VUnd0gEBpqWqLRTl9MYmSX/ACuuWg+tkF5wSf8AEYfFJlsdbg8tUQbsFFoWsZTsbEBltyKlDUoN0kkkAoaa6XVR7VIjJwfM8C/dTRv+6trrXULGKCPE8KqaGW1poy0E8jyP1sg88UbxTzlxAIcbhyfqXB1TcHSwK2mhkpZpKSZgY+J+V2YbEKNUO9rflbdATp5cmU6Aq04S1tVBlt72l1SYXnLa9zyRvBMSMUoY42F9EEvFMIjpnuL4GyE/m2CinCMGro2QGSWlIOrSwPHmPRXOB1PXwgTAEfomWYFTseXNLrDUC6Cx8O/4FR8NjCY5hUscD3v4oXLzbp0AAA6WCgV+FUFHhkvcXzSHwAn3W9N9fnqtKOlyPADToefNScUt+FHedEAzgecYdik0bDZkjr+RPNXiZ8FVJP3mpDRYrmlJMxtc0sdYg62Ku9Nmzxv5OGU+aALi/CeFVtZHUvnko5YSMrooQb2OhHmCd0eigw91DRYVT05NHT2DRMA69uvI80++LO4A3cLqZFFHE3NltbqgmUjWRwNbG1rGjQNaLAKQx2yj059kz0TwNrdUD11lNXvzSQCGuP35rcu1votbAHTVIgC5JAFrknkg5r2q8PdyX8QU7mWc5rZ4nc3bBw/dcwa9zhd5ub8lfe0HjykxeKbBcMj72Brx3lUTYEjk0fuqC6wc22yCXAReyls3zN3uhzDaym0r7u1P2QWbBsRcwZC4/NWvD53y81RKCwforhhL72A0QW2ja21yAeZuqjxNjDZKl9JTEOc33iOvRW2mlDadwu1rstrrj2IMxHA6qoe4CQveXB/qgPYJd9QC82N7FdLpoXNomP2suIYRxFWU9SH1DGEE3IbvZdgwjiGPEsLbHTx2fYeKS9h66aoDzQJImObs4XTUodmbHfRx6qTC1kUDAXZtBrtdMtsaxlhcboCLAG2aBsFsL/daNd4tE42xCBwWtusLCygFXBvZUztT4gGC8OPhikDaus9my24b8RVvmljpqeSoqHhkUTS57jyA3XmzjbiCXiPH6irLj3QOSBvRg2QR8EgFTDVxN1mbaRnnbdZJ1BcEPw6sdQ1sU7CfCdR5K0YvRR1FMMQotYnjM8N5HqgEtcR5qVEbbf8ACgMcdk8yXw7ILBh8rS7zVqw6XLbUiy5/SVPdyAg6K3YTVd4A0HkgO1eMljCGuUCVgrm+Mk32uFBxamq3a0ssP9r7/qmqabGom5I20jXHbNfX5oLBhvCrGgVApy519CQj4pZog0lrmj0QHDK/jGmy5qKKojOmVsrS39iEQkruI++b334eBp/8WXMB9EFgo6t+jXkloFrIjQHvJZHgHQBt0Aa2enbnqJmPLhcBrMtvLdWLDWOjpmB3vO8RQTmHXonQfomQSHC2nVONBJ3QPBw6LKQbokg818fdoNfj9RJRUZdTYXsGDR0o6uP7KiuLuV7qfibA0B53BWjGh0elrHW6CIBtzJ5KwcN4x+Ck/DVBvBJsDrYoK+HJaxseiQbmFjoegQWjGcFLSaig1YRcsHL0QXMR7w1G4RHA8XMYFLVElnwOP6IliOFsqGZ4wA8n3m9EFeY8hwVgwav7shAZ6eWB2V4+axDI+J4IQX9spqhpa6dhwXEahwNLKWA8zyVYw/EnMeNQrhg+NOc5rS7VAQhwDixrCY6uLJ/Yp1PR4nSG+Iyh5A1FrBE6XiA9zkc4FpGyA8R8Tx09P4nh0rjZjL80BzDY5MSq7m4p4dXeZ5BWhl76Eea5rw3x1FRRNpsQphGzfvGa3vzKv2G4nR4gwPo52SA9CgKNtcWTsQuddyo7T4hdOscQNNLFBMGySZ70+aSDyRUtaT4tjom6VmVpjd8Bt8lKkaHB19RyTDm/1ETr2ztsSeoQays1B02KjZbbXOu9kRlju0HW4UaQN2302CDETc7SHHb6q1cL1b5/6WVwc4bAnUjyVVp/ftcbIhAZIpBNCS1zDdrhyKC9T8OuqoyRHe6CVnBdezxQQvPPQLoXAOJU+N0/ducI6qIASMPPzHkugwYZG0C5210Qee6Xg7GpngNpsp6u0Sdw9jVDWshq5oKHM8N72olyNF+dzuvRraaGMh2Rtx8R5Lyrxli//UHE+I4m7xMklc2G52jabN+wB+aDt/DvAEAgZUYjjUle1w8LaVwZEfmLk/UKgdsUVNhvFlHS0cLYoW0TbhvUudv57LXsT4nlwvH2YHM+9DiBLWMLtI5QCQR62sfknu3CgmZxU+oc093NTRvhPVzdHD6WQV6nkzxkEhwI58lJpK6pw+QS0kkjHDm0oRh84fE06XtYojH4m5DplGp6oL1gXaLNC5kWKM7yPlI3ceq6HhOM0OKwiSjna7yvqF58kyMde9hfYqXhdXUUswmpZXRkH3hpdB6NDjb3klxpnG2NMYGicGw3MYSQc330sUzUsLoiY9C05mk8rJ/UG5sepWXeJtiLc7INYSJI2vGuYXWkjPDyFimqPM1r2XN2Ot5WUp0YcBY2119EERoDZBYXvzU9riDmaBttyUaRgJB5dU6T4hYXFuSAphVfUYXVRVtDP3VQw5geRHQ+RXe+CuK6XiahzMAhrIx7anJ28x1avOsLt9bAbhF8KrqjDquKtopnRTxOBa79vMeSDvPHuJPwng/Fq2K5kZTlrLC/id4R93BeUoxlu0HQaaBd8rONYMdw/C4HlsZnqTT4jTHZzHRvFx5A2d6hcFnaGSHJctDjY9Qgm4JWDD8YoawnK2CpjkLtrAOBP2Xo7tLwFuPcNvfC0OqKS88VviFvEPm2/wBAvMbTob2I6FenOz6vqZeHsPgrn9+2Sna6mqraSst7p6Obt5gX6oPOVMTR1kkDhbK7S/RGs12ZwCPRSe1fAzgXFcroWFsEntI9NMrtvobj5ITR1OeMAoCEfdkZi05re8dU6LF3hOyjxuAeDrbbVPADJoduSB7Of4VlYDhYaJIAIaNdtUmuB8IOvVNvPs3/ANq0ov8AJQnyQbGN7JjJG25cLPb+iyWzlxzOZGAOl07CT3g1Kz8R/uQMtgB1e5z/ANFJaxrcmUAN8lqzZ3qkfdQZDRmJ5k3T5ky6bhN82/2rJ5+iCZDI5pYQbHqOSCYnQOpnBzPFEToenqiMfvD+dVIeA6nlDgCMh0KCrAC+/wBV3PsI4iiqcKlwCof/AFNI50sAd8UbjcgejifqFw12m3Uqx9mskkfH2CZHubeqDTY2uC03Hog7D214CzEuHW1zW+1pTlJH5Hf7G31Xn+gnMbgx+hBsQvV3FzQ7hfFQ4Aj8M/Q+i8n1P+dl9f8AdBYqZzZYy2wJ3t5p1ubIb7H7IbhpOmqJsOp9EEhjGBgtc6bpLRvuhJ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30" name="AutoShape 6" descr="data:image/jpeg;base64,/9j/4AAQSkZJRgABAQAAAQABAAD/2wCEAAkGBwgHBgkIBwgKCgkLDRYPDQwMDRsUFRAWIB0iIiAdHx8kKDQsJCYxJx8fLT0tMTU3Ojo6Iys/RD84QzQ5OjcBCgoKDQwNGg8PGjclHyU3Nzc3Nzc3Nzc3Nzc3Nzc3Nzc3Nzc3Nzc3Nzc3Nzc3Nzc3Nzc3Nzc3Nzc3Nzc3Nzc3N//AABEIALoAgwMBIgACEQEDEQH/xAAcAAABBAMBAAAAAAAAAAAAAAAFAAMEBgECBwj/xAA8EAABAwIEAwUGBQIFBQAAAAABAAIDBBEFEiExBkFRBxMiYXEjMkKBkaEUUrHB8CRyFTRi0fEWM0NE4f/EABQBAQAAAAAAAAAAAAAAAAAAAAD/xAAUEQEAAAAAAAAAAAAAAAAAAAAA/9oADAMBAAIRAxEAPwDtpcFkOTRKWpG6B7NulyCbGnoth1QZLrbJZgBd2io3F/aZhGAl9NSWr65uhZG6zGH/AFO/YLkGP8e49jrnieukip3f+vAcjB5G2p+aD0RV8QYPRgmqxOjit+eZoVFxHtfw+KpdHh2HT1TGk+1c8MDrcxuVxN1RUTts+V7mjYFxK1vIG2cSG/og7XS9seHvIFXhNUwH4opGv+xsrNg3aBw5i8wggre5lOzahvd3PQE6ErzbqNDe3/1beO98x+SD1yHAgEG4OxCyvPPBfaJiXDsrKatc6sw4nxRvN3xjqwn9NvRdywLH8Nx6kFRhdUyZvxN2c31buEBRJJJAkkkkCSSSQMCxF7JCw15LVunRK90G+bouU9q/aEynhfgeB1INQ67aqoicCIxzYD169ES7YuKZsDweGhoJzFV1pIL2GzmRjex5X2XAXPLyXudck633JQb30ICkUkJmcAN1EiPitsj2G0zSQ7UAC/zQT6DBvAHOHmNVJqMCzROLNLjRFKBjnAEdNkcoIN2lua/IoOY1dFNTOLHAgX3sowzB4+Xz6LqGK8O/iGGSNoB3IsqzT8PTS1QaWkEEAEjmP5dBWnZmgNcNQi/DU2IUlW2rwaZ0VTGCQGncDcEcxqiE/DdRIx8piN3WuLbeI3/nmneFMKqYcTjeGHwuF9OVtUHWeAeMG8R0joawMixGAe1YNA8fmA5eit64nxPgdZhs8ePYKXQSxgPcWbtPW3RdP4O4hg4kwSGtiNpB4J2fkkG4/f5oDqSxdZQJJJJBEDr6JXstALdb81iQkMcW+8BzQedu13EZK3jSrikkDmU2WNuU3toCR91Sy43sEQ4omln4hxKadpbI6pfmDuRuUOjFyNd90E/DKZ00zRbTmrVTwtjy2FgEP4fiaWF2XdGxCXOAdcICmHytDRorFQjO1ptb0QGigAAvqUfw8ZSBy6FAdo2E7bc7qQ/CGzTxyNjAFtetxsQm8OeQ4AkAHkVY6cB+rdAgGyYNDM1o7sDqVGosEiojdsYBza/z0Vma3TULR0YII6oAxiDTYi7TcFp2Kq2DU7uE+L8kOmEYqQwN5RTcvrqFdqhga3p5oFjtMazDJ42/9xozxnmHt1H6ILaFsomHVJq6CmqTYd9E2S1+oBUoIMpJJIBjpd91gSBzS0jQpjNrzTNXWQ0NM6qqpWxQxjxSO5IOBdq9LT03HFdFTR5GuYx7vNxbqVWKenLpGW+LnfRW7tNraHFuKfxeHStnhNPGDI0EC+vI6oBRwvMoy8jp5IDWDghnkDbZWOCIOaDztuhFKwBzXabI5SvaGgOIuQgm0YAcL/ZHKWO2uyAMkAcLbIvR1DXOaHfJAfo8pdbn5hWSgfoBp0QPDogQ3bUI/BH4gWjQeaCYL81gm3JIXWSgh13u3A1KHSN8OYi3lyRSdjnc9LqHVgMbraxQPYQ0Mw+GJl7RjJ9NFOCjUIHcMy6XuSpLbINkkkkAfLp+y5521YjJS4DS0sBsZpcxPk0LoxAvcaqg9s1JHLw9SzOHijqQPk4aoOW08IlhAna3O5mpamoAYpNQRY215ps1Mr61scTR3Y0OimyANnyuGm/zQT4idCBopkFQA7xOsotL4iGqV+FLruGjRuEEmGqL5NBZnXcp9lXWxuzQRX/KMpN0DkrzRTgZSR0HNSmcXxQPaZMoA3bEzOfqbBBZsH42bRyNp8Qhe1wOt25V0LBOJMNxEAQVDb7AO0XNv8ao8So43upwS51u7raUx5zYEBrxoDYggc1rPTR4dSx4lgzyGg+0gcblhG4QdpD2nYhLMOqq3BeLtxela9rrlo112KKYxO+mZ7F4Ej9BmNgPNAQnqaeJrjNNGwNFzmcBZVjEcfp5QTQE1IB1yG4KquK43hcNc2LECa6fNlbHZz8x/wBLGi5+eimR8VUnd0gEBpqWqLRTl9MYmSX/ACuuWg+tkF5wSf8AEYfFJlsdbg8tUQbsFFoWsZTsbEBltyKlDUoN0kkkAoaa6XVR7VIjJwfM8C/dTRv+6trrXULGKCPE8KqaGW1poy0E8jyP1sg88UbxTzlxAIcbhyfqXB1TcHSwK2mhkpZpKSZgY+J+V2YbEKNUO9rflbdATp5cmU6Aq04S1tVBlt72l1SYXnLa9zyRvBMSMUoY42F9EEvFMIjpnuL4GyE/m2CinCMGro2QGSWlIOrSwPHmPRXOB1PXwgTAEfomWYFTseXNLrDUC6Cx8O/4FR8NjCY5hUscD3v4oXLzbp0AAA6WCgV+FUFHhkvcXzSHwAn3W9N9fnqtKOlyPADToefNScUt+FHedEAzgecYdik0bDZkjr+RPNXiZ8FVJP3mpDRYrmlJMxtc0sdYg62Ku9Nmzxv5OGU+aALi/CeFVtZHUvnko5YSMrooQb2OhHmCd0eigw91DRYVT05NHT2DRMA69uvI80++LO4A3cLqZFFHE3NltbqgmUjWRwNbG1rGjQNaLAKQx2yj059kz0TwNrdUD11lNXvzSQCGuP35rcu1votbAHTVIgC5JAFrknkg5r2q8PdyX8QU7mWc5rZ4nc3bBw/dcwa9zhd5ub8lfe0HjykxeKbBcMj72Brx3lUTYEjk0fuqC6wc22yCXAReyls3zN3uhzDaym0r7u1P2QWbBsRcwZC4/NWvD53y81RKCwforhhL72A0QW2ja21yAeZuqjxNjDZKl9JTEOc33iOvRW2mlDadwu1rstrrj2IMxHA6qoe4CQveXB/qgPYJd9QC82N7FdLpoXNomP2suIYRxFWU9SH1DGEE3IbvZdgwjiGPEsLbHTx2fYeKS9h66aoDzQJImObs4XTUodmbHfRx6qTC1kUDAXZtBrtdMtsaxlhcboCLAG2aBsFsL/daNd4tE42xCBwWtusLCygFXBvZUztT4gGC8OPhikDaus9my24b8RVvmljpqeSoqHhkUTS57jyA3XmzjbiCXiPH6irLj3QOSBvRg2QR8EgFTDVxN1mbaRnnbdZJ1BcEPw6sdQ1sU7CfCdR5K0YvRR1FMMQotYnjM8N5HqgEtcR5qVEbbf8ACgMcdk8yXw7ILBh8rS7zVqw6XLbUiy5/SVPdyAg6K3YTVd4A0HkgO1eMljCGuUCVgrm+Mk32uFBxamq3a0ssP9r7/qmqabGom5I20jXHbNfX5oLBhvCrGgVApy519CQj4pZog0lrmj0QHDK/jGmy5qKKojOmVsrS39iEQkruI++b334eBp/8WXMB9EFgo6t+jXkloFrIjQHvJZHgHQBt0Aa2enbnqJmPLhcBrMtvLdWLDWOjpmB3vO8RQTmHXonQfomQSHC2nVONBJ3QPBw6LKQbokg818fdoNfj9RJRUZdTYXsGDR0o6uP7KiuLuV7qfibA0B53BWjGh0elrHW6CIBtzJ5KwcN4x+Ck/DVBvBJsDrYoK+HJaxseiQbmFjoegQWjGcFLSaig1YRcsHL0QXMR7w1G4RHA8XMYFLVElnwOP6IliOFsqGZ4wA8n3m9EFeY8hwVgwav7shAZ6eWB2V4+axDI+J4IQX9spqhpa6dhwXEahwNLKWA8zyVYw/EnMeNQrhg+NOc5rS7VAQhwDixrCY6uLJ/Yp1PR4nSG+Iyh5A1FrBE6XiA9zkc4FpGyA8R8Tx09P4nh0rjZjL80BzDY5MSq7m4p4dXeZ5BWhl76Eea5rw3x1FRRNpsQphGzfvGa3vzKv2G4nR4gwPo52SA9CgKNtcWTsQuddyo7T4hdOscQNNLFBMGySZ70+aSDyRUtaT4tjom6VmVpjd8Bt8lKkaHB19RyTDm/1ETr2ztsSeoQays1B02KjZbbXOu9kRlju0HW4UaQN2302CDETc7SHHb6q1cL1b5/6WVwc4bAnUjyVVp/ftcbIhAZIpBNCS1zDdrhyKC9T8OuqoyRHe6CVnBdezxQQvPPQLoXAOJU+N0/ducI6qIASMPPzHkugwYZG0C5210Qee6Xg7GpngNpsp6u0Sdw9jVDWshq5oKHM8N72olyNF+dzuvRraaGMh2Rtx8R5Lyrxli//UHE+I4m7xMklc2G52jabN+wB+aDt/DvAEAgZUYjjUle1w8LaVwZEfmLk/UKgdsUVNhvFlHS0cLYoW0TbhvUudv57LXsT4nlwvH2YHM+9DiBLWMLtI5QCQR62sfknu3CgmZxU+oc093NTRvhPVzdHD6WQV6nkzxkEhwI58lJpK6pw+QS0kkjHDm0oRh84fE06XtYojH4m5DplGp6oL1gXaLNC5kWKM7yPlI3ceq6HhOM0OKwiSjna7yvqF58kyMde9hfYqXhdXUUswmpZXRkH3hpdB6NDjb3klxpnG2NMYGicGw3MYSQc330sUzUsLoiY9C05mk8rJ/UG5sepWXeJtiLc7INYSJI2vGuYXWkjPDyFimqPM1r2XN2Ot5WUp0YcBY2119EERoDZBYXvzU9riDmaBttyUaRgJB5dU6T4hYXFuSAphVfUYXVRVtDP3VQw5geRHQ+RXe+CuK6XiahzMAhrIx7anJ28x1avOsLt9bAbhF8KrqjDquKtopnRTxOBa79vMeSDvPHuJPwng/Fq2K5kZTlrLC/id4R93BeUoxlu0HQaaBd8rONYMdw/C4HlsZnqTT4jTHZzHRvFx5A2d6hcFnaGSHJctDjY9Qgm4JWDD8YoawnK2CpjkLtrAOBP2Xo7tLwFuPcNvfC0OqKS88VviFvEPm2/wBAvMbTob2I6FenOz6vqZeHsPgrn9+2Sna6mqraSst7p6Obt5gX6oPOVMTR1kkDhbK7S/RGs12ZwCPRSe1fAzgXFcroWFsEntI9NMrtvobj5ITR1OeMAoCEfdkZi05re8dU6LF3hOyjxuAeDrbbVPADJoduSB7Of4VlYDhYaJIAIaNdtUmuB8IOvVNvPs3/ANq0ov8AJQnyQbGN7JjJG25cLPb+iyWzlxzOZGAOl07CT3g1Kz8R/uQMtgB1e5z/ANFJaxrcmUAN8lqzZ3qkfdQZDRmJ5k3T5ky6bhN82/2rJ5+iCZDI5pYQbHqOSCYnQOpnBzPFEToenqiMfvD+dVIeA6nlDgCMh0KCrAC+/wBV3PsI4iiqcKlwCof/AFNI50sAd8UbjcgejifqFw12m3Uqx9mskkfH2CZHubeqDTY2uC03Hog7D214CzEuHW1zW+1pTlJH5Hf7G31Xn+gnMbgx+hBsQvV3FzQ7hfFQ4Aj8M/Q+i8n1P+dl9f8AdBYqZzZYy2wJ3t5p1ubIb7H7IbhpOmqJsOp9EEhjGBgtc6bpLRvuhJ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632" name="Picture 8" descr="http://upload.wikimedia.org/wikipedia/commons/thumb/4/43/Pauli.jpg/250px-Pauli.jpg"/>
          <p:cNvPicPr>
            <a:picLocks noChangeAspect="1" noChangeArrowheads="1"/>
          </p:cNvPicPr>
          <p:nvPr/>
        </p:nvPicPr>
        <p:blipFill>
          <a:blip r:embed="rId2" cstate="print"/>
          <a:srcRect/>
          <a:stretch>
            <a:fillRect/>
          </a:stretch>
        </p:blipFill>
        <p:spPr bwMode="auto">
          <a:xfrm>
            <a:off x="152400" y="457200"/>
            <a:ext cx="3048000" cy="3911347"/>
          </a:xfrm>
          <a:prstGeom prst="rect">
            <a:avLst/>
          </a:prstGeom>
          <a:noFill/>
        </p:spPr>
      </p:pic>
      <p:sp>
        <p:nvSpPr>
          <p:cNvPr id="11" name="TextBox 10"/>
          <p:cNvSpPr txBox="1"/>
          <p:nvPr/>
        </p:nvSpPr>
        <p:spPr>
          <a:xfrm>
            <a:off x="3429000" y="228600"/>
            <a:ext cx="5410200" cy="4216539"/>
          </a:xfrm>
          <a:prstGeom prst="rect">
            <a:avLst/>
          </a:prstGeom>
          <a:solidFill>
            <a:schemeClr val="accent1">
              <a:lumMod val="60000"/>
              <a:lumOff val="40000"/>
            </a:schemeClr>
          </a:solidFill>
          <a:ln w="38100" cmpd="sng">
            <a:solidFill>
              <a:srgbClr val="796D04"/>
            </a:solidFill>
          </a:ln>
        </p:spPr>
        <p:txBody>
          <a:bodyPr wrap="square" rtlCol="0">
            <a:spAutoFit/>
          </a:bodyPr>
          <a:lstStyle/>
          <a:p>
            <a:r>
              <a:rPr lang="en-US" sz="2000" dirty="0" smtClean="0">
                <a:solidFill>
                  <a:schemeClr val="bg1"/>
                </a:solidFill>
                <a:latin typeface="Chalkboard"/>
                <a:cs typeface="Chalkboard"/>
              </a:rPr>
              <a:t>In 1930, Wolfgang Pauli proposed that another particle (</a:t>
            </a:r>
            <a:r>
              <a:rPr lang="en-US" sz="2200" b="1" dirty="0" smtClean="0">
                <a:solidFill>
                  <a:srgbClr val="FF0000"/>
                </a:solidFill>
                <a:latin typeface="Chalkboard"/>
                <a:cs typeface="Chalkboard"/>
              </a:rPr>
              <a:t>a neutral particle, a particle that can not be detected</a:t>
            </a:r>
            <a:r>
              <a:rPr lang="en-US" sz="2000" dirty="0" smtClean="0">
                <a:solidFill>
                  <a:schemeClr val="bg1"/>
                </a:solidFill>
                <a:latin typeface="Chalkboard"/>
                <a:cs typeface="Chalkboard"/>
              </a:rPr>
              <a:t>) is emitted along with the electron.</a:t>
            </a:r>
          </a:p>
          <a:p>
            <a:endParaRPr lang="en-US" sz="2000" dirty="0" smtClean="0">
              <a:solidFill>
                <a:schemeClr val="bg1"/>
              </a:solidFill>
              <a:latin typeface="Chalkboard"/>
              <a:cs typeface="Chalkboard"/>
            </a:endParaRPr>
          </a:p>
          <a:p>
            <a:r>
              <a:rPr lang="en-US" sz="2000" dirty="0" smtClean="0">
                <a:solidFill>
                  <a:schemeClr val="bg1"/>
                </a:solidFill>
                <a:latin typeface="Chalkboard"/>
                <a:cs typeface="Chalkboard"/>
              </a:rPr>
              <a:t>However, Pauli was skeptical about the proposal.</a:t>
            </a:r>
          </a:p>
          <a:p>
            <a:endParaRPr lang="en-US" sz="2000" dirty="0" smtClean="0">
              <a:solidFill>
                <a:schemeClr val="bg1"/>
              </a:solidFill>
              <a:latin typeface="Chalkboard"/>
              <a:cs typeface="Chalkboard"/>
            </a:endParaRPr>
          </a:p>
          <a:p>
            <a:r>
              <a:rPr lang="en-US" sz="2000" dirty="0" smtClean="0">
                <a:solidFill>
                  <a:schemeClr val="bg1"/>
                </a:solidFill>
                <a:latin typeface="Chalkboard"/>
                <a:cs typeface="Chalkboard"/>
              </a:rPr>
              <a:t>In fact, on Dec. 4, 1930, Pauli wrote a letter to a conference organizer proposing the ideal of a neutral particle.  Instead of attending the conference, he decided to go to a </a:t>
            </a:r>
            <a:r>
              <a:rPr lang="en-US" sz="2400" b="1" dirty="0" smtClean="0">
                <a:solidFill>
                  <a:srgbClr val="660066"/>
                </a:solidFill>
                <a:latin typeface="Chalkboard"/>
                <a:cs typeface="Chalkboard"/>
              </a:rPr>
              <a:t>DANCE</a:t>
            </a:r>
            <a:r>
              <a:rPr lang="en-US" sz="2000" dirty="0" smtClean="0">
                <a:solidFill>
                  <a:schemeClr val="bg1"/>
                </a:solidFill>
                <a:latin typeface="Chalkboard"/>
                <a:cs typeface="Chalkboard"/>
              </a:rPr>
              <a:t>. </a:t>
            </a:r>
          </a:p>
        </p:txBody>
      </p:sp>
      <p:pic>
        <p:nvPicPr>
          <p:cNvPr id="2" name="Picture 1"/>
          <p:cNvPicPr>
            <a:picLocks noChangeAspect="1"/>
          </p:cNvPicPr>
          <p:nvPr/>
        </p:nvPicPr>
        <p:blipFill>
          <a:blip r:embed="rId3"/>
          <a:stretch>
            <a:fillRect/>
          </a:stretch>
        </p:blipFill>
        <p:spPr>
          <a:xfrm>
            <a:off x="1981200" y="4343400"/>
            <a:ext cx="6248400" cy="2438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BE65BAE-C23C-854F-A82A-F7DABB97D60E}" type="datetime1">
              <a:rPr lang="en-US" smtClean="0"/>
              <a:t>1/27/17</a:t>
            </a:fld>
            <a:endParaRPr lang="en-US"/>
          </a:p>
        </p:txBody>
      </p:sp>
      <p:sp>
        <p:nvSpPr>
          <p:cNvPr id="5" name="Footer Placeholder 4"/>
          <p:cNvSpPr>
            <a:spLocks noGrp="1"/>
          </p:cNvSpPr>
          <p:nvPr>
            <p:ph type="ftr" sz="quarter" idx="11"/>
          </p:nvPr>
        </p:nvSpPr>
        <p:spPr/>
        <p:txBody>
          <a:bodyPr/>
          <a:lstStyle/>
          <a:p>
            <a:r>
              <a:rPr lang="en-US" dirty="0" smtClean="0"/>
              <a:t>Dancing With Neutrinos - Tammy Walton</a:t>
            </a:r>
            <a:endParaRPr lang="en-US" dirty="0"/>
          </a:p>
        </p:txBody>
      </p:sp>
      <p:sp>
        <p:nvSpPr>
          <p:cNvPr id="6" name="Slide Number Placeholder 5"/>
          <p:cNvSpPr>
            <a:spLocks noGrp="1"/>
          </p:cNvSpPr>
          <p:nvPr>
            <p:ph type="sldNum" sz="quarter" idx="12"/>
          </p:nvPr>
        </p:nvSpPr>
        <p:spPr/>
        <p:txBody>
          <a:bodyPr/>
          <a:lstStyle/>
          <a:p>
            <a:fld id="{A36E434D-ACD5-4257-AC45-F228FFBED5E0}" type="slidenum">
              <a:rPr lang="en-US" smtClean="0"/>
              <a:pPr/>
              <a:t>24</a:t>
            </a:fld>
            <a:endParaRPr lang="en-US"/>
          </a:p>
        </p:txBody>
      </p:sp>
      <p:pic>
        <p:nvPicPr>
          <p:cNvPr id="27650" name="Picture 2" descr="http://www.nobelprize.org/nobel_prizes/physics/laureates/1938/fermi.jpg"/>
          <p:cNvPicPr>
            <a:picLocks noChangeAspect="1" noChangeArrowheads="1"/>
          </p:cNvPicPr>
          <p:nvPr/>
        </p:nvPicPr>
        <p:blipFill>
          <a:blip r:embed="rId2" cstate="print"/>
          <a:srcRect/>
          <a:stretch>
            <a:fillRect/>
          </a:stretch>
        </p:blipFill>
        <p:spPr bwMode="auto">
          <a:xfrm>
            <a:off x="228600" y="304800"/>
            <a:ext cx="2590800" cy="3630320"/>
          </a:xfrm>
          <a:prstGeom prst="rect">
            <a:avLst/>
          </a:prstGeom>
          <a:noFill/>
        </p:spPr>
      </p:pic>
      <p:sp>
        <p:nvSpPr>
          <p:cNvPr id="8" name="TextBox 7"/>
          <p:cNvSpPr txBox="1"/>
          <p:nvPr/>
        </p:nvSpPr>
        <p:spPr>
          <a:xfrm>
            <a:off x="2895600" y="304800"/>
            <a:ext cx="6172200" cy="3600986"/>
          </a:xfrm>
          <a:prstGeom prst="rect">
            <a:avLst/>
          </a:prstGeom>
          <a:solidFill>
            <a:srgbClr val="CCFFCC"/>
          </a:solidFill>
          <a:ln>
            <a:solidFill>
              <a:srgbClr val="796D04"/>
            </a:solidFill>
          </a:ln>
        </p:spPr>
        <p:txBody>
          <a:bodyPr wrap="square" rtlCol="0">
            <a:spAutoFit/>
          </a:bodyPr>
          <a:lstStyle/>
          <a:p>
            <a:r>
              <a:rPr lang="en-US" sz="2000" dirty="0" smtClean="0">
                <a:solidFill>
                  <a:schemeClr val="bg1"/>
                </a:solidFill>
                <a:latin typeface="Chalkboard"/>
                <a:cs typeface="Chalkboard"/>
              </a:rPr>
              <a:t>Enrico Fermi brought the particle into reality.</a:t>
            </a:r>
          </a:p>
          <a:p>
            <a:endParaRPr lang="en-US" sz="2000" dirty="0" smtClean="0">
              <a:solidFill>
                <a:schemeClr val="bg1"/>
              </a:solidFill>
              <a:latin typeface="Chalkboard"/>
              <a:cs typeface="Chalkboard"/>
            </a:endParaRPr>
          </a:p>
          <a:p>
            <a:r>
              <a:rPr lang="en-US" sz="2000" dirty="0" smtClean="0">
                <a:solidFill>
                  <a:schemeClr val="bg1"/>
                </a:solidFill>
                <a:latin typeface="Chalkboard"/>
                <a:cs typeface="Chalkboard"/>
              </a:rPr>
              <a:t>Fermi’s theory showed that the neutron (</a:t>
            </a:r>
            <a:r>
              <a:rPr lang="en-US" sz="2000" dirty="0" smtClean="0">
                <a:solidFill>
                  <a:srgbClr val="0000FF"/>
                </a:solidFill>
                <a:latin typeface="Chalkboard"/>
                <a:cs typeface="Chalkboard"/>
              </a:rPr>
              <a:t>also bound in the nucleus</a:t>
            </a:r>
            <a:r>
              <a:rPr lang="en-US" sz="2000" dirty="0" smtClean="0">
                <a:solidFill>
                  <a:schemeClr val="bg1"/>
                </a:solidFill>
                <a:latin typeface="Chalkboard"/>
                <a:cs typeface="Chalkboard"/>
              </a:rPr>
              <a:t>) decays into a proton and simultaneously emits an electron and </a:t>
            </a:r>
            <a:r>
              <a:rPr lang="en-US" sz="2000" dirty="0">
                <a:solidFill>
                  <a:schemeClr val="bg1"/>
                </a:solidFill>
                <a:latin typeface="Chalkboard"/>
                <a:cs typeface="Chalkboard"/>
              </a:rPr>
              <a:t>a</a:t>
            </a:r>
            <a:r>
              <a:rPr lang="en-US" sz="2000" dirty="0" smtClean="0">
                <a:solidFill>
                  <a:schemeClr val="bg1"/>
                </a:solidFill>
                <a:latin typeface="Chalkboard"/>
                <a:cs typeface="Chalkboard"/>
              </a:rPr>
              <a:t> </a:t>
            </a:r>
            <a:r>
              <a:rPr lang="en-US" sz="2400" b="1" i="1" dirty="0" smtClean="0">
                <a:solidFill>
                  <a:srgbClr val="FF0000"/>
                </a:solidFill>
                <a:latin typeface="Chalkboard"/>
                <a:cs typeface="Chalkboard"/>
              </a:rPr>
              <a:t>neutrino</a:t>
            </a:r>
            <a:r>
              <a:rPr lang="en-US" sz="2400" dirty="0" smtClean="0">
                <a:solidFill>
                  <a:srgbClr val="FF0000"/>
                </a:solidFill>
                <a:latin typeface="Chalkboard"/>
                <a:cs typeface="Chalkboard"/>
              </a:rPr>
              <a:t>.</a:t>
            </a:r>
          </a:p>
          <a:p>
            <a:endParaRPr lang="en-US" sz="2000" dirty="0" smtClean="0">
              <a:solidFill>
                <a:schemeClr val="bg1"/>
              </a:solidFill>
              <a:latin typeface="Chalkboard"/>
              <a:cs typeface="Chalkboard"/>
            </a:endParaRPr>
          </a:p>
          <a:p>
            <a:r>
              <a:rPr lang="en-US" sz="2000" dirty="0" smtClean="0">
                <a:solidFill>
                  <a:schemeClr val="bg1"/>
                </a:solidFill>
                <a:latin typeface="Chalkboard"/>
                <a:cs typeface="Chalkboard"/>
              </a:rPr>
              <a:t>The </a:t>
            </a:r>
            <a:r>
              <a:rPr lang="en-US" sz="2400" b="1" dirty="0" smtClean="0">
                <a:solidFill>
                  <a:srgbClr val="FF0000"/>
                </a:solidFill>
                <a:latin typeface="Chalkboard"/>
                <a:cs typeface="Chalkboard"/>
              </a:rPr>
              <a:t>WEAK FORCE </a:t>
            </a:r>
            <a:r>
              <a:rPr lang="en-US" sz="2000" dirty="0" smtClean="0">
                <a:solidFill>
                  <a:schemeClr val="bg1"/>
                </a:solidFill>
                <a:latin typeface="Chalkboard"/>
                <a:cs typeface="Chalkboard"/>
              </a:rPr>
              <a:t>turns the neutron into a proton.</a:t>
            </a:r>
          </a:p>
          <a:p>
            <a:endParaRPr lang="en-US" sz="2000" dirty="0" smtClean="0">
              <a:solidFill>
                <a:schemeClr val="bg1"/>
              </a:solidFill>
              <a:latin typeface="Chalkboard"/>
              <a:cs typeface="Chalkboard"/>
            </a:endParaRPr>
          </a:p>
          <a:p>
            <a:r>
              <a:rPr lang="en-US" sz="2000" dirty="0" smtClean="0">
                <a:solidFill>
                  <a:schemeClr val="bg1"/>
                </a:solidFill>
                <a:latin typeface="Chalkboard"/>
                <a:cs typeface="Chalkboard"/>
              </a:rPr>
              <a:t>Fermi’s theory is called the “</a:t>
            </a:r>
            <a:r>
              <a:rPr lang="en-US" sz="2000" b="1" dirty="0" smtClean="0">
                <a:solidFill>
                  <a:schemeClr val="bg1"/>
                </a:solidFill>
                <a:latin typeface="Chalkboard"/>
                <a:cs typeface="Chalkboard"/>
              </a:rPr>
              <a:t>four-point beta decay”.</a:t>
            </a:r>
            <a:endParaRPr lang="en-US" sz="2400" b="1" dirty="0" smtClean="0"/>
          </a:p>
        </p:txBody>
      </p:sp>
      <p:cxnSp>
        <p:nvCxnSpPr>
          <p:cNvPr id="10" name="Straight Arrow Connector 9"/>
          <p:cNvCxnSpPr/>
          <p:nvPr/>
        </p:nvCxnSpPr>
        <p:spPr>
          <a:xfrm>
            <a:off x="990600" y="5257800"/>
            <a:ext cx="914400" cy="0"/>
          </a:xfrm>
          <a:prstGeom prst="straightConnector1">
            <a:avLst/>
          </a:prstGeom>
          <a:ln w="76200" cmpd="sng">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05000" y="5257800"/>
            <a:ext cx="1143000" cy="0"/>
          </a:xfrm>
          <a:prstGeom prst="line">
            <a:avLst/>
          </a:prstGeom>
          <a:ln w="762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048000" y="4800600"/>
            <a:ext cx="1600200" cy="457200"/>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048000" y="5257800"/>
            <a:ext cx="1524000" cy="228600"/>
          </a:xfrm>
          <a:prstGeom prst="straightConnector1">
            <a:avLst/>
          </a:prstGeom>
          <a:ln w="762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048000" y="5257800"/>
            <a:ext cx="1371600" cy="838200"/>
          </a:xfrm>
          <a:prstGeom prst="straightConnector1">
            <a:avLst/>
          </a:prstGeom>
          <a:ln w="762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90600" y="4800600"/>
            <a:ext cx="1676400" cy="369332"/>
          </a:xfrm>
          <a:prstGeom prst="rect">
            <a:avLst/>
          </a:prstGeom>
          <a:noFill/>
        </p:spPr>
        <p:txBody>
          <a:bodyPr wrap="square" rtlCol="0">
            <a:spAutoFit/>
          </a:bodyPr>
          <a:lstStyle/>
          <a:p>
            <a:r>
              <a:rPr lang="en-US" b="1" dirty="0" smtClean="0">
                <a:latin typeface="Chalkboard"/>
                <a:cs typeface="Chalkboard"/>
              </a:rPr>
              <a:t>neutron</a:t>
            </a:r>
            <a:endParaRPr lang="en-US" b="1" dirty="0">
              <a:latin typeface="Chalkboard"/>
              <a:cs typeface="Chalkboard"/>
            </a:endParaRPr>
          </a:p>
        </p:txBody>
      </p:sp>
      <p:sp>
        <p:nvSpPr>
          <p:cNvPr id="23" name="TextBox 22"/>
          <p:cNvSpPr txBox="1"/>
          <p:nvPr/>
        </p:nvSpPr>
        <p:spPr>
          <a:xfrm>
            <a:off x="4648200" y="4572000"/>
            <a:ext cx="1676400" cy="369332"/>
          </a:xfrm>
          <a:prstGeom prst="rect">
            <a:avLst/>
          </a:prstGeom>
          <a:noFill/>
        </p:spPr>
        <p:txBody>
          <a:bodyPr wrap="square" rtlCol="0">
            <a:spAutoFit/>
          </a:bodyPr>
          <a:lstStyle/>
          <a:p>
            <a:r>
              <a:rPr lang="en-US" b="1" dirty="0" smtClean="0">
                <a:latin typeface="Chalkboard"/>
                <a:cs typeface="Chalkboard"/>
              </a:rPr>
              <a:t>proton</a:t>
            </a:r>
            <a:endParaRPr lang="en-US" b="1" dirty="0">
              <a:latin typeface="Chalkboard"/>
              <a:cs typeface="Chalkboard"/>
            </a:endParaRPr>
          </a:p>
        </p:txBody>
      </p:sp>
      <p:sp>
        <p:nvSpPr>
          <p:cNvPr id="24" name="TextBox 23"/>
          <p:cNvSpPr txBox="1"/>
          <p:nvPr/>
        </p:nvSpPr>
        <p:spPr>
          <a:xfrm>
            <a:off x="4572000" y="5334000"/>
            <a:ext cx="1676400" cy="369332"/>
          </a:xfrm>
          <a:prstGeom prst="rect">
            <a:avLst/>
          </a:prstGeom>
          <a:noFill/>
        </p:spPr>
        <p:txBody>
          <a:bodyPr wrap="square" rtlCol="0">
            <a:spAutoFit/>
          </a:bodyPr>
          <a:lstStyle/>
          <a:p>
            <a:r>
              <a:rPr lang="en-US" b="1" dirty="0" smtClean="0">
                <a:latin typeface="Chalkboard"/>
                <a:cs typeface="Chalkboard"/>
              </a:rPr>
              <a:t>electron</a:t>
            </a:r>
            <a:endParaRPr lang="en-US" b="1" dirty="0">
              <a:latin typeface="Chalkboard"/>
              <a:cs typeface="Chalkboard"/>
            </a:endParaRPr>
          </a:p>
        </p:txBody>
      </p:sp>
      <p:sp>
        <p:nvSpPr>
          <p:cNvPr id="25" name="TextBox 24"/>
          <p:cNvSpPr txBox="1"/>
          <p:nvPr/>
        </p:nvSpPr>
        <p:spPr>
          <a:xfrm>
            <a:off x="4495800" y="5867400"/>
            <a:ext cx="1676400" cy="369332"/>
          </a:xfrm>
          <a:prstGeom prst="rect">
            <a:avLst/>
          </a:prstGeom>
          <a:noFill/>
        </p:spPr>
        <p:txBody>
          <a:bodyPr wrap="square" rtlCol="0">
            <a:spAutoFit/>
          </a:bodyPr>
          <a:lstStyle/>
          <a:p>
            <a:r>
              <a:rPr lang="en-US" b="1" dirty="0" smtClean="0">
                <a:latin typeface="Chalkboard"/>
                <a:cs typeface="Chalkboard"/>
              </a:rPr>
              <a:t>neutrino</a:t>
            </a:r>
            <a:endParaRPr lang="en-US" b="1" dirty="0">
              <a:latin typeface="Chalkboard"/>
              <a:cs typeface="Chalkboar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8FFE54F-B029-DE4D-8007-9F3B201228D9}"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25</a:t>
            </a:fld>
            <a:endParaRPr lang="en-US"/>
          </a:p>
        </p:txBody>
      </p:sp>
      <p:sp>
        <p:nvSpPr>
          <p:cNvPr id="7" name="TextBox 6"/>
          <p:cNvSpPr txBox="1"/>
          <p:nvPr/>
        </p:nvSpPr>
        <p:spPr>
          <a:xfrm>
            <a:off x="1219200" y="-14111"/>
            <a:ext cx="7010400" cy="707886"/>
          </a:xfrm>
          <a:prstGeom prst="rect">
            <a:avLst/>
          </a:prstGeom>
          <a:noFill/>
        </p:spPr>
        <p:txBody>
          <a:bodyPr wrap="square" rtlCol="0">
            <a:spAutoFit/>
          </a:bodyPr>
          <a:lstStyle/>
          <a:p>
            <a:r>
              <a:rPr lang="en-US" sz="4000" b="1" dirty="0" smtClean="0">
                <a:solidFill>
                  <a:schemeClr val="bg1"/>
                </a:solidFill>
                <a:latin typeface="Chalkboard"/>
                <a:cs typeface="Chalkboard"/>
              </a:rPr>
              <a:t>Back to the Beta Decay</a:t>
            </a:r>
            <a:endParaRPr lang="en-US" sz="4000" b="1" dirty="0">
              <a:solidFill>
                <a:schemeClr val="bg1"/>
              </a:solidFill>
              <a:latin typeface="Chalkboard"/>
              <a:cs typeface="Chalkboard"/>
            </a:endParaRPr>
          </a:p>
        </p:txBody>
      </p:sp>
      <p:sp>
        <p:nvSpPr>
          <p:cNvPr id="32" name="Left Brace 31"/>
          <p:cNvSpPr/>
          <p:nvPr/>
        </p:nvSpPr>
        <p:spPr>
          <a:xfrm rot="16200000">
            <a:off x="6724650" y="4019550"/>
            <a:ext cx="647700" cy="3733800"/>
          </a:xfrm>
          <a:prstGeom prst="leftBrace">
            <a:avLst>
              <a:gd name="adj1" fmla="val 8333"/>
              <a:gd name="adj2" fmla="val 50000"/>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2514600" y="6248400"/>
            <a:ext cx="6400800" cy="461665"/>
          </a:xfrm>
          <a:prstGeom prst="rect">
            <a:avLst/>
          </a:prstGeom>
          <a:solidFill>
            <a:schemeClr val="tx1"/>
          </a:solidFill>
        </p:spPr>
        <p:txBody>
          <a:bodyPr wrap="square" rtlCol="0">
            <a:spAutoFit/>
          </a:bodyPr>
          <a:lstStyle/>
          <a:p>
            <a:r>
              <a:rPr lang="en-US" sz="2400" b="1" dirty="0" smtClean="0">
                <a:solidFill>
                  <a:schemeClr val="bg1"/>
                </a:solidFill>
                <a:latin typeface="Chalkboard"/>
                <a:cs typeface="Chalkboard"/>
              </a:rPr>
              <a:t>Energy is </a:t>
            </a:r>
            <a:r>
              <a:rPr lang="en-US" sz="2400" b="1" dirty="0" smtClean="0">
                <a:solidFill>
                  <a:srgbClr val="FF0000"/>
                </a:solidFill>
                <a:latin typeface="Chalkboard"/>
                <a:cs typeface="Chalkboard"/>
              </a:rPr>
              <a:t>shared</a:t>
            </a:r>
            <a:r>
              <a:rPr lang="en-US" sz="2400" b="1" dirty="0" smtClean="0">
                <a:solidFill>
                  <a:schemeClr val="bg1"/>
                </a:solidFill>
                <a:latin typeface="Chalkboard"/>
                <a:cs typeface="Chalkboard"/>
              </a:rPr>
              <a:t> between the particles.</a:t>
            </a:r>
            <a:endParaRPr lang="en-US" sz="2400" b="1" dirty="0">
              <a:solidFill>
                <a:schemeClr val="bg1"/>
              </a:solidFill>
              <a:latin typeface="Chalkboard"/>
              <a:cs typeface="Chalkboard"/>
            </a:endParaRPr>
          </a:p>
        </p:txBody>
      </p:sp>
      <p:sp>
        <p:nvSpPr>
          <p:cNvPr id="2" name="Rectangle 1"/>
          <p:cNvSpPr/>
          <p:nvPr/>
        </p:nvSpPr>
        <p:spPr>
          <a:xfrm>
            <a:off x="1905000" y="685800"/>
            <a:ext cx="4953000" cy="3657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3070746" y="736684"/>
            <a:ext cx="2895600" cy="1015663"/>
          </a:xfrm>
          <a:prstGeom prst="rect">
            <a:avLst/>
          </a:prstGeom>
          <a:noFill/>
        </p:spPr>
        <p:txBody>
          <a:bodyPr wrap="square" rtlCol="0">
            <a:spAutoFit/>
          </a:bodyPr>
          <a:lstStyle/>
          <a:p>
            <a:pPr algn="ctr"/>
            <a:r>
              <a:rPr lang="en-US" sz="2000" b="1" dirty="0" smtClean="0">
                <a:latin typeface="Baskerville Old Face" pitchFamily="18" charset="0"/>
              </a:rPr>
              <a:t>Measured Energy Spectrum of the Beta Particle </a:t>
            </a:r>
            <a:endParaRPr lang="en-US" sz="2000" b="1" dirty="0">
              <a:latin typeface="Baskerville Old Face" pitchFamily="18" charset="0"/>
            </a:endParaRPr>
          </a:p>
        </p:txBody>
      </p:sp>
      <p:cxnSp>
        <p:nvCxnSpPr>
          <p:cNvPr id="43" name="Straight Connector 42"/>
          <p:cNvCxnSpPr/>
          <p:nvPr/>
        </p:nvCxnSpPr>
        <p:spPr>
          <a:xfrm>
            <a:off x="2918346" y="1434152"/>
            <a:ext cx="0" cy="19812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918346" y="3403684"/>
            <a:ext cx="358140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813946" y="3262952"/>
            <a:ext cx="0"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Freeform 45"/>
          <p:cNvSpPr/>
          <p:nvPr/>
        </p:nvSpPr>
        <p:spPr>
          <a:xfrm>
            <a:off x="3048000" y="1524000"/>
            <a:ext cx="2702256" cy="1756012"/>
          </a:xfrm>
          <a:custGeom>
            <a:avLst/>
            <a:gdLst>
              <a:gd name="connsiteX0" fmla="*/ 0 w 2702256"/>
              <a:gd name="connsiteY0" fmla="*/ 1728716 h 1756012"/>
              <a:gd name="connsiteX1" fmla="*/ 518615 w 2702256"/>
              <a:gd name="connsiteY1" fmla="*/ 63689 h 1756012"/>
              <a:gd name="connsiteX2" fmla="*/ 1610436 w 2702256"/>
              <a:gd name="connsiteY2" fmla="*/ 1346579 h 1756012"/>
              <a:gd name="connsiteX3" fmla="*/ 2702256 w 2702256"/>
              <a:gd name="connsiteY3" fmla="*/ 1756012 h 1756012"/>
              <a:gd name="connsiteX4" fmla="*/ 2702256 w 2702256"/>
              <a:gd name="connsiteY4" fmla="*/ 1756012 h 1756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256" h="1756012">
                <a:moveTo>
                  <a:pt x="0" y="1728716"/>
                </a:moveTo>
                <a:cubicBezTo>
                  <a:pt x="125104" y="928047"/>
                  <a:pt x="250209" y="127379"/>
                  <a:pt x="518615" y="63689"/>
                </a:cubicBezTo>
                <a:cubicBezTo>
                  <a:pt x="787021" y="0"/>
                  <a:pt x="1246496" y="1064525"/>
                  <a:pt x="1610436" y="1346579"/>
                </a:cubicBezTo>
                <a:cubicBezTo>
                  <a:pt x="1974376" y="1628633"/>
                  <a:pt x="2702256" y="1756012"/>
                  <a:pt x="2702256" y="1756012"/>
                </a:cubicBezTo>
                <a:lnTo>
                  <a:pt x="2702256" y="1756012"/>
                </a:ln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2384946" y="3632284"/>
            <a:ext cx="3200400" cy="369332"/>
          </a:xfrm>
          <a:prstGeom prst="rect">
            <a:avLst/>
          </a:prstGeom>
          <a:noFill/>
        </p:spPr>
        <p:txBody>
          <a:bodyPr wrap="square" rtlCol="0">
            <a:spAutoFit/>
          </a:bodyPr>
          <a:lstStyle/>
          <a:p>
            <a:r>
              <a:rPr lang="en-US" dirty="0" smtClean="0"/>
              <a:t>Beta particle energy ( MeV) </a:t>
            </a:r>
            <a:endParaRPr lang="en-US" dirty="0"/>
          </a:p>
        </p:txBody>
      </p:sp>
      <p:sp>
        <p:nvSpPr>
          <p:cNvPr id="48" name="TextBox 47"/>
          <p:cNvSpPr txBox="1"/>
          <p:nvPr/>
        </p:nvSpPr>
        <p:spPr>
          <a:xfrm>
            <a:off x="5432946" y="3632284"/>
            <a:ext cx="1295400" cy="369332"/>
          </a:xfrm>
          <a:prstGeom prst="rect">
            <a:avLst/>
          </a:prstGeom>
          <a:noFill/>
        </p:spPr>
        <p:txBody>
          <a:bodyPr wrap="square" rtlCol="0">
            <a:spAutoFit/>
          </a:bodyPr>
          <a:lstStyle/>
          <a:p>
            <a:r>
              <a:rPr lang="en-US" dirty="0" smtClean="0"/>
              <a:t>3.169 MeV</a:t>
            </a:r>
            <a:endParaRPr lang="en-US" dirty="0"/>
          </a:p>
        </p:txBody>
      </p:sp>
      <p:sp>
        <p:nvSpPr>
          <p:cNvPr id="49" name="TextBox 48"/>
          <p:cNvSpPr txBox="1"/>
          <p:nvPr/>
        </p:nvSpPr>
        <p:spPr>
          <a:xfrm rot="16200000">
            <a:off x="1274212" y="1923618"/>
            <a:ext cx="2743200" cy="369332"/>
          </a:xfrm>
          <a:prstGeom prst="rect">
            <a:avLst/>
          </a:prstGeom>
          <a:noFill/>
        </p:spPr>
        <p:txBody>
          <a:bodyPr wrap="square" rtlCol="0">
            <a:spAutoFit/>
          </a:bodyPr>
          <a:lstStyle/>
          <a:p>
            <a:r>
              <a:rPr lang="en-US" dirty="0" smtClean="0"/>
              <a:t>Number of events</a:t>
            </a:r>
            <a:endParaRPr lang="en-US" dirty="0"/>
          </a:p>
        </p:txBody>
      </p:sp>
      <p:sp>
        <p:nvSpPr>
          <p:cNvPr id="50" name="Oval 49"/>
          <p:cNvSpPr/>
          <p:nvPr/>
        </p:nvSpPr>
        <p:spPr>
          <a:xfrm>
            <a:off x="152400" y="4419600"/>
            <a:ext cx="1524000" cy="1371600"/>
          </a:xfrm>
          <a:prstGeom prst="ellipse">
            <a:avLst/>
          </a:prstGeom>
          <a:solidFill>
            <a:schemeClr val="accent1">
              <a:lumMod val="40000"/>
              <a:lumOff val="60000"/>
            </a:schemeClr>
          </a:solidFill>
          <a:ln w="5715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04800" y="4876800"/>
            <a:ext cx="1295400" cy="369332"/>
          </a:xfrm>
          <a:prstGeom prst="rect">
            <a:avLst/>
          </a:prstGeom>
          <a:noFill/>
        </p:spPr>
        <p:txBody>
          <a:bodyPr wrap="square" rtlCol="0">
            <a:spAutoFit/>
          </a:bodyPr>
          <a:lstStyle/>
          <a:p>
            <a:r>
              <a:rPr lang="en-US" b="1" dirty="0" smtClean="0">
                <a:solidFill>
                  <a:srgbClr val="002060"/>
                </a:solidFill>
                <a:latin typeface="Bookman Old Style" pitchFamily="18" charset="0"/>
              </a:rPr>
              <a:t>Rhodium</a:t>
            </a:r>
            <a:endParaRPr lang="en-US" b="1" dirty="0">
              <a:solidFill>
                <a:srgbClr val="002060"/>
              </a:solidFill>
              <a:latin typeface="Bookman Old Style" pitchFamily="18" charset="0"/>
            </a:endParaRPr>
          </a:p>
        </p:txBody>
      </p:sp>
      <p:sp>
        <p:nvSpPr>
          <p:cNvPr id="52" name="Oval 51"/>
          <p:cNvSpPr/>
          <p:nvPr/>
        </p:nvSpPr>
        <p:spPr>
          <a:xfrm>
            <a:off x="2514600" y="4343400"/>
            <a:ext cx="1524000" cy="1371600"/>
          </a:xfrm>
          <a:prstGeom prst="ellipse">
            <a:avLst/>
          </a:prstGeom>
          <a:solidFill>
            <a:schemeClr val="accent2">
              <a:lumMod val="20000"/>
              <a:lumOff val="80000"/>
            </a:schemeClr>
          </a:solidFill>
          <a:ln w="5715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2667000" y="4800600"/>
            <a:ext cx="1447800" cy="369332"/>
          </a:xfrm>
          <a:prstGeom prst="rect">
            <a:avLst/>
          </a:prstGeom>
          <a:noFill/>
        </p:spPr>
        <p:txBody>
          <a:bodyPr wrap="square" rtlCol="0">
            <a:spAutoFit/>
          </a:bodyPr>
          <a:lstStyle/>
          <a:p>
            <a:r>
              <a:rPr lang="en-US" b="1" dirty="0" smtClean="0">
                <a:solidFill>
                  <a:schemeClr val="accent2">
                    <a:lumMod val="50000"/>
                  </a:schemeClr>
                </a:solidFill>
                <a:latin typeface="Bookman Old Style" pitchFamily="18" charset="0"/>
              </a:rPr>
              <a:t>Palladium</a:t>
            </a:r>
            <a:endParaRPr lang="en-US" b="1" dirty="0">
              <a:solidFill>
                <a:schemeClr val="accent2">
                  <a:lumMod val="50000"/>
                </a:schemeClr>
              </a:solidFill>
              <a:latin typeface="Bookman Old Style" pitchFamily="18" charset="0"/>
            </a:endParaRPr>
          </a:p>
        </p:txBody>
      </p:sp>
      <p:sp>
        <p:nvSpPr>
          <p:cNvPr id="54" name="Plus 53"/>
          <p:cNvSpPr/>
          <p:nvPr/>
        </p:nvSpPr>
        <p:spPr>
          <a:xfrm>
            <a:off x="4267200" y="4800600"/>
            <a:ext cx="9144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334000" y="4419600"/>
            <a:ext cx="1524000" cy="1371600"/>
          </a:xfrm>
          <a:prstGeom prst="ellipse">
            <a:avLst/>
          </a:prstGeom>
          <a:solidFill>
            <a:schemeClr val="accent6">
              <a:lumMod val="20000"/>
              <a:lumOff val="80000"/>
            </a:schemeClr>
          </a:solidFill>
          <a:ln w="5715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5562600" y="4724400"/>
            <a:ext cx="1447800" cy="830997"/>
          </a:xfrm>
          <a:prstGeom prst="rect">
            <a:avLst/>
          </a:prstGeom>
          <a:noFill/>
        </p:spPr>
        <p:txBody>
          <a:bodyPr wrap="square" rtlCol="0">
            <a:spAutoFit/>
          </a:bodyPr>
          <a:lstStyle/>
          <a:p>
            <a:r>
              <a:rPr lang="en-US" sz="1600" b="1" dirty="0" smtClean="0">
                <a:solidFill>
                  <a:schemeClr val="accent6">
                    <a:lumMod val="50000"/>
                  </a:schemeClr>
                </a:solidFill>
                <a:latin typeface="Bookman Old Style" pitchFamily="18" charset="0"/>
              </a:rPr>
              <a:t>Electron (Beta </a:t>
            </a:r>
            <a:r>
              <a:rPr lang="en-US" sz="1600" b="1" dirty="0" smtClean="0">
                <a:solidFill>
                  <a:srgbClr val="47186B"/>
                </a:solidFill>
                <a:latin typeface="Bookman Old Style" pitchFamily="18" charset="0"/>
              </a:rPr>
              <a:t>Particle)</a:t>
            </a:r>
            <a:endParaRPr lang="en-US" sz="1600" b="1" dirty="0">
              <a:solidFill>
                <a:srgbClr val="47186B"/>
              </a:solidFill>
              <a:latin typeface="Bookman Old Style" pitchFamily="18" charset="0"/>
            </a:endParaRPr>
          </a:p>
        </p:txBody>
      </p:sp>
      <p:sp>
        <p:nvSpPr>
          <p:cNvPr id="57" name="Right Arrow 56"/>
          <p:cNvSpPr/>
          <p:nvPr/>
        </p:nvSpPr>
        <p:spPr>
          <a:xfrm>
            <a:off x="1761066" y="4953000"/>
            <a:ext cx="685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162800" y="4419600"/>
            <a:ext cx="1524000" cy="1371600"/>
          </a:xfrm>
          <a:prstGeom prst="ellipse">
            <a:avLst/>
          </a:prstGeom>
          <a:solidFill>
            <a:schemeClr val="accent6">
              <a:lumMod val="20000"/>
              <a:lumOff val="80000"/>
            </a:schemeClr>
          </a:solidFill>
          <a:ln w="5715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7391400" y="4724400"/>
            <a:ext cx="1447800" cy="338554"/>
          </a:xfrm>
          <a:prstGeom prst="rect">
            <a:avLst/>
          </a:prstGeom>
          <a:noFill/>
        </p:spPr>
        <p:txBody>
          <a:bodyPr wrap="square" rtlCol="0">
            <a:spAutoFit/>
          </a:bodyPr>
          <a:lstStyle/>
          <a:p>
            <a:r>
              <a:rPr lang="en-US" sz="1600" b="1" dirty="0" smtClean="0">
                <a:solidFill>
                  <a:srgbClr val="FF0000"/>
                </a:solidFill>
                <a:latin typeface="Bookman Old Style" pitchFamily="18" charset="0"/>
              </a:rPr>
              <a:t>Neutrino</a:t>
            </a:r>
            <a:endParaRPr lang="en-US" sz="1600" b="1" dirty="0">
              <a:solidFill>
                <a:srgbClr val="FF0000"/>
              </a:solidFill>
              <a:latin typeface="Bookman Old Styl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077200" cy="5867400"/>
          </a:xfrm>
          <a:solidFill>
            <a:srgbClr val="FDF8CD"/>
          </a:solidFill>
          <a:ln w="76200" cmpd="sng">
            <a:solidFill>
              <a:srgbClr val="796D04"/>
            </a:solidFill>
          </a:ln>
        </p:spPr>
        <p:txBody>
          <a:bodyPr>
            <a:normAutofit fontScale="70000" lnSpcReduction="20000"/>
          </a:bodyPr>
          <a:lstStyle/>
          <a:p>
            <a:pPr>
              <a:buFont typeface="Arial" pitchFamily="34" charset="0"/>
              <a:buChar char="•"/>
            </a:pPr>
            <a:r>
              <a:rPr lang="en-US" sz="3400" dirty="0" smtClean="0">
                <a:solidFill>
                  <a:srgbClr val="000000"/>
                </a:solidFill>
                <a:effectLst/>
                <a:latin typeface="Chalkboard"/>
                <a:cs typeface="Chalkboard"/>
              </a:rPr>
              <a:t>Fermi’s theory of energy remains conserved.</a:t>
            </a:r>
          </a:p>
          <a:p>
            <a:pPr>
              <a:buFont typeface="Arial" pitchFamily="34" charset="0"/>
              <a:buChar char="•"/>
            </a:pPr>
            <a:endParaRPr lang="en-US" sz="3000" dirty="0" smtClean="0">
              <a:effectLst/>
              <a:latin typeface="Chalkboard"/>
              <a:cs typeface="Chalkboard"/>
            </a:endParaRPr>
          </a:p>
          <a:p>
            <a:pPr>
              <a:buFont typeface="Arial" pitchFamily="34" charset="0"/>
              <a:buChar char="•"/>
            </a:pPr>
            <a:endParaRPr lang="en-US" sz="3000" dirty="0" smtClean="0">
              <a:effectLst/>
              <a:latin typeface="Chalkboard"/>
              <a:cs typeface="Chalkboard"/>
            </a:endParaRPr>
          </a:p>
          <a:p>
            <a:pPr>
              <a:buFont typeface="Arial" pitchFamily="34" charset="0"/>
              <a:buChar char="•"/>
            </a:pPr>
            <a:endParaRPr lang="en-US" sz="3000" dirty="0" smtClean="0">
              <a:effectLst/>
              <a:latin typeface="Chalkboard"/>
              <a:cs typeface="Chalkboard"/>
            </a:endParaRPr>
          </a:p>
          <a:p>
            <a:pPr>
              <a:buFont typeface="Arial" pitchFamily="34" charset="0"/>
              <a:buChar char="•"/>
            </a:pPr>
            <a:endParaRPr lang="en-US" sz="3000" dirty="0" smtClean="0">
              <a:effectLst/>
              <a:latin typeface="Chalkboard"/>
              <a:cs typeface="Chalkboard"/>
            </a:endParaRPr>
          </a:p>
          <a:p>
            <a:pPr>
              <a:buFont typeface="Arial" pitchFamily="34" charset="0"/>
              <a:buChar char="•"/>
            </a:pPr>
            <a:endParaRPr lang="en-US" sz="3000" dirty="0" smtClean="0">
              <a:effectLst/>
              <a:latin typeface="Chalkboard"/>
              <a:cs typeface="Chalkboard"/>
            </a:endParaRPr>
          </a:p>
          <a:p>
            <a:pPr>
              <a:buFont typeface="Arial" pitchFamily="34" charset="0"/>
              <a:buChar char="•"/>
            </a:pPr>
            <a:endParaRPr lang="en-US" sz="3000" dirty="0" smtClean="0">
              <a:effectLst/>
              <a:latin typeface="Chalkboard"/>
              <a:cs typeface="Chalkboard"/>
            </a:endParaRPr>
          </a:p>
          <a:p>
            <a:pPr>
              <a:buFont typeface="Arial" pitchFamily="34" charset="0"/>
              <a:buChar char="•"/>
            </a:pPr>
            <a:r>
              <a:rPr lang="en-US" sz="4100" dirty="0" smtClean="0">
                <a:solidFill>
                  <a:srgbClr val="002060"/>
                </a:solidFill>
                <a:effectLst/>
                <a:latin typeface="Chalkboard"/>
                <a:cs typeface="Chalkboard"/>
              </a:rPr>
              <a:t>A new particle, the neutrino, is proposed.</a:t>
            </a:r>
          </a:p>
          <a:p>
            <a:pPr>
              <a:buFont typeface="Arial" pitchFamily="34" charset="0"/>
              <a:buChar char="•"/>
            </a:pPr>
            <a:endParaRPr lang="en-US" sz="3000" dirty="0" smtClean="0">
              <a:effectLst/>
              <a:latin typeface="Chalkboard"/>
              <a:cs typeface="Chalkboard"/>
            </a:endParaRPr>
          </a:p>
          <a:p>
            <a:pPr>
              <a:buFont typeface="Arial" pitchFamily="34" charset="0"/>
              <a:buChar char="•"/>
            </a:pPr>
            <a:endParaRPr lang="en-US" sz="3000" dirty="0" smtClean="0">
              <a:effectLst/>
              <a:latin typeface="Chalkboard"/>
              <a:cs typeface="Chalkboard"/>
            </a:endParaRPr>
          </a:p>
          <a:p>
            <a:pPr>
              <a:buFont typeface="Arial" pitchFamily="34" charset="0"/>
              <a:buChar char="•"/>
            </a:pPr>
            <a:r>
              <a:rPr lang="en-US" sz="4000" dirty="0" smtClean="0">
                <a:solidFill>
                  <a:srgbClr val="C00000"/>
                </a:solidFill>
                <a:effectLst/>
                <a:latin typeface="Chalkboard"/>
                <a:cs typeface="Chalkboard"/>
              </a:rPr>
              <a:t>Next step is to detect the neutrino.</a:t>
            </a:r>
          </a:p>
          <a:p>
            <a:endParaRPr lang="en-US" dirty="0" smtClean="0"/>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fld id="{31EAEB8F-2F0E-D942-AE3F-EADD09D06BBE}"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26</a:t>
            </a:fld>
            <a:endParaRPr lang="en-US"/>
          </a:p>
        </p:txBody>
      </p:sp>
      <p:pic>
        <p:nvPicPr>
          <p:cNvPr id="50178" name="Picture 2" descr="http://www.hindu.com/thehindu/seta/2002/05/02/images/2002050200140301.gif"/>
          <p:cNvPicPr>
            <a:picLocks noChangeAspect="1" noChangeArrowheads="1"/>
          </p:cNvPicPr>
          <p:nvPr/>
        </p:nvPicPr>
        <p:blipFill>
          <a:blip r:embed="rId3" cstate="print"/>
          <a:srcRect/>
          <a:stretch>
            <a:fillRect/>
          </a:stretch>
        </p:blipFill>
        <p:spPr bwMode="auto">
          <a:xfrm>
            <a:off x="2971800" y="990600"/>
            <a:ext cx="2562225" cy="2759319"/>
          </a:xfrm>
          <a:prstGeom prst="rect">
            <a:avLst/>
          </a:prstGeom>
          <a:noFill/>
          <a:ln w="57150" cmpd="sng">
            <a:solidFill>
              <a:schemeClr val="bg1"/>
            </a:solid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178"/>
                                        </p:tgtEl>
                                        <p:attrNameLst>
                                          <p:attrName>style.visibility</p:attrName>
                                        </p:attrNameLst>
                                      </p:cBhvr>
                                      <p:to>
                                        <p:strVal val="visible"/>
                                      </p:to>
                                    </p:set>
                                    <p:anim calcmode="lin" valueType="num">
                                      <p:cBhvr additive="base">
                                        <p:cTn id="11" dur="500" fill="hold"/>
                                        <p:tgtEl>
                                          <p:spTgt spid="50178"/>
                                        </p:tgtEl>
                                        <p:attrNameLst>
                                          <p:attrName>ppt_x</p:attrName>
                                        </p:attrNameLst>
                                      </p:cBhvr>
                                      <p:tavLst>
                                        <p:tav tm="0">
                                          <p:val>
                                            <p:strVal val="#ppt_x"/>
                                          </p:val>
                                        </p:tav>
                                        <p:tav tm="100000">
                                          <p:val>
                                            <p:strVal val="#ppt_x"/>
                                          </p:val>
                                        </p:tav>
                                      </p:tavLst>
                                    </p:anim>
                                    <p:anim calcmode="lin" valueType="num">
                                      <p:cBhvr additive="base">
                                        <p:cTn id="12" dur="500" fill="hold"/>
                                        <p:tgtEl>
                                          <p:spTgt spid="5017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8077200" cy="828984"/>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ctr">
              <a:buNone/>
            </a:pPr>
            <a:r>
              <a:rPr lang="en-US" sz="4000" dirty="0" smtClean="0">
                <a:ln w="50800"/>
                <a:solidFill>
                  <a:schemeClr val="bg1">
                    <a:shade val="50000"/>
                  </a:schemeClr>
                </a:solidFill>
                <a:effectLst/>
                <a:latin typeface="Cooper Black" pitchFamily="18" charset="0"/>
              </a:rPr>
              <a:t>Finding the Neutrino</a:t>
            </a:r>
          </a:p>
          <a:p>
            <a:pPr algn="ctr"/>
            <a:endParaRPr lang="en-US"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4F614946-5318-0845-80F9-DAA687C59578}"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27</a:t>
            </a:fld>
            <a:endParaRPr lang="en-US"/>
          </a:p>
        </p:txBody>
      </p:sp>
    </p:spTree>
    <p:extLst>
      <p:ext uri="{BB962C8B-B14F-4D97-AF65-F5344CB8AC3E}">
        <p14:creationId xmlns:p14="http://schemas.microsoft.com/office/powerpoint/2010/main" val="1726201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304800"/>
            <a:ext cx="7924800" cy="10668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000" dirty="0" smtClean="0">
                <a:ln w="50800"/>
                <a:solidFill>
                  <a:schemeClr val="bg1">
                    <a:shade val="50000"/>
                  </a:schemeClr>
                </a:solidFill>
                <a:effectLst/>
              </a:rPr>
              <a:t>Nature has many symmetries</a:t>
            </a:r>
            <a:endParaRPr lang="en-US" sz="4000"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68A115BD-C918-8B41-8887-9AE9F0773E10}"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28</a:t>
            </a:fld>
            <a:endParaRPr lang="en-US"/>
          </a:p>
        </p:txBody>
      </p:sp>
      <p:sp>
        <p:nvSpPr>
          <p:cNvPr id="9" name="4-Point Star 8"/>
          <p:cNvSpPr/>
          <p:nvPr/>
        </p:nvSpPr>
        <p:spPr>
          <a:xfrm>
            <a:off x="990600" y="1828800"/>
            <a:ext cx="1905000" cy="1981200"/>
          </a:xfrm>
          <a:prstGeom prst="star4">
            <a:avLst>
              <a:gd name="adj" fmla="val 2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69636" name="Picture 4" descr="http://farm3.staticflickr.com/2470/3839847681_543e4f0d76_z.jpg?zz=1"/>
          <p:cNvPicPr>
            <a:picLocks noChangeAspect="1" noChangeArrowheads="1"/>
          </p:cNvPicPr>
          <p:nvPr/>
        </p:nvPicPr>
        <p:blipFill>
          <a:blip r:embed="rId2" cstate="print"/>
          <a:srcRect/>
          <a:stretch>
            <a:fillRect/>
          </a:stretch>
        </p:blipFill>
        <p:spPr bwMode="auto">
          <a:xfrm>
            <a:off x="457200" y="1905000"/>
            <a:ext cx="3886200" cy="3028950"/>
          </a:xfrm>
          <a:prstGeom prst="rect">
            <a:avLst/>
          </a:prstGeom>
          <a:noFill/>
        </p:spPr>
      </p:pic>
      <p:sp>
        <p:nvSpPr>
          <p:cNvPr id="69638" name="AutoShape 6" descr="data:image/jpeg;base64,/9j/4AAQSkZJRgABAQAAAQABAAD/2wCEAAkGBhQSERUUExQVFBUWGBoXGBgYGBkWHBgbGhUcGhoYFhoaHCYfFxojGhgWIC8gIycpLCwsFx4xNTAqNSYsLCkBCQoKDgwOFw8PGjAkHyQsLCwpLiwtKSwsLy80KSwsLTApKy8pKSwsKSosLSwpKS0qKSwpLSwpLCkqKSwsLCksKf/AABEIAKAAyAMBIgACEQEDEQH/xAAbAAACAwEBAQAAAAAAAAAAAAAAAQIDBAUGB//EADUQAAEDAgMECQQCAwADAAAAAAEAAhEDIRIxQQRRYfAFEyJxgZGhscEy0eHxBkIjUmIUJHL/xAAaAQACAwEBAAAAAAAAAAAAAAAAAQIEBQMG/8QAMBEAAgEDAwMACAYDAAAAAAAAAAECAwQREiExQVHwEzJhcZHB0eEUIoGhsfEFI0L/2gAMAwEAAhEDEQA/APrI3+aBkg2CHc8VIZAjnePhJw0UhlPPgmT+PFACI9OfJEpkeVvPckkAt10ifx91IfhRI54oGMNUQFJo9uZSiMkYAdjfuS5/AQ7L10Sc6J4JDwBfaeHFNhEz+h3c6LgbdXe8vDZERqWkXzgC4NhdX9D9JF8tcCC2173VaFzCc9CLU7aUYazt/KHHzQPL7oVkqAAni0/KCnITwBEpFPFbxQ7L0QIX6UeT8JkIKQwBCOQkdNPRMFACdMkoTfdJAFhd4qPfnz6JzHclispCGfxKQITcOQo8/lADGm5GHy5yQAnzuQAEpR7dyAgIAGj0QefhDUNdYQgYOWXbnwx+lt0nJagy3FYuk6hwGCGkxc9+fkuVaWmDZ1pLMkjhvqjEZMh0BpJiHf1a+DMSM1nobS7rgXE4hIcDDYIOmj+9WVqlQmrdpDQZY7IibuAyA18VRVYcLZwRDsJF5y7I1B1HivPwlpkmb0oJxafb5HsaDpEqx5WboupiptO8LUvSHnWAPpzCCYSFkyUIREv8UYfdSJtdRjJAgOo4pAeG/wDHogk2i3qic0AJu9N2Xf6p6pHIpAEbs+9CA24n9JJgSPwmRz9kAIDUwH+0gdylh3JHd4oAQHymGpA870BAARz3JMKYd6JO/KAF9k4vvQGoj8IGRaBbx571y+ln4nMYWYwTecrd3Bdb2lcCtWa+r9ZDTit/q4WxA8fhUL6WKeO5dtI5nnsc5tKz4a0gAyHOOLPSN2Wqz0DZrQDJJkPIAcD/AKnRy0MqSxxc2T/vPaAGu43E5qmvIFPGetaHEYbhwve/fGaxjbT6Pzbzsd/+OVewG6i3quuRbPXnxXmugK3acONpzg716aZ7ubL0dKWqEX7DzlWOmbQR+0SkXW53pz+l0OQHKJUfSykeCiMuKAQ8vukPZA/KCgBE3KZOmSUIDbJAAB8UJkFCBFjR6FIj3lJMlSEI/vnco5C25U7ftOBhdE5euq49fanFxBe9lr5SIv2SBbQKrWuo0npZZpW8qiyuDutdyEw+y84/pKoJLQ94a2MgGucSCLZ5SoV+narGXEVDhAZhuZzvNx91zV9Tfc7/AIGp0welnTn8oBXCZ0641hTgGWyYP0nXvACtodOlzXkU3HDuiHgHMGe/NdFd0u5zlaVVyjsl3umNFy39NshhJMPmJBkW/tuV7OkmFwbNyAQN4Inepq4pvhnN0ZrlG1xtK8wdoLnMLWDHDgQSZIzt5rv1toGEnOxv6WXHdSLBSNRzRA7Lsj2pEE85Kj/kHlR/UuWeFnPmzKw1xY7DEES5jsxfIcFzQ4xSLQGvaSJgw60QRxsPALpVn54rHQiHTO8/HFYdqe7qgS+GueCC0glp4Rfw4LKNKHnnUfRNctrEHW8ZQScr7l65rvuvGUnf+0e0HSAZGRnKJXraZkZhegtHmjExbpf7GaGo0UA9SeVaKo5Sdn4b/RRD57oQ13PckPAwfshzlAO3+Wvkot2gGwI/IUdSHhl5zve6jGcIacs0E2hSIjCEESkgRaR9kAIaFMBMRRtFGRGhXn9opFpMASbmdRu3Z3XpCFRtWyB4gqnc2yrLK5LdvXdN78HmH0yCRJLQA65iCBkAM4yCn1pYS4ntE2k4jMWAbpb7LZtOyubIiQcyM1lpMBJP+uQGZgZT3rEnTnT2kjZjVhNEdoZDcBAlxGI4cLiBG73T6qmcDbtpi7oIhxvmPlX0GVLhxw4tTJJtJgaW3pV6d7wKYiABBmZGLX9qOR53x/HnwM1KmH9rF2af0hxzEnyPHNaBQl2IsLZIYMJw23W4JFrHObixQTGDPDnedNPNTrVR1jIOICX4B/VrbA75ytxUiMnvsQaCA4TEmIdY3yIOpi08FGo1zhhce1IDYybqMQ+VdV2ljw0n/GJIEi58NIWaXEVGOeCcgTx/GiUmxRi+QY8nGcTTgBsLggWKoq7KMGJzSWmzT/1xCtdUDew4ODg0YYOLDIuWkDI7lTs7gaYMusRLbGeI9vFROuHyimlswZ/lwCXdkXNiMp71v/8AKqtYCHS4tn/5jMQMz3qx9VvWB7RZoHZg3J3DWBKWz0Ayq4tgmpAg2I4X811VSaWMnJqMt3HfzYT+kKjSD1n+PJzxFpGoy3KQ6TeO054awjsmLEgxebgHPwVFDAWPpDERcuuATFjCm9rHU2NEFgeGgAkETrxi5R6ep3YnTh1j+y4JHpGqyk0uID3uGAkWwnM+6KnSNTrWUi+JMlwGYOVlnqtik0E4303kNmTPG24KdWsOtac22nSXatnu9knWm/8Apk40oc6e/T4EjVcZDmk3baIJaAe2HZiwUnEB7xUlwcAWuP1RBI9RCrbVe2mAcnhzBJk5yO6N/eltm0Q54zEATnp91BywPRyvOhp6F6TJ7L7nO+t+Qu+1v3Xlugdie4l5ETkNw4r1Tdy9DbqSprVyYlw4uo3HgeHw5zQgHJC74KxaNETCkUlIQyhRA+6coGQdTBOXJWXaejmm4sTqLLdKXPcoOKawyak1weer7I5v1CRv3Kpg7UiO1BknKBY7rL0b6YgzqsVXo1puOyeHys2rYRe8Ni9TvGtpHFd2ackuEYjMAFxOXHCoh7cQec3GGjFcWuTwWnaejauYwunwWKn0e8nEQ3suAjhrHBZ9ShUpr8y2NGnVpzz+Y1V6zXCBDontuORk2O4uV9Qk03g0+3htYFpi0YvVZy3tVmlrQ0m5AluUyfsltlIuLALNycQYBsMN+8iPFciLS2S9/wAyqLipSBljAH4r2aMhpJus+0kmgXsAhsEkjC43uI3AFbmuDZp2Zhc0CDOORMOAvJvfIKG0bN1pDXOY1wjFF5EA78+Pcng6KSys+IwbRt5cWPJaBBDAP7CRJOo0sVbVeW9snE5wxgt0AIFz3acVkq0cQ6umATSdd0fVM2jJoAzVO1VCx7tWCBi/qRA7M5C4RnYspReEtvp9zbhDKoaCCDhk3ggkk+pHkkyDILsIbiAwi1jb7Lnjb24gJaCb3949FbQxvMU2kgf2ggeuicYVJ8IhOUYeszQHgs1xEiL2A1kcVZ11sJIAxYr8LjPirtl/j1R31vgf8i/nqupsv8cptuRicZublW42FSXrPBSqX0F6u5xadR1SzGOdGR/r+St2yfx57nB1Uz/yLAbu8yvQ0dmDcgANIU2My4K9Ss6dPfGWZ9W7nPbhFdGgGgAdytIUQMuGakQN+qulMIv3hJBNykmIvHlzkiEAc70kxC8ApfvyRn7pE5IGCFI/CUJAACCglDggkZtv2gU2OcRIaCYHDNecqbQCXio0sc9gsCZFicXDct/SlRz6oa1wwhrw5oJDiYHlaFg2LahUjrGmQ2MUGbWhxvfVYl5V1y09EbFrS0Q1NfUTR1TWEPxCrA3wTkY1Q49VSd2u1TbqPq1wjhJ0WZjHEEQJYTnYgE2dCk9jqtRrmkNbAEzw7T2g5ACFQyXXHLy37/l+xBzXU+3aKrcwZcPOwnfpC0tqMwi7iMBa87vjMjgsmwdIBr3NDg4klvWOygatGgvktGz03CWn6XCC4CLbxOSNWSc1tv8A2U16hpuHVNcxsYXvc3FeRM6+IWY0m1HOpNqsIqNDXOgiRc9kTY6Lp16D6jAxtQMaDJ0bY5gi5voVy67cbQ1lFuJhLi9tpAmCLgwVJYCGJLz4vJp6A6GpNJGG7SRJOZBXrNnoACBA18c4Xk+jHhlQBpBa4Ym7779y9bQqWBXoqEtUEzz1eLjNplxaiwNhwQDbjKJldsHAi0WThA+Uid2iBDafgp4QoEa+CZORQIkG23yhIC3N0kAXgI3pYuflG9SwIbtUTdDgkMkgGmP2kD6I3oGOLrLt21imwuJgAeS0HuXE6W6QIMx2GENdrM2hyrXFX0cM9ehYt6XpJpHOr7O7EalElri52MHtEAjNvgtGz7Wf8dRpAAYQ4AHtCdbWgjNZSzqSHNJwVTGc2MwL5a+ireRTDMBcJlkTdpiTimxBKwW3ybjipJL4fc0V2B1QEOa0Omf+tQuTtG2zSfYMGPPXs5BusH5Ve17TZrWQMJcCZz7p99Etk6NO01OzamL+e7xlFKlKpLCOjcaMdUzL0b0a+tU6wAtizRpf4+y9Jsz3vbhkdkAR4+Z7l29h6MbTaAByFzukujQDiEw7OPRXrq10wUodCjSu/STal14Mu0YSAwAgD6nEb7Zf1ss9WlTxgNe6myC0umxnduCuq1mO7GJzWiZP+5ifIFRqUw2nha1ri4Qby4zeQB9KzkXlt3OacFN9pJxRiyDm/dex2B8tE8/ZeR2wgDstcHMEOmY7oGR13LvdDbRLQPBbNhPMXEzL+m8qZ3GuOaQd8qBqc88VIDzC0TLDFKMvP04InLxyRNggQ3Z5KLjlp8pgd2SU29UgJFCidZP5QgC0OvlzvQFWSnOikRLfVKVF2aWKyBk2uU96qBjhKbXJDKekNsFNhc4xaB4rzNDacFR5t1L3TibvIsD/AKnNdHpesS/D/UtINpAk3J1tbyXJLw5zWQMDg2RYDEJMOO7OJvcLCvKuubXRG5aUlGGX15931IMEBxccTacvbOcRnexmVl27pIsmo0iSQKYHECSNw18ll23byWta0yRYtgnF2suIHqF1ui/48XHrKsEzIbkASJsOC50LeVV+ws1qsaS1S56LzuZOhf486qMVQnCTMHNxnP8AC9psmxtYAAAFKiwNAAsIVnW86Lcp0401iJh1q060tUi0u9FTtFIOEb7J4woh3591NrJyTODUpPbIxhgbJJImZ/HqqH1HEF9NoAiHFojXMk9+4rtbbsgdfUX79y5Neniu8Yr/AEgwT38F5+4pOjPHR8G1b1VUW/Jzqz3tHYe0l/1DLO0y6xJ1Vn8ddgcWOmW2gn51Uq+ydkt6toNzcnsxudl7lYtheW1WwCA8A3MiRYxwXWzlpqL2nW6SnRfs36Ht2u9ss4U25Kqk4x8q1vMrdPOhh8J90gD+OCXvqpEQgREjXkJlw0SxoxaoACPXJNV4oi9/j7oQBYDGiCfVAAScLeikRDGIScUEKJ4IGScb8+KiKicevqojj6JDOFtNeHOL5aHf2yMEx2SRaVyNpo1SW06bThuS4jCDJsDa/gvaQJ4e6i+nnI0Wd+Ai5NtmlG+cVhI4PQvQLaUufBqGTlAHcF3Ot54KQpqGHhZXoxUVhFOdR1Japckm1M5vKfWKOGU2tUiBNzs/FLrCoBv7UsOSAGKg591zNsoajXmV0sMH8+yiaQ5+VxrUlVi4s7U6jpy1I4z6TcN2twjMFxEnfv8AJcgUGCs0MmcR1kRAMDdGXgvV1NiYZGG6hQ6MptktaAd/FUKNlOEk2+C7K9i4OO+5q2cwPC/4U+CrDL8+aQHHnctUyi0PnnmUi6yig+aYh4t/gni3896iQolICwhCgPHn2TTE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9640" name="Picture 8" descr="http://www.patternsinnature.org/Images/Symmetry_Starfish.jpg"/>
          <p:cNvPicPr>
            <a:picLocks noChangeAspect="1" noChangeArrowheads="1"/>
          </p:cNvPicPr>
          <p:nvPr/>
        </p:nvPicPr>
        <p:blipFill>
          <a:blip r:embed="rId3" cstate="print"/>
          <a:srcRect/>
          <a:stretch>
            <a:fillRect/>
          </a:stretch>
        </p:blipFill>
        <p:spPr bwMode="auto">
          <a:xfrm>
            <a:off x="4800600" y="1905000"/>
            <a:ext cx="3886200" cy="304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33867"/>
            <a:ext cx="7696200" cy="12192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200" dirty="0" smtClean="0">
                <a:ln w="50800"/>
                <a:solidFill>
                  <a:schemeClr val="bg1">
                    <a:shade val="50000"/>
                  </a:schemeClr>
                </a:solidFill>
                <a:effectLst/>
                <a:latin typeface="Chalkboard"/>
                <a:cs typeface="Chalkboard"/>
              </a:rPr>
              <a:t>Symmetry Plays a Fundamental Role in Particle Physics</a:t>
            </a:r>
            <a:endParaRPr lang="en-US" sz="3200" dirty="0">
              <a:ln w="50800"/>
              <a:solidFill>
                <a:schemeClr val="bg1">
                  <a:shade val="50000"/>
                </a:schemeClr>
              </a:solidFill>
              <a:effectLst/>
              <a:latin typeface="Chalkboard"/>
              <a:cs typeface="Chalkboard"/>
            </a:endParaRPr>
          </a:p>
        </p:txBody>
      </p:sp>
      <p:sp>
        <p:nvSpPr>
          <p:cNvPr id="4" name="Date Placeholder 3"/>
          <p:cNvSpPr>
            <a:spLocks noGrp="1"/>
          </p:cNvSpPr>
          <p:nvPr>
            <p:ph type="dt" sz="half" idx="10"/>
          </p:nvPr>
        </p:nvSpPr>
        <p:spPr/>
        <p:txBody>
          <a:bodyPr/>
          <a:lstStyle/>
          <a:p>
            <a:fld id="{4C324159-6A9C-264D-80AB-DDD23D54162D}"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29</a:t>
            </a:fld>
            <a:endParaRPr lang="en-US"/>
          </a:p>
        </p:txBody>
      </p:sp>
      <p:sp>
        <p:nvSpPr>
          <p:cNvPr id="2" name="TextBox 1"/>
          <p:cNvSpPr txBox="1"/>
          <p:nvPr/>
        </p:nvSpPr>
        <p:spPr>
          <a:xfrm>
            <a:off x="609600" y="1295400"/>
            <a:ext cx="7619999" cy="1831271"/>
          </a:xfrm>
          <a:prstGeom prst="rect">
            <a:avLst/>
          </a:prstGeom>
          <a:solidFill>
            <a:schemeClr val="accent1">
              <a:lumMod val="20000"/>
              <a:lumOff val="80000"/>
            </a:schemeClr>
          </a:solidFill>
          <a:ln w="38100" cmpd="sng">
            <a:solidFill>
              <a:schemeClr val="accent1">
                <a:lumMod val="50000"/>
              </a:schemeClr>
            </a:solidFill>
          </a:ln>
        </p:spPr>
        <p:txBody>
          <a:bodyPr wrap="square" rtlCol="0">
            <a:spAutoFit/>
          </a:bodyPr>
          <a:lstStyle/>
          <a:p>
            <a:pPr algn="ctr">
              <a:lnSpc>
                <a:spcPct val="130000"/>
              </a:lnSpc>
            </a:pPr>
            <a:r>
              <a:rPr lang="en-US" sz="3200" u="sng" dirty="0" smtClean="0">
                <a:solidFill>
                  <a:schemeClr val="bg1"/>
                </a:solidFill>
                <a:latin typeface="Chalkboard"/>
                <a:cs typeface="Chalkboard"/>
              </a:rPr>
              <a:t>Time Reversal</a:t>
            </a:r>
          </a:p>
          <a:p>
            <a:pPr>
              <a:lnSpc>
                <a:spcPct val="130000"/>
              </a:lnSpc>
            </a:pPr>
            <a:r>
              <a:rPr lang="en-US" sz="2800" dirty="0" smtClean="0">
                <a:solidFill>
                  <a:schemeClr val="bg1"/>
                </a:solidFill>
                <a:latin typeface="Chalkboard"/>
                <a:cs typeface="Chalkboard"/>
              </a:rPr>
              <a:t>Any particle interaction that occurs </a:t>
            </a:r>
            <a:r>
              <a:rPr lang="en-US" sz="2800" dirty="0" smtClean="0">
                <a:solidFill>
                  <a:srgbClr val="FF0000"/>
                </a:solidFill>
                <a:latin typeface="Chalkboard"/>
                <a:cs typeface="Chalkboard"/>
              </a:rPr>
              <a:t>forward</a:t>
            </a:r>
            <a:r>
              <a:rPr lang="en-US" sz="2800" dirty="0" smtClean="0">
                <a:solidFill>
                  <a:schemeClr val="bg1"/>
                </a:solidFill>
                <a:latin typeface="Chalkboard"/>
                <a:cs typeface="Chalkboard"/>
              </a:rPr>
              <a:t> in time can also occur </a:t>
            </a:r>
            <a:r>
              <a:rPr lang="en-US" sz="2800" dirty="0" smtClean="0">
                <a:solidFill>
                  <a:srgbClr val="000090"/>
                </a:solidFill>
                <a:latin typeface="Chalkboard"/>
                <a:cs typeface="Chalkboard"/>
              </a:rPr>
              <a:t>backwards</a:t>
            </a:r>
            <a:r>
              <a:rPr lang="en-US" sz="2800" dirty="0" smtClean="0">
                <a:solidFill>
                  <a:schemeClr val="bg1"/>
                </a:solidFill>
                <a:latin typeface="Chalkboard"/>
                <a:cs typeface="Chalkboard"/>
              </a:rPr>
              <a:t>.</a:t>
            </a:r>
            <a:endParaRPr lang="en-US" sz="2800" dirty="0">
              <a:solidFill>
                <a:schemeClr val="bg1"/>
              </a:solidFill>
              <a:latin typeface="Chalkboard"/>
              <a:cs typeface="Chalkboard"/>
            </a:endParaRPr>
          </a:p>
        </p:txBody>
      </p:sp>
      <p:sp>
        <p:nvSpPr>
          <p:cNvPr id="3" name="Rectangle 2"/>
          <p:cNvSpPr/>
          <p:nvPr/>
        </p:nvSpPr>
        <p:spPr>
          <a:xfrm>
            <a:off x="457200" y="3276600"/>
            <a:ext cx="3962400" cy="2438400"/>
          </a:xfrm>
          <a:prstGeom prst="rect">
            <a:avLst/>
          </a:prstGeom>
          <a:solidFill>
            <a:srgbClr val="FF00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a:off x="609600" y="4267200"/>
            <a:ext cx="99060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447800" y="4267200"/>
            <a:ext cx="9144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286000" y="41148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flipV="1">
            <a:off x="2514600" y="4038600"/>
            <a:ext cx="838200" cy="19512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971800" y="3886200"/>
            <a:ext cx="914400" cy="228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438400" y="4343400"/>
            <a:ext cx="914400" cy="228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62000" y="3886200"/>
            <a:ext cx="1066800" cy="369332"/>
          </a:xfrm>
          <a:prstGeom prst="rect">
            <a:avLst/>
          </a:prstGeom>
          <a:noFill/>
        </p:spPr>
        <p:txBody>
          <a:bodyPr wrap="square" rtlCol="0">
            <a:spAutoFit/>
          </a:bodyPr>
          <a:lstStyle/>
          <a:p>
            <a:r>
              <a:rPr lang="en-US" b="1" dirty="0" smtClean="0">
                <a:latin typeface="Footlight MT Light" pitchFamily="18" charset="0"/>
              </a:rPr>
              <a:t>neutron</a:t>
            </a:r>
            <a:endParaRPr lang="en-US" b="1" dirty="0">
              <a:latin typeface="Footlight MT Light" pitchFamily="18" charset="0"/>
            </a:endParaRPr>
          </a:p>
        </p:txBody>
      </p:sp>
      <p:sp>
        <p:nvSpPr>
          <p:cNvPr id="47" name="TextBox 46"/>
          <p:cNvSpPr txBox="1"/>
          <p:nvPr/>
        </p:nvSpPr>
        <p:spPr>
          <a:xfrm>
            <a:off x="1828800" y="4419600"/>
            <a:ext cx="1066800" cy="369332"/>
          </a:xfrm>
          <a:prstGeom prst="rect">
            <a:avLst/>
          </a:prstGeom>
          <a:noFill/>
        </p:spPr>
        <p:txBody>
          <a:bodyPr wrap="square" rtlCol="0">
            <a:spAutoFit/>
          </a:bodyPr>
          <a:lstStyle/>
          <a:p>
            <a:r>
              <a:rPr lang="en-US" b="1" dirty="0" smtClean="0">
                <a:latin typeface="Footlight MT Light" pitchFamily="18" charset="0"/>
              </a:rPr>
              <a:t>proton</a:t>
            </a:r>
            <a:endParaRPr lang="en-US" b="1" dirty="0">
              <a:latin typeface="Footlight MT Light" pitchFamily="18" charset="0"/>
            </a:endParaRPr>
          </a:p>
        </p:txBody>
      </p:sp>
      <p:sp>
        <p:nvSpPr>
          <p:cNvPr id="49" name="TextBox 48"/>
          <p:cNvSpPr txBox="1"/>
          <p:nvPr/>
        </p:nvSpPr>
        <p:spPr>
          <a:xfrm>
            <a:off x="2895600" y="3581400"/>
            <a:ext cx="1066800" cy="369332"/>
          </a:xfrm>
          <a:prstGeom prst="rect">
            <a:avLst/>
          </a:prstGeom>
          <a:noFill/>
        </p:spPr>
        <p:txBody>
          <a:bodyPr wrap="square" rtlCol="0">
            <a:spAutoFit/>
          </a:bodyPr>
          <a:lstStyle/>
          <a:p>
            <a:r>
              <a:rPr lang="en-US" b="1" dirty="0" smtClean="0">
                <a:latin typeface="Footlight MT Light" pitchFamily="18" charset="0"/>
              </a:rPr>
              <a:t>electron</a:t>
            </a:r>
            <a:endParaRPr lang="en-US" b="1" dirty="0">
              <a:latin typeface="Footlight MT Light" pitchFamily="18" charset="0"/>
            </a:endParaRPr>
          </a:p>
        </p:txBody>
      </p:sp>
      <p:sp>
        <p:nvSpPr>
          <p:cNvPr id="51" name="TextBox 50"/>
          <p:cNvSpPr txBox="1"/>
          <p:nvPr/>
        </p:nvSpPr>
        <p:spPr>
          <a:xfrm>
            <a:off x="2895600" y="4724400"/>
            <a:ext cx="1066800" cy="369332"/>
          </a:xfrm>
          <a:prstGeom prst="rect">
            <a:avLst/>
          </a:prstGeom>
          <a:noFill/>
        </p:spPr>
        <p:txBody>
          <a:bodyPr wrap="square" rtlCol="0">
            <a:spAutoFit/>
          </a:bodyPr>
          <a:lstStyle/>
          <a:p>
            <a:r>
              <a:rPr lang="en-US" b="1" dirty="0" smtClean="0">
                <a:latin typeface="Footlight MT Light" pitchFamily="18" charset="0"/>
              </a:rPr>
              <a:t>neutrino</a:t>
            </a:r>
            <a:endParaRPr lang="en-US" b="1" dirty="0">
              <a:latin typeface="Footlight MT Light" pitchFamily="18" charset="0"/>
            </a:endParaRPr>
          </a:p>
        </p:txBody>
      </p:sp>
      <p:cxnSp>
        <p:nvCxnSpPr>
          <p:cNvPr id="52" name="Straight Arrow Connector 51"/>
          <p:cNvCxnSpPr/>
          <p:nvPr/>
        </p:nvCxnSpPr>
        <p:spPr>
          <a:xfrm flipH="1" flipV="1">
            <a:off x="3048000" y="4495800"/>
            <a:ext cx="838200" cy="2286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609600" y="5181600"/>
            <a:ext cx="2362200" cy="400110"/>
          </a:xfrm>
          <a:prstGeom prst="rect">
            <a:avLst/>
          </a:prstGeom>
          <a:noFill/>
        </p:spPr>
        <p:txBody>
          <a:bodyPr wrap="square" rtlCol="0">
            <a:spAutoFit/>
          </a:bodyPr>
          <a:lstStyle/>
          <a:p>
            <a:r>
              <a:rPr lang="en-US" sz="2000" b="1" dirty="0" smtClean="0">
                <a:latin typeface="Chalkboard"/>
                <a:cs typeface="Chalkboard"/>
              </a:rPr>
              <a:t>Beta-Decay</a:t>
            </a:r>
            <a:endParaRPr lang="en-US" sz="2000" b="1" dirty="0">
              <a:latin typeface="Chalkboard"/>
              <a:cs typeface="Chalkboard"/>
            </a:endParaRPr>
          </a:p>
        </p:txBody>
      </p:sp>
      <p:sp>
        <p:nvSpPr>
          <p:cNvPr id="10" name="Rectangle 9"/>
          <p:cNvSpPr/>
          <p:nvPr/>
        </p:nvSpPr>
        <p:spPr>
          <a:xfrm>
            <a:off x="4800600" y="3276600"/>
            <a:ext cx="3962400" cy="2514600"/>
          </a:xfrm>
          <a:prstGeom prst="rect">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flipH="1">
            <a:off x="5715000" y="4648200"/>
            <a:ext cx="83820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181600" y="4648200"/>
            <a:ext cx="9144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6477000" y="44958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p:cNvCxnSpPr/>
          <p:nvPr/>
        </p:nvCxnSpPr>
        <p:spPr>
          <a:xfrm flipH="1">
            <a:off x="7162800" y="4114800"/>
            <a:ext cx="762000" cy="3048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629400" y="4343400"/>
            <a:ext cx="762000"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6629400" y="4648200"/>
            <a:ext cx="914400" cy="3048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315200" y="4876800"/>
            <a:ext cx="762000" cy="228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6248400" y="4724400"/>
            <a:ext cx="1066800" cy="369332"/>
          </a:xfrm>
          <a:prstGeom prst="rect">
            <a:avLst/>
          </a:prstGeom>
          <a:noFill/>
        </p:spPr>
        <p:txBody>
          <a:bodyPr wrap="square" rtlCol="0">
            <a:spAutoFit/>
          </a:bodyPr>
          <a:lstStyle/>
          <a:p>
            <a:r>
              <a:rPr lang="en-US" b="1" dirty="0" smtClean="0">
                <a:latin typeface="Footlight MT Light" pitchFamily="18" charset="0"/>
              </a:rPr>
              <a:t>proton</a:t>
            </a:r>
            <a:endParaRPr lang="en-US" b="1" dirty="0">
              <a:latin typeface="Footlight MT Light" pitchFamily="18" charset="0"/>
            </a:endParaRPr>
          </a:p>
        </p:txBody>
      </p:sp>
      <p:sp>
        <p:nvSpPr>
          <p:cNvPr id="77" name="TextBox 76"/>
          <p:cNvSpPr txBox="1"/>
          <p:nvPr/>
        </p:nvSpPr>
        <p:spPr>
          <a:xfrm>
            <a:off x="5257800" y="4191000"/>
            <a:ext cx="1066800" cy="369332"/>
          </a:xfrm>
          <a:prstGeom prst="rect">
            <a:avLst/>
          </a:prstGeom>
          <a:noFill/>
        </p:spPr>
        <p:txBody>
          <a:bodyPr wrap="square" rtlCol="0">
            <a:spAutoFit/>
          </a:bodyPr>
          <a:lstStyle/>
          <a:p>
            <a:r>
              <a:rPr lang="en-US" b="1" dirty="0" smtClean="0">
                <a:latin typeface="Footlight MT Light" pitchFamily="18" charset="0"/>
              </a:rPr>
              <a:t>neutrino</a:t>
            </a:r>
            <a:endParaRPr lang="en-US" b="1" dirty="0">
              <a:latin typeface="Footlight MT Light" pitchFamily="18" charset="0"/>
            </a:endParaRPr>
          </a:p>
        </p:txBody>
      </p:sp>
      <p:sp>
        <p:nvSpPr>
          <p:cNvPr id="78" name="TextBox 77"/>
          <p:cNvSpPr txBox="1"/>
          <p:nvPr/>
        </p:nvSpPr>
        <p:spPr>
          <a:xfrm>
            <a:off x="7239000" y="5105400"/>
            <a:ext cx="1066800" cy="369332"/>
          </a:xfrm>
          <a:prstGeom prst="rect">
            <a:avLst/>
          </a:prstGeom>
          <a:noFill/>
        </p:spPr>
        <p:txBody>
          <a:bodyPr wrap="square" rtlCol="0">
            <a:spAutoFit/>
          </a:bodyPr>
          <a:lstStyle/>
          <a:p>
            <a:r>
              <a:rPr lang="en-US" b="1" dirty="0" smtClean="0">
                <a:latin typeface="Footlight MT Light" pitchFamily="18" charset="0"/>
              </a:rPr>
              <a:t>neutron</a:t>
            </a:r>
            <a:endParaRPr lang="en-US" b="1" dirty="0">
              <a:latin typeface="Footlight MT Light" pitchFamily="18" charset="0"/>
            </a:endParaRPr>
          </a:p>
        </p:txBody>
      </p:sp>
      <p:sp>
        <p:nvSpPr>
          <p:cNvPr id="79" name="TextBox 78"/>
          <p:cNvSpPr txBox="1"/>
          <p:nvPr/>
        </p:nvSpPr>
        <p:spPr>
          <a:xfrm>
            <a:off x="6324600" y="3505200"/>
            <a:ext cx="2209800" cy="646331"/>
          </a:xfrm>
          <a:prstGeom prst="rect">
            <a:avLst/>
          </a:prstGeom>
          <a:noFill/>
        </p:spPr>
        <p:txBody>
          <a:bodyPr wrap="square" rtlCol="0">
            <a:spAutoFit/>
          </a:bodyPr>
          <a:lstStyle/>
          <a:p>
            <a:r>
              <a:rPr lang="en-US" b="1" dirty="0" smtClean="0">
                <a:latin typeface="Footlight MT Light" pitchFamily="18" charset="0"/>
              </a:rPr>
              <a:t>electron (+), which is named the positron </a:t>
            </a:r>
            <a:endParaRPr lang="en-US" b="1" dirty="0">
              <a:latin typeface="Footlight MT Light" pitchFamily="18" charset="0"/>
            </a:endParaRPr>
          </a:p>
        </p:txBody>
      </p:sp>
      <p:sp>
        <p:nvSpPr>
          <p:cNvPr id="80" name="TextBox 79"/>
          <p:cNvSpPr txBox="1"/>
          <p:nvPr/>
        </p:nvSpPr>
        <p:spPr>
          <a:xfrm>
            <a:off x="4876800" y="5334000"/>
            <a:ext cx="2438400" cy="384721"/>
          </a:xfrm>
          <a:prstGeom prst="rect">
            <a:avLst/>
          </a:prstGeom>
          <a:noFill/>
        </p:spPr>
        <p:txBody>
          <a:bodyPr wrap="square" rtlCol="0">
            <a:spAutoFit/>
          </a:bodyPr>
          <a:lstStyle/>
          <a:p>
            <a:r>
              <a:rPr lang="en-US" sz="1900" b="1" dirty="0" smtClean="0">
                <a:solidFill>
                  <a:srgbClr val="FFFFFF"/>
                </a:solidFill>
                <a:latin typeface="Chalkboard"/>
                <a:cs typeface="Chalkboard"/>
              </a:rPr>
              <a:t>Inverse Beta-Decay</a:t>
            </a:r>
            <a:endParaRPr lang="en-US" sz="1900" b="1" dirty="0">
              <a:solidFill>
                <a:srgbClr val="FFFFFF"/>
              </a:solidFill>
              <a:latin typeface="Chalkboard"/>
              <a:cs typeface="Chalkboard"/>
            </a:endParaRPr>
          </a:p>
        </p:txBody>
      </p:sp>
      <p:sp>
        <p:nvSpPr>
          <p:cNvPr id="33" name="TextBox 32"/>
          <p:cNvSpPr txBox="1"/>
          <p:nvPr/>
        </p:nvSpPr>
        <p:spPr>
          <a:xfrm>
            <a:off x="4267200" y="5871310"/>
            <a:ext cx="4419600" cy="955646"/>
          </a:xfrm>
          <a:prstGeom prst="rect">
            <a:avLst/>
          </a:prstGeom>
          <a:solidFill>
            <a:schemeClr val="accent3">
              <a:lumMod val="20000"/>
              <a:lumOff val="80000"/>
            </a:schemeClr>
          </a:solidFill>
          <a:ln w="38100" cmpd="sng">
            <a:solidFill>
              <a:schemeClr val="accent1">
                <a:lumMod val="50000"/>
              </a:schemeClr>
            </a:solidFill>
          </a:ln>
        </p:spPr>
        <p:txBody>
          <a:bodyPr wrap="square" rtlCol="0">
            <a:spAutoFit/>
          </a:bodyPr>
          <a:lstStyle/>
          <a:p>
            <a:pPr>
              <a:lnSpc>
                <a:spcPct val="130000"/>
              </a:lnSpc>
            </a:pPr>
            <a:r>
              <a:rPr lang="en-US" sz="2200" dirty="0" smtClean="0">
                <a:solidFill>
                  <a:schemeClr val="bg1"/>
                </a:solidFill>
                <a:latin typeface="Chalkboard"/>
                <a:cs typeface="Chalkboard"/>
              </a:rPr>
              <a:t>We can </a:t>
            </a:r>
            <a:r>
              <a:rPr lang="en-US" sz="2200" b="1" dirty="0" smtClean="0">
                <a:solidFill>
                  <a:schemeClr val="bg1"/>
                </a:solidFill>
                <a:latin typeface="Chalkboard"/>
                <a:cs typeface="Chalkboard"/>
              </a:rPr>
              <a:t>DETECT</a:t>
            </a:r>
            <a:r>
              <a:rPr lang="en-US" sz="2200" dirty="0" smtClean="0">
                <a:solidFill>
                  <a:schemeClr val="bg1"/>
                </a:solidFill>
                <a:latin typeface="Chalkboard"/>
                <a:cs typeface="Chalkboard"/>
              </a:rPr>
              <a:t> the neutrino by the inverse beta-decay.</a:t>
            </a:r>
            <a:endParaRPr lang="en-US" sz="2200" dirty="0">
              <a:solidFill>
                <a:schemeClr val="bg1"/>
              </a:solidFill>
              <a:latin typeface="Chalkboard"/>
              <a:cs typeface="Chalkboar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500" fill="hold"/>
                                        <p:tgtEl>
                                          <p:spTgt spid="42"/>
                                        </p:tgtEl>
                                        <p:attrNameLst>
                                          <p:attrName>ppt_w</p:attrName>
                                        </p:attrNameLst>
                                      </p:cBhvr>
                                      <p:tavLst>
                                        <p:tav tm="0">
                                          <p:val>
                                            <p:fltVal val="0"/>
                                          </p:val>
                                        </p:tav>
                                        <p:tav tm="100000">
                                          <p:val>
                                            <p:strVal val="#ppt_w"/>
                                          </p:val>
                                        </p:tav>
                                      </p:tavLst>
                                    </p:anim>
                                    <p:anim calcmode="lin" valueType="num">
                                      <p:cBhvr>
                                        <p:cTn id="20" dur="500" fill="hold"/>
                                        <p:tgtEl>
                                          <p:spTgt spid="4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p:cTn id="31" dur="500" fill="hold"/>
                                        <p:tgtEl>
                                          <p:spTgt spid="45"/>
                                        </p:tgtEl>
                                        <p:attrNameLst>
                                          <p:attrName>ppt_w</p:attrName>
                                        </p:attrNameLst>
                                      </p:cBhvr>
                                      <p:tavLst>
                                        <p:tav tm="0">
                                          <p:val>
                                            <p:fltVal val="0"/>
                                          </p:val>
                                        </p:tav>
                                        <p:tav tm="100000">
                                          <p:val>
                                            <p:strVal val="#ppt_w"/>
                                          </p:val>
                                        </p:tav>
                                      </p:tavLst>
                                    </p:anim>
                                    <p:anim calcmode="lin" valueType="num">
                                      <p:cBhvr>
                                        <p:cTn id="32" dur="500" fill="hold"/>
                                        <p:tgtEl>
                                          <p:spTgt spid="45"/>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p:cTn id="35" dur="500" fill="hold"/>
                                        <p:tgtEl>
                                          <p:spTgt spid="46"/>
                                        </p:tgtEl>
                                        <p:attrNameLst>
                                          <p:attrName>ppt_w</p:attrName>
                                        </p:attrNameLst>
                                      </p:cBhvr>
                                      <p:tavLst>
                                        <p:tav tm="0">
                                          <p:val>
                                            <p:fltVal val="0"/>
                                          </p:val>
                                        </p:tav>
                                        <p:tav tm="100000">
                                          <p:val>
                                            <p:strVal val="#ppt_w"/>
                                          </p:val>
                                        </p:tav>
                                      </p:tavLst>
                                    </p:anim>
                                    <p:anim calcmode="lin" valueType="num">
                                      <p:cBhvr>
                                        <p:cTn id="36" dur="500" fill="hold"/>
                                        <p:tgtEl>
                                          <p:spTgt spid="46"/>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p:cTn id="39" dur="500" fill="hold"/>
                                        <p:tgtEl>
                                          <p:spTgt spid="47"/>
                                        </p:tgtEl>
                                        <p:attrNameLst>
                                          <p:attrName>ppt_w</p:attrName>
                                        </p:attrNameLst>
                                      </p:cBhvr>
                                      <p:tavLst>
                                        <p:tav tm="0">
                                          <p:val>
                                            <p:fltVal val="0"/>
                                          </p:val>
                                        </p:tav>
                                        <p:tav tm="100000">
                                          <p:val>
                                            <p:strVal val="#ppt_w"/>
                                          </p:val>
                                        </p:tav>
                                      </p:tavLst>
                                    </p:anim>
                                    <p:anim calcmode="lin" valueType="num">
                                      <p:cBhvr>
                                        <p:cTn id="40" dur="500" fill="hold"/>
                                        <p:tgtEl>
                                          <p:spTgt spid="47"/>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p:cTn id="43" dur="500" fill="hold"/>
                                        <p:tgtEl>
                                          <p:spTgt spid="49"/>
                                        </p:tgtEl>
                                        <p:attrNameLst>
                                          <p:attrName>ppt_w</p:attrName>
                                        </p:attrNameLst>
                                      </p:cBhvr>
                                      <p:tavLst>
                                        <p:tav tm="0">
                                          <p:val>
                                            <p:fltVal val="0"/>
                                          </p:val>
                                        </p:tav>
                                        <p:tav tm="100000">
                                          <p:val>
                                            <p:strVal val="#ppt_w"/>
                                          </p:val>
                                        </p:tav>
                                      </p:tavLst>
                                    </p:anim>
                                    <p:anim calcmode="lin" valueType="num">
                                      <p:cBhvr>
                                        <p:cTn id="44" dur="500" fill="hold"/>
                                        <p:tgtEl>
                                          <p:spTgt spid="49"/>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p:cTn id="51" dur="500" fill="hold"/>
                                        <p:tgtEl>
                                          <p:spTgt spid="52"/>
                                        </p:tgtEl>
                                        <p:attrNameLst>
                                          <p:attrName>ppt_w</p:attrName>
                                        </p:attrNameLst>
                                      </p:cBhvr>
                                      <p:tavLst>
                                        <p:tav tm="0">
                                          <p:val>
                                            <p:fltVal val="0"/>
                                          </p:val>
                                        </p:tav>
                                        <p:tav tm="100000">
                                          <p:val>
                                            <p:strVal val="#ppt_w"/>
                                          </p:val>
                                        </p:tav>
                                      </p:tavLst>
                                    </p:anim>
                                    <p:anim calcmode="lin" valueType="num">
                                      <p:cBhvr>
                                        <p:cTn id="52" dur="500" fill="hold"/>
                                        <p:tgtEl>
                                          <p:spTgt spid="52"/>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anim calcmode="lin" valueType="num">
                                      <p:cBhvr>
                                        <p:cTn id="55" dur="500" fill="hold"/>
                                        <p:tgtEl>
                                          <p:spTgt spid="68"/>
                                        </p:tgtEl>
                                        <p:attrNameLst>
                                          <p:attrName>ppt_w</p:attrName>
                                        </p:attrNameLst>
                                      </p:cBhvr>
                                      <p:tavLst>
                                        <p:tav tm="0">
                                          <p:val>
                                            <p:fltVal val="0"/>
                                          </p:val>
                                        </p:tav>
                                        <p:tav tm="100000">
                                          <p:val>
                                            <p:strVal val="#ppt_w"/>
                                          </p:val>
                                        </p:tav>
                                      </p:tavLst>
                                    </p:anim>
                                    <p:anim calcmode="lin" valueType="num">
                                      <p:cBhvr>
                                        <p:cTn id="56" dur="500" fill="hold"/>
                                        <p:tgtEl>
                                          <p:spTgt spid="68"/>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69"/>
                                        </p:tgtEl>
                                        <p:attrNameLst>
                                          <p:attrName>style.visibility</p:attrName>
                                        </p:attrNameLst>
                                      </p:cBhvr>
                                      <p:to>
                                        <p:strVal val="visible"/>
                                      </p:to>
                                    </p:set>
                                    <p:anim calcmode="lin" valueType="num">
                                      <p:cBhvr>
                                        <p:cTn id="65" dur="500" fill="hold"/>
                                        <p:tgtEl>
                                          <p:spTgt spid="69"/>
                                        </p:tgtEl>
                                        <p:attrNameLst>
                                          <p:attrName>ppt_w</p:attrName>
                                        </p:attrNameLst>
                                      </p:cBhvr>
                                      <p:tavLst>
                                        <p:tav tm="0">
                                          <p:val>
                                            <p:fltVal val="0"/>
                                          </p:val>
                                        </p:tav>
                                        <p:tav tm="100000">
                                          <p:val>
                                            <p:strVal val="#ppt_w"/>
                                          </p:val>
                                        </p:tav>
                                      </p:tavLst>
                                    </p:anim>
                                    <p:anim calcmode="lin" valueType="num">
                                      <p:cBhvr>
                                        <p:cTn id="66" dur="500" fill="hold"/>
                                        <p:tgtEl>
                                          <p:spTgt spid="69"/>
                                        </p:tgtEl>
                                        <p:attrNameLst>
                                          <p:attrName>ppt_h</p:attrName>
                                        </p:attrNameLst>
                                      </p:cBhvr>
                                      <p:tavLst>
                                        <p:tav tm="0">
                                          <p:val>
                                            <p:flt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anim calcmode="lin" valueType="num">
                                      <p:cBhvr>
                                        <p:cTn id="69" dur="500" fill="hold"/>
                                        <p:tgtEl>
                                          <p:spTgt spid="70"/>
                                        </p:tgtEl>
                                        <p:attrNameLst>
                                          <p:attrName>ppt_w</p:attrName>
                                        </p:attrNameLst>
                                      </p:cBhvr>
                                      <p:tavLst>
                                        <p:tav tm="0">
                                          <p:val>
                                            <p:fltVal val="0"/>
                                          </p:val>
                                        </p:tav>
                                        <p:tav tm="100000">
                                          <p:val>
                                            <p:strVal val="#ppt_w"/>
                                          </p:val>
                                        </p:tav>
                                      </p:tavLst>
                                    </p:anim>
                                    <p:anim calcmode="lin" valueType="num">
                                      <p:cBhvr>
                                        <p:cTn id="70" dur="500" fill="hold"/>
                                        <p:tgtEl>
                                          <p:spTgt spid="70"/>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71"/>
                                        </p:tgtEl>
                                        <p:attrNameLst>
                                          <p:attrName>style.visibility</p:attrName>
                                        </p:attrNameLst>
                                      </p:cBhvr>
                                      <p:to>
                                        <p:strVal val="visible"/>
                                      </p:to>
                                    </p:set>
                                    <p:anim calcmode="lin" valueType="num">
                                      <p:cBhvr>
                                        <p:cTn id="73" dur="500" fill="hold"/>
                                        <p:tgtEl>
                                          <p:spTgt spid="71"/>
                                        </p:tgtEl>
                                        <p:attrNameLst>
                                          <p:attrName>ppt_w</p:attrName>
                                        </p:attrNameLst>
                                      </p:cBhvr>
                                      <p:tavLst>
                                        <p:tav tm="0">
                                          <p:val>
                                            <p:fltVal val="0"/>
                                          </p:val>
                                        </p:tav>
                                        <p:tav tm="100000">
                                          <p:val>
                                            <p:strVal val="#ppt_w"/>
                                          </p:val>
                                        </p:tav>
                                      </p:tavLst>
                                    </p:anim>
                                    <p:anim calcmode="lin" valueType="num">
                                      <p:cBhvr>
                                        <p:cTn id="74" dur="500" fill="hold"/>
                                        <p:tgtEl>
                                          <p:spTgt spid="71"/>
                                        </p:tgtEl>
                                        <p:attrNameLst>
                                          <p:attrName>ppt_h</p:attrName>
                                        </p:attrNameLst>
                                      </p:cBhvr>
                                      <p:tavLst>
                                        <p:tav tm="0">
                                          <p:val>
                                            <p:flt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72"/>
                                        </p:tgtEl>
                                        <p:attrNameLst>
                                          <p:attrName>style.visibility</p:attrName>
                                        </p:attrNameLst>
                                      </p:cBhvr>
                                      <p:to>
                                        <p:strVal val="visible"/>
                                      </p:to>
                                    </p:set>
                                    <p:anim calcmode="lin" valueType="num">
                                      <p:cBhvr>
                                        <p:cTn id="77" dur="500" fill="hold"/>
                                        <p:tgtEl>
                                          <p:spTgt spid="72"/>
                                        </p:tgtEl>
                                        <p:attrNameLst>
                                          <p:attrName>ppt_w</p:attrName>
                                        </p:attrNameLst>
                                      </p:cBhvr>
                                      <p:tavLst>
                                        <p:tav tm="0">
                                          <p:val>
                                            <p:fltVal val="0"/>
                                          </p:val>
                                        </p:tav>
                                        <p:tav tm="100000">
                                          <p:val>
                                            <p:strVal val="#ppt_w"/>
                                          </p:val>
                                        </p:tav>
                                      </p:tavLst>
                                    </p:anim>
                                    <p:anim calcmode="lin" valueType="num">
                                      <p:cBhvr>
                                        <p:cTn id="78" dur="500" fill="hold"/>
                                        <p:tgtEl>
                                          <p:spTgt spid="72"/>
                                        </p:tgtEl>
                                        <p:attrNameLst>
                                          <p:attrName>ppt_h</p:attrName>
                                        </p:attrNameLst>
                                      </p:cBhvr>
                                      <p:tavLst>
                                        <p:tav tm="0">
                                          <p:val>
                                            <p:fltVal val="0"/>
                                          </p:val>
                                        </p:tav>
                                        <p:tav tm="100000">
                                          <p:val>
                                            <p:strVal val="#ppt_h"/>
                                          </p:val>
                                        </p:tav>
                                      </p:tavLst>
                                    </p:anim>
                                  </p:childTnLst>
                                </p:cTn>
                              </p:par>
                              <p:par>
                                <p:cTn id="79" presetID="23" presetClass="entr" presetSubtype="16" fill="hold" nodeType="withEffect">
                                  <p:stCondLst>
                                    <p:cond delay="0"/>
                                  </p:stCondLst>
                                  <p:childTnLst>
                                    <p:set>
                                      <p:cBhvr>
                                        <p:cTn id="80" dur="1" fill="hold">
                                          <p:stCondLst>
                                            <p:cond delay="0"/>
                                          </p:stCondLst>
                                        </p:cTn>
                                        <p:tgtEl>
                                          <p:spTgt spid="73"/>
                                        </p:tgtEl>
                                        <p:attrNameLst>
                                          <p:attrName>style.visibility</p:attrName>
                                        </p:attrNameLst>
                                      </p:cBhvr>
                                      <p:to>
                                        <p:strVal val="visible"/>
                                      </p:to>
                                    </p:set>
                                    <p:anim calcmode="lin" valueType="num">
                                      <p:cBhvr>
                                        <p:cTn id="81" dur="500" fill="hold"/>
                                        <p:tgtEl>
                                          <p:spTgt spid="73"/>
                                        </p:tgtEl>
                                        <p:attrNameLst>
                                          <p:attrName>ppt_w</p:attrName>
                                        </p:attrNameLst>
                                      </p:cBhvr>
                                      <p:tavLst>
                                        <p:tav tm="0">
                                          <p:val>
                                            <p:fltVal val="0"/>
                                          </p:val>
                                        </p:tav>
                                        <p:tav tm="100000">
                                          <p:val>
                                            <p:strVal val="#ppt_w"/>
                                          </p:val>
                                        </p:tav>
                                      </p:tavLst>
                                    </p:anim>
                                    <p:anim calcmode="lin" valueType="num">
                                      <p:cBhvr>
                                        <p:cTn id="82" dur="500" fill="hold"/>
                                        <p:tgtEl>
                                          <p:spTgt spid="73"/>
                                        </p:tgtEl>
                                        <p:attrNameLst>
                                          <p:attrName>ppt_h</p:attrName>
                                        </p:attrNameLst>
                                      </p:cBhvr>
                                      <p:tavLst>
                                        <p:tav tm="0">
                                          <p:val>
                                            <p:fltVal val="0"/>
                                          </p:val>
                                        </p:tav>
                                        <p:tav tm="100000">
                                          <p:val>
                                            <p:strVal val="#ppt_h"/>
                                          </p:val>
                                        </p:tav>
                                      </p:tavLst>
                                    </p:anim>
                                  </p:childTnLst>
                                </p:cTn>
                              </p:par>
                              <p:par>
                                <p:cTn id="83" presetID="23" presetClass="entr" presetSubtype="16" fill="hold" nodeType="withEffect">
                                  <p:stCondLst>
                                    <p:cond delay="0"/>
                                  </p:stCondLst>
                                  <p:childTnLst>
                                    <p:set>
                                      <p:cBhvr>
                                        <p:cTn id="84" dur="1" fill="hold">
                                          <p:stCondLst>
                                            <p:cond delay="0"/>
                                          </p:stCondLst>
                                        </p:cTn>
                                        <p:tgtEl>
                                          <p:spTgt spid="74"/>
                                        </p:tgtEl>
                                        <p:attrNameLst>
                                          <p:attrName>style.visibility</p:attrName>
                                        </p:attrNameLst>
                                      </p:cBhvr>
                                      <p:to>
                                        <p:strVal val="visible"/>
                                      </p:to>
                                    </p:set>
                                    <p:anim calcmode="lin" valueType="num">
                                      <p:cBhvr>
                                        <p:cTn id="85" dur="500" fill="hold"/>
                                        <p:tgtEl>
                                          <p:spTgt spid="74"/>
                                        </p:tgtEl>
                                        <p:attrNameLst>
                                          <p:attrName>ppt_w</p:attrName>
                                        </p:attrNameLst>
                                      </p:cBhvr>
                                      <p:tavLst>
                                        <p:tav tm="0">
                                          <p:val>
                                            <p:fltVal val="0"/>
                                          </p:val>
                                        </p:tav>
                                        <p:tav tm="100000">
                                          <p:val>
                                            <p:strVal val="#ppt_w"/>
                                          </p:val>
                                        </p:tav>
                                      </p:tavLst>
                                    </p:anim>
                                    <p:anim calcmode="lin" valueType="num">
                                      <p:cBhvr>
                                        <p:cTn id="86" dur="500" fill="hold"/>
                                        <p:tgtEl>
                                          <p:spTgt spid="74"/>
                                        </p:tgtEl>
                                        <p:attrNameLst>
                                          <p:attrName>ppt_h</p:attrName>
                                        </p:attrNameLst>
                                      </p:cBhvr>
                                      <p:tavLst>
                                        <p:tav tm="0">
                                          <p:val>
                                            <p:fltVal val="0"/>
                                          </p:val>
                                        </p:tav>
                                        <p:tav tm="100000">
                                          <p:val>
                                            <p:strVal val="#ppt_h"/>
                                          </p:val>
                                        </p:tav>
                                      </p:tavLst>
                                    </p:anim>
                                  </p:childTnLst>
                                </p:cTn>
                              </p:par>
                              <p:par>
                                <p:cTn id="87" presetID="23" presetClass="entr" presetSubtype="16" fill="hold" nodeType="withEffect">
                                  <p:stCondLst>
                                    <p:cond delay="0"/>
                                  </p:stCondLst>
                                  <p:childTnLst>
                                    <p:set>
                                      <p:cBhvr>
                                        <p:cTn id="88" dur="1" fill="hold">
                                          <p:stCondLst>
                                            <p:cond delay="0"/>
                                          </p:stCondLst>
                                        </p:cTn>
                                        <p:tgtEl>
                                          <p:spTgt spid="75"/>
                                        </p:tgtEl>
                                        <p:attrNameLst>
                                          <p:attrName>style.visibility</p:attrName>
                                        </p:attrNameLst>
                                      </p:cBhvr>
                                      <p:to>
                                        <p:strVal val="visible"/>
                                      </p:to>
                                    </p:set>
                                    <p:anim calcmode="lin" valueType="num">
                                      <p:cBhvr>
                                        <p:cTn id="89" dur="500" fill="hold"/>
                                        <p:tgtEl>
                                          <p:spTgt spid="75"/>
                                        </p:tgtEl>
                                        <p:attrNameLst>
                                          <p:attrName>ppt_w</p:attrName>
                                        </p:attrNameLst>
                                      </p:cBhvr>
                                      <p:tavLst>
                                        <p:tav tm="0">
                                          <p:val>
                                            <p:fltVal val="0"/>
                                          </p:val>
                                        </p:tav>
                                        <p:tav tm="100000">
                                          <p:val>
                                            <p:strVal val="#ppt_w"/>
                                          </p:val>
                                        </p:tav>
                                      </p:tavLst>
                                    </p:anim>
                                    <p:anim calcmode="lin" valueType="num">
                                      <p:cBhvr>
                                        <p:cTn id="90" dur="500" fill="hold"/>
                                        <p:tgtEl>
                                          <p:spTgt spid="75"/>
                                        </p:tgtEl>
                                        <p:attrNameLst>
                                          <p:attrName>ppt_h</p:attrName>
                                        </p:attrNameLst>
                                      </p:cBhvr>
                                      <p:tavLst>
                                        <p:tav tm="0">
                                          <p:val>
                                            <p:fltVal val="0"/>
                                          </p:val>
                                        </p:tav>
                                        <p:tav tm="100000">
                                          <p:val>
                                            <p:strVal val="#ppt_h"/>
                                          </p:val>
                                        </p:tav>
                                      </p:tavLst>
                                    </p:anim>
                                  </p:childTnLst>
                                </p:cTn>
                              </p:par>
                              <p:par>
                                <p:cTn id="91" presetID="23" presetClass="entr" presetSubtype="16" fill="hold" grpId="0" nodeType="withEffect">
                                  <p:stCondLst>
                                    <p:cond delay="0"/>
                                  </p:stCondLst>
                                  <p:childTnLst>
                                    <p:set>
                                      <p:cBhvr>
                                        <p:cTn id="92" dur="1" fill="hold">
                                          <p:stCondLst>
                                            <p:cond delay="0"/>
                                          </p:stCondLst>
                                        </p:cTn>
                                        <p:tgtEl>
                                          <p:spTgt spid="76"/>
                                        </p:tgtEl>
                                        <p:attrNameLst>
                                          <p:attrName>style.visibility</p:attrName>
                                        </p:attrNameLst>
                                      </p:cBhvr>
                                      <p:to>
                                        <p:strVal val="visible"/>
                                      </p:to>
                                    </p:set>
                                    <p:anim calcmode="lin" valueType="num">
                                      <p:cBhvr>
                                        <p:cTn id="93" dur="500" fill="hold"/>
                                        <p:tgtEl>
                                          <p:spTgt spid="76"/>
                                        </p:tgtEl>
                                        <p:attrNameLst>
                                          <p:attrName>ppt_w</p:attrName>
                                        </p:attrNameLst>
                                      </p:cBhvr>
                                      <p:tavLst>
                                        <p:tav tm="0">
                                          <p:val>
                                            <p:fltVal val="0"/>
                                          </p:val>
                                        </p:tav>
                                        <p:tav tm="100000">
                                          <p:val>
                                            <p:strVal val="#ppt_w"/>
                                          </p:val>
                                        </p:tav>
                                      </p:tavLst>
                                    </p:anim>
                                    <p:anim calcmode="lin" valueType="num">
                                      <p:cBhvr>
                                        <p:cTn id="94" dur="500" fill="hold"/>
                                        <p:tgtEl>
                                          <p:spTgt spid="76"/>
                                        </p:tgtEl>
                                        <p:attrNameLst>
                                          <p:attrName>ppt_h</p:attrName>
                                        </p:attrNameLst>
                                      </p:cBhvr>
                                      <p:tavLst>
                                        <p:tav tm="0">
                                          <p:val>
                                            <p:fltVal val="0"/>
                                          </p:val>
                                        </p:tav>
                                        <p:tav tm="100000">
                                          <p:val>
                                            <p:strVal val="#ppt_h"/>
                                          </p:val>
                                        </p:tav>
                                      </p:tavLst>
                                    </p:anim>
                                  </p:childTnLst>
                                </p:cTn>
                              </p:par>
                              <p:par>
                                <p:cTn id="95" presetID="23" presetClass="entr" presetSubtype="16" fill="hold" grpId="0" nodeType="withEffect">
                                  <p:stCondLst>
                                    <p:cond delay="0"/>
                                  </p:stCondLst>
                                  <p:childTnLst>
                                    <p:set>
                                      <p:cBhvr>
                                        <p:cTn id="96" dur="1" fill="hold">
                                          <p:stCondLst>
                                            <p:cond delay="0"/>
                                          </p:stCondLst>
                                        </p:cTn>
                                        <p:tgtEl>
                                          <p:spTgt spid="77"/>
                                        </p:tgtEl>
                                        <p:attrNameLst>
                                          <p:attrName>style.visibility</p:attrName>
                                        </p:attrNameLst>
                                      </p:cBhvr>
                                      <p:to>
                                        <p:strVal val="visible"/>
                                      </p:to>
                                    </p:set>
                                    <p:anim calcmode="lin" valueType="num">
                                      <p:cBhvr>
                                        <p:cTn id="97" dur="500" fill="hold"/>
                                        <p:tgtEl>
                                          <p:spTgt spid="77"/>
                                        </p:tgtEl>
                                        <p:attrNameLst>
                                          <p:attrName>ppt_w</p:attrName>
                                        </p:attrNameLst>
                                      </p:cBhvr>
                                      <p:tavLst>
                                        <p:tav tm="0">
                                          <p:val>
                                            <p:fltVal val="0"/>
                                          </p:val>
                                        </p:tav>
                                        <p:tav tm="100000">
                                          <p:val>
                                            <p:strVal val="#ppt_w"/>
                                          </p:val>
                                        </p:tav>
                                      </p:tavLst>
                                    </p:anim>
                                    <p:anim calcmode="lin" valueType="num">
                                      <p:cBhvr>
                                        <p:cTn id="98" dur="500" fill="hold"/>
                                        <p:tgtEl>
                                          <p:spTgt spid="77"/>
                                        </p:tgtEl>
                                        <p:attrNameLst>
                                          <p:attrName>ppt_h</p:attrName>
                                        </p:attrNameLst>
                                      </p:cBhvr>
                                      <p:tavLst>
                                        <p:tav tm="0">
                                          <p:val>
                                            <p:fltVal val="0"/>
                                          </p:val>
                                        </p:tav>
                                        <p:tav tm="100000">
                                          <p:val>
                                            <p:strVal val="#ppt_h"/>
                                          </p:val>
                                        </p:tav>
                                      </p:tavLst>
                                    </p:anim>
                                  </p:childTnLst>
                                </p:cTn>
                              </p:par>
                              <p:par>
                                <p:cTn id="99" presetID="23" presetClass="entr" presetSubtype="16" fill="hold" grpId="0" nodeType="withEffect">
                                  <p:stCondLst>
                                    <p:cond delay="0"/>
                                  </p:stCondLst>
                                  <p:childTnLst>
                                    <p:set>
                                      <p:cBhvr>
                                        <p:cTn id="100" dur="1" fill="hold">
                                          <p:stCondLst>
                                            <p:cond delay="0"/>
                                          </p:stCondLst>
                                        </p:cTn>
                                        <p:tgtEl>
                                          <p:spTgt spid="78"/>
                                        </p:tgtEl>
                                        <p:attrNameLst>
                                          <p:attrName>style.visibility</p:attrName>
                                        </p:attrNameLst>
                                      </p:cBhvr>
                                      <p:to>
                                        <p:strVal val="visible"/>
                                      </p:to>
                                    </p:set>
                                    <p:anim calcmode="lin" valueType="num">
                                      <p:cBhvr>
                                        <p:cTn id="101" dur="500" fill="hold"/>
                                        <p:tgtEl>
                                          <p:spTgt spid="78"/>
                                        </p:tgtEl>
                                        <p:attrNameLst>
                                          <p:attrName>ppt_w</p:attrName>
                                        </p:attrNameLst>
                                      </p:cBhvr>
                                      <p:tavLst>
                                        <p:tav tm="0">
                                          <p:val>
                                            <p:fltVal val="0"/>
                                          </p:val>
                                        </p:tav>
                                        <p:tav tm="100000">
                                          <p:val>
                                            <p:strVal val="#ppt_w"/>
                                          </p:val>
                                        </p:tav>
                                      </p:tavLst>
                                    </p:anim>
                                    <p:anim calcmode="lin" valueType="num">
                                      <p:cBhvr>
                                        <p:cTn id="102" dur="500" fill="hold"/>
                                        <p:tgtEl>
                                          <p:spTgt spid="78"/>
                                        </p:tgtEl>
                                        <p:attrNameLst>
                                          <p:attrName>ppt_h</p:attrName>
                                        </p:attrNameLst>
                                      </p:cBhvr>
                                      <p:tavLst>
                                        <p:tav tm="0">
                                          <p:val>
                                            <p:fltVal val="0"/>
                                          </p:val>
                                        </p:tav>
                                        <p:tav tm="100000">
                                          <p:val>
                                            <p:strVal val="#ppt_h"/>
                                          </p:val>
                                        </p:tav>
                                      </p:tavLst>
                                    </p:anim>
                                  </p:childTnLst>
                                </p:cTn>
                              </p:par>
                              <p:par>
                                <p:cTn id="103" presetID="23" presetClass="entr" presetSubtype="16" fill="hold" grpId="0" nodeType="withEffect">
                                  <p:stCondLst>
                                    <p:cond delay="0"/>
                                  </p:stCondLst>
                                  <p:childTnLst>
                                    <p:set>
                                      <p:cBhvr>
                                        <p:cTn id="104" dur="1" fill="hold">
                                          <p:stCondLst>
                                            <p:cond delay="0"/>
                                          </p:stCondLst>
                                        </p:cTn>
                                        <p:tgtEl>
                                          <p:spTgt spid="79"/>
                                        </p:tgtEl>
                                        <p:attrNameLst>
                                          <p:attrName>style.visibility</p:attrName>
                                        </p:attrNameLst>
                                      </p:cBhvr>
                                      <p:to>
                                        <p:strVal val="visible"/>
                                      </p:to>
                                    </p:set>
                                    <p:anim calcmode="lin" valueType="num">
                                      <p:cBhvr>
                                        <p:cTn id="105" dur="500" fill="hold"/>
                                        <p:tgtEl>
                                          <p:spTgt spid="79"/>
                                        </p:tgtEl>
                                        <p:attrNameLst>
                                          <p:attrName>ppt_w</p:attrName>
                                        </p:attrNameLst>
                                      </p:cBhvr>
                                      <p:tavLst>
                                        <p:tav tm="0">
                                          <p:val>
                                            <p:fltVal val="0"/>
                                          </p:val>
                                        </p:tav>
                                        <p:tav tm="100000">
                                          <p:val>
                                            <p:strVal val="#ppt_w"/>
                                          </p:val>
                                        </p:tav>
                                      </p:tavLst>
                                    </p:anim>
                                    <p:anim calcmode="lin" valueType="num">
                                      <p:cBhvr>
                                        <p:cTn id="106" dur="500" fill="hold"/>
                                        <p:tgtEl>
                                          <p:spTgt spid="79"/>
                                        </p:tgtEl>
                                        <p:attrNameLst>
                                          <p:attrName>ppt_h</p:attrName>
                                        </p:attrNameLst>
                                      </p:cBhvr>
                                      <p:tavLst>
                                        <p:tav tm="0">
                                          <p:val>
                                            <p:fltVal val="0"/>
                                          </p:val>
                                        </p:tav>
                                        <p:tav tm="100000">
                                          <p:val>
                                            <p:strVal val="#ppt_h"/>
                                          </p:val>
                                        </p:tav>
                                      </p:tavLst>
                                    </p:anim>
                                  </p:childTnLst>
                                </p:cTn>
                              </p:par>
                              <p:par>
                                <p:cTn id="107" presetID="23" presetClass="entr" presetSubtype="16" fill="hold" grpId="0" nodeType="withEffect">
                                  <p:stCondLst>
                                    <p:cond delay="0"/>
                                  </p:stCondLst>
                                  <p:childTnLst>
                                    <p:set>
                                      <p:cBhvr>
                                        <p:cTn id="108" dur="1" fill="hold">
                                          <p:stCondLst>
                                            <p:cond delay="0"/>
                                          </p:stCondLst>
                                        </p:cTn>
                                        <p:tgtEl>
                                          <p:spTgt spid="80"/>
                                        </p:tgtEl>
                                        <p:attrNameLst>
                                          <p:attrName>style.visibility</p:attrName>
                                        </p:attrNameLst>
                                      </p:cBhvr>
                                      <p:to>
                                        <p:strVal val="visible"/>
                                      </p:to>
                                    </p:set>
                                    <p:anim calcmode="lin" valueType="num">
                                      <p:cBhvr>
                                        <p:cTn id="109" dur="500" fill="hold"/>
                                        <p:tgtEl>
                                          <p:spTgt spid="80"/>
                                        </p:tgtEl>
                                        <p:attrNameLst>
                                          <p:attrName>ppt_w</p:attrName>
                                        </p:attrNameLst>
                                      </p:cBhvr>
                                      <p:tavLst>
                                        <p:tav tm="0">
                                          <p:val>
                                            <p:fltVal val="0"/>
                                          </p:val>
                                        </p:tav>
                                        <p:tav tm="100000">
                                          <p:val>
                                            <p:strVal val="#ppt_w"/>
                                          </p:val>
                                        </p:tav>
                                      </p:tavLst>
                                    </p:anim>
                                    <p:anim calcmode="lin" valueType="num">
                                      <p:cBhvr>
                                        <p:cTn id="110" dur="500" fill="hold"/>
                                        <p:tgtEl>
                                          <p:spTgt spid="80"/>
                                        </p:tgtEl>
                                        <p:attrNameLst>
                                          <p:attrName>ppt_h</p:attrName>
                                        </p:attrNameLst>
                                      </p:cBhvr>
                                      <p:tavLst>
                                        <p:tav tm="0">
                                          <p:val>
                                            <p:fltVal val="0"/>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2" grpId="0" animBg="1"/>
      <p:bldP spid="46" grpId="0"/>
      <p:bldP spid="47" grpId="0"/>
      <p:bldP spid="49" grpId="0"/>
      <p:bldP spid="51" grpId="0"/>
      <p:bldP spid="68" grpId="0"/>
      <p:bldP spid="10" grpId="0" animBg="1"/>
      <p:bldP spid="71" grpId="0" animBg="1"/>
      <p:bldP spid="76" grpId="0"/>
      <p:bldP spid="77" grpId="0"/>
      <p:bldP spid="78" grpId="0"/>
      <p:bldP spid="79" grpId="0"/>
      <p:bldP spid="80" grpId="0"/>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BDC324A-5E45-E448-B0B5-DF2D11A7DE3F}"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normAutofit/>
          </a:bodyPr>
          <a:lstStyle/>
          <a:p>
            <a:fld id="{A36E434D-ACD5-4257-AC45-F228FFBED5E0}" type="slidenum">
              <a:rPr lang="en-US" smtClean="0"/>
              <a:pPr/>
              <a:t>3</a:t>
            </a:fld>
            <a:endParaRPr lang="en-US"/>
          </a:p>
        </p:txBody>
      </p:sp>
      <p:pic>
        <p:nvPicPr>
          <p:cNvPr id="7" name="Picture 22" descr="Beautiful Landscapes"/>
          <p:cNvPicPr>
            <a:picLocks noChangeAspect="1" noChangeArrowheads="1"/>
          </p:cNvPicPr>
          <p:nvPr/>
        </p:nvPicPr>
        <p:blipFill>
          <a:blip r:embed="rId3" cstate="print"/>
          <a:srcRect/>
          <a:stretch>
            <a:fillRect/>
          </a:stretch>
        </p:blipFill>
        <p:spPr bwMode="auto">
          <a:xfrm>
            <a:off x="0" y="1447800"/>
            <a:ext cx="9112956" cy="5410200"/>
          </a:xfrm>
          <a:prstGeom prst="rect">
            <a:avLst/>
          </a:prstGeom>
          <a:solidFill>
            <a:schemeClr val="tx1"/>
          </a:solidFill>
        </p:spPr>
      </p:pic>
      <p:sp>
        <p:nvSpPr>
          <p:cNvPr id="9" name="Title 1"/>
          <p:cNvSpPr txBox="1">
            <a:spLocks/>
          </p:cNvSpPr>
          <p:nvPr/>
        </p:nvSpPr>
        <p:spPr>
          <a:xfrm>
            <a:off x="914400" y="16933"/>
            <a:ext cx="7239000" cy="1371600"/>
          </a:xfrm>
          <a:prstGeom prst="rect">
            <a:avLst/>
          </a:prstGeom>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u="none" strike="noStrike" kern="1200" normalizeH="0" baseline="0" noProof="0" dirty="0" smtClean="0">
                <a:ln w="50800"/>
                <a:solidFill>
                  <a:schemeClr val="bg1">
                    <a:shade val="50000"/>
                  </a:schemeClr>
                </a:solidFill>
                <a:uLnTx/>
                <a:uFillTx/>
                <a:latin typeface="Rockwell" pitchFamily="18" charset="0"/>
                <a:ea typeface="+mj-ea"/>
                <a:cs typeface="+mj-cs"/>
              </a:rPr>
              <a:t>Everything is Composed of Particles!</a:t>
            </a:r>
            <a:endParaRPr kumimoji="0" lang="en-US" sz="4400" b="1" u="none" strike="noStrike" kern="1200" normalizeH="0" baseline="0" noProof="0" dirty="0">
              <a:ln w="50800"/>
              <a:solidFill>
                <a:schemeClr val="bg1">
                  <a:shade val="50000"/>
                </a:schemeClr>
              </a:solidFill>
              <a:uLnTx/>
              <a:uFillTx/>
              <a:latin typeface="Rockwell" pitchFamily="18" charset="0"/>
              <a:ea typeface="+mj-ea"/>
              <a:cs typeface="+mj-cs"/>
            </a:endParaRPr>
          </a:p>
        </p:txBody>
      </p:sp>
      <p:sp>
        <p:nvSpPr>
          <p:cNvPr id="1028" name="AutoShape 4" descr="data:image/jpeg;base64,/9j/4AAQSkZJRgABAQAAAQABAAD/2wCEAAkGBhIQEBUUEhQUFBUVFRQXFRYXFxUUFBYXFxQYFxcVFRUXHCYeFxkkGhUWHy8gIycpLCwsFR8xNTAqNSYrLSkBCQoKDgwOGg8PGikkHxwuLC8sNSktKSwsKSksLTUpKTUvNTUsKTApLC8sKi8pLDUpLykvKSksLywpKSksLCwsKf/AABEIANkA6AMBIgACEQEDEQH/xAAcAAEAAgIDAQAAAAAAAAAAAAAABgcFCAEDBAL/xABLEAACAQMBBAcECAMEBwcFAAABAgMABBESBQYhMQcTIkFRYYEUMnGRCCNCUmJyoaKCkrEVJGPBM0RTc4PS8CVDk6Oy0eEWF1TC4//EABsBAQEAAwEBAQAAAAAAAAAAAAABAwQFBgIH/8QALBEAAgICAQQCAQMDBQAAAAAAAAECAwQRIQUSMUETUYEGFHGRwfAyYaHR4f/aAAwDAQACEQMRAD8AvClKUApSlAKUpQClKUApSlAKUr4eUKCSQAOZPAD1oD7pUU2t0p7Ltjh7uNiPsxZmP/lggfOote/SIsFz1UNzJ56Y0U/Nyf0oNFqUqk5PpKp9myb1nH9BHXwv0lR32Pyn/wD50Lou+lU9Z/SQtm/0lpOo/A8cn6HTUh2d06bJmwGlkhJ/2sbAerJqA+dBosCleDZe3ra6GbeaKYf4bq+PiAcj1r3g0IKUpQClKUApSlAKUpQClKUApSlAKUpQClKUApSum6u0iRnkZURQSzMQqqB3kngBQHdmsHvLvnZ7OTVczKhxkJ70jfljHE/Hl51Vu+fThJM/s2yUZmY6RNpLO5PdBFjP8RGfADnXTut0F3F03tG1ZnUsdRjDa5m7/rZTkL8Bk+YoXRxtnp5u7mTqdmWxBPBWZDNMfNYlyq+uqvFB0Wbb2q3WX8xjU/7Zy7D8sCdlfhlau7YO7FrYx9XawpEvfpHabzdzlnPxJrFdJF28djiIv1ks1vEqoxjeXXKuqJZB/oyyhhr7s0GyI7I+jxYx4NxNNOfAEQp8hlv3VKrHop2TD7tnEx/xNcp/8xjXR0czSAXcMokjMNwAsEkhuHhjaFGUdcc6w3aYc8ZxWL2Tv9dXLI3VHqJ2nQBbe5UwqqSaJWuj9VJkpgqMY1cCcGgJpFutZKMLa24+EMf/AC19nd20P+rwf+FH/wAtVts3fu7S2hjgQyez7Ps5HBgubh55JLcPo6yLhB2R775yTywDiSQbx3txJLJB7NHBDcRwNHMGErFljLv1msBSDKAE09rHMZoDL3m4OzZh27K2PmIkU/NQDUc2l0F7JlHYjkgPjHK/9JCw+WK827+39oBLWLrIZDKdoSSSOkmpY7e5RMKus62OtgASAAV+7x9EW+l6sUE8gtzHdx3DxRqH1xdXbPcR65C2JcrGQ2AuCeGaAhu1Po7zRHXZXYJHFRIGif0kQnj6Cseu+G8OxMC7R5YhwzMOtT+G4Q5HwJPwqxLPe7aPVqzJbytcbPe7t44w6FXUw/VOzv2wROpyNPFSB3Gsvubt2S7E6TtG7RlAV6iW2kAdSdM1vMTp4g4IYhh4YoDB7pdN9jeYSY+ySnukIMRP4ZeAH8WPWrFVwRkEEHkRyqud7eg+xvMvAPZJTxygzET+KLkP4SPWq6g2ptndiUJKOttScBSS1u3+6fnE3fjh8DQGxmaVXB6ZraS2SSGNzI2cxv2dBHPUw4MPArz8qx1t0wThh1kMZXPEKWDY8ic5rBK+uL02dOjpGXfD5IQ4/wB+N/wWxSsbsHbsV5CJYjkciD7yt3qR41kqzJp8o5s4ShJxktNClKVT5FKUoBSlKAUpSgFM1h9594o7GAyvxOcIo5s2CceQ4c6rGbpWvi+V6pVz7ujI+ZOTWCy+FfDZ0sPpeRlxcq1wvvgtTeDeCCxgae4cIi+pY9yqPtMe4VQu0ds7R3puupgUx2yEHTnEcY7pJ2Hvv4Aeg5mvRtDZ19vJtFEd1SBFydPuQpwDFVJy0jHv/oBV4bu7uQWFusFumhF9WY97ue9j41ljJSW0al1M6JuuxaaMPuP0c2uyk+rXXMR252HbPkv3F8h65qVgVzSvowCvDtnY0N3EYp11oSp5spDKcqyspBVgeIINe6lAYO22fa7LgkdcqpOuV3d5JHbGAWdyWY8gBVUTb0QR3JltrVFGZCokkldVMgIkeOINoiZsnOkZ7R48TU16YJWFrEB7rTDV54RioPrx9Kqaudk3yjLti9HsOidLoup+a1d23pfgsDdmbZ20Hjhmt+qkWJIlVZZRFNFEOxFINX1gUcg+fieIqdTbk2b3AuDF29SPgPIIy8YAjkaINoZ1AGCR3DwFUZYyMssZTOoOhGOJznhWxynhWfGtdifd6Ob1zArw7IurxL19aMXs/dW2gkEkaEMpmK5eRgvXsrShVZiAGZFOMcMcMZrx2u4FjExZYjxWRVUyStHGsoxIIkLaY9QJB0gc+GKkOa5zW0cEw9xujaSRrG8QZEga2VSz4ELaMpz/AMKPte8NA412bF3chtNZj1lpCC7ySSTSNpGFBeQk4AOAKylKAV5r+wjmjaOVFkRhhkYZUjwIr01waA1rlhWNmVBpVWYBePABjgca+anW/u4ksczzwIXiclmVRkox59kcSpOTkcs1DI7GVjhY5CRxwEYnhxPADPKuHZXOMmmfqmHl03URnCS0kvwTfogumFzLGPdaMMR+JWAB+TEVbAqoehPeG0klniBxcHBXVgB41GTo8wTkjwwe41b9dXHi41pM/P8Aq90LsuU6/HH50hSlKznLFKUoBSlKAUpSgK36ZIWKW7fYDSA+AZgpH6K1VhVg9O2+otoEtI8GWbS7cAdEatwOPvMwwPJW8RXVu90TyzW8UlxL1UjqGeNUyVzxC5Lc8Yzw4GudkY8pT7onsOkdYox8dVW8a36875PP0TQsb5mHurC+vw7RXSD8s+lXGKxW727kNjF1cIPHizHizHxY/wCVZUVt0V/HDtZwep5izMh2RXHhfgUpXy7hQSSAAMkngAB3k1mOafVYLebfey2cuq5mVD9lB2pW/LGOPqcDzqsukHpyIY2+zCGbOlrjGrjyxAv2jn7R9AedYrdXoTu79vaNpSSRBzqKk6rmTzctnq/XJ8hQuj5316bxfIYLe17DMO1IxMhweGhE4KfiW58q6tl7s3twgZLWcA/fTq/kXxkVdO7u5NlYL/doEQ4wXI1Sn4yNlvTOKzmKwW0Rs5Z1MHqt2EnGvTT9Moy56KNpyx4QQxauZeTtKPDCKePrWN/+yu24+MdxH/DcSqf1UVsNilfddca1qJrZebblz77X/wCGu72+9Wz+Obp1Hgy3i4H4SXYD0Fe/Yf0hLmFtF/bK+ObR5ilHxjbgT/LV84rD7f3TtL5dNzBHJwwGI7a/lkHaX0NZDU2eTdbpBsdpD+7ygv3xP2JR/AeY81yKkYNUNvf0DzW56/ZkjvpOoRM2mZTz+qkGNXw4HzNdm4vTfLC4ttqasA6euKkSxkcMTJjtAd7YBHeDQF60NdcE6yKGRgysAVZSCCDyII5iuyhDgiuAtfVKAonpd3CewnG07DMYDhpQnDqpM8JVH3GJwRyBPg3CzOjvfhNq2Yk4LKmFnQfZfHvAc9LDiPUd1SS7tUlRo3UMjqVZSMgqRggjwxWvKdbuvtvHaNrL389duzc/zxn54/FQvk2MpXXBMrqGUhlYBlIOQQRkEHwIwfWuyhBSlKAUpSgFdF9eJDG8kh0pGrO7HuVQSx+QNd9Vh0+byez7PW3U4e6fSf8Adphn+ZKL6mgIRuHYvt/bkt5OuYYmEpU8QMcIIf25Pj1Z8a2FxUH6HN2fYtlxlhiSf66Tx7Q7C+iafUmpzQrFKUoQ4JrX/pP6TJdozewWGpoiwRimdVw5ONK4/wC7/wDVjPKpN067/m2h9hgbEsy5mI5pEeGn4vx/hB8RXd0KdHQtIReTqOvmXMYPOKJh+jsOfgMDxoU9/Rl0SRbOVZrgLLdkZB95Ifwx+LeL+g8TYoFc0oQUpSgFK4NdEF9G5IR0YrzCspI+IB4U0xs9FKUoAagvSN0WwbUQummK6A7MuOD4HBJce8Pxcx+lTqlAa59H+/1xsO6ayvgwgD6WU5JgYn308YzwJA5g5HHnsTDMrqGUhgQCCDkEHiCCOYNV90vdHY2jbmaFf71CpK4GDKgGTEfE96+fDvqL9A+/xP8A2dOxyATbE88Di0PpxK/Bh4UKXZSlKEFQPpj3P9v2ezIuZrfMsfiQB9Ynqoz8VFTyuCKAq7oE3t9psjayHMlrgL5wt7v8pyvw01aVa7wD+wd59I7MEr48upuDw9EfH8lbDihWc0pShBSlKAVr70l52pvJDZg5WMwwnyz9bMfRWI/hrYEmtf8AojHtu8NzdHjp9olB85JNC/tY/KhUX/GgAAAwAAAPADkK+qUoQV5Nq7SS2gkmkOEiRnY+SjJA869dVf8ASA26YNnLAp43MgB/JHh2/doHzoCuNw9kvt7bTz3A1IGM8w+zjIEcPw5D8qmtlgKrXoD2CINmdcR27mRnz36EyiD4ZDn+KrLoVilKUIK8u0dpRW6F5XWNR3scD4eZr6vL+OFdUrqi+LEAfrUC6TIGuooJIHWSMM4OGGMnGGHHjjBHlms9FcJTXyy7Y+2/C/sYL7vig5fR798t5Em2extJQzOyqdJ7WnPbx3g1XO7KSpMssR0dWy5PEZGe0mO8Y7vOpBsiycxIoRsgacAZ4jmf/mvVtaeztikTMUm5zaI9agtxy5BHawRyzWvj9UypRvxsSrbT4fnjxz68eDzc8m/IbnFJdvgsmwvlmQOhyD8x5GvTWM3ftEjgUI2tWGrV3Nq45HlWTr5r7+1d659/yenqcnBOXnXIpSlfZkFa4dL+7zbK2pHd23YWZ+uTHJJkYF1+BJDY/GRyFbH1BemfYAutkTHGXgxOn8Hv/sLfKgRJd19vJfWcNynKVAxH3W5MvowYelZWqd+jpt3Xb3Fqx4xOsiflk4MB5Bl/fVxUKxXFcmol0ibxvZ2w6o4klJVW+6AMsw8+4eZr5nNQi5P0ZaKJ32Rqh5kQP6RWxwyW1wuNaM0TgY1aWGtTjngFW/mqzNx9t+2bOtpycs8S6/zqNL/uU1Q80pdizEsxOSSck/E1OOizeNo5hasR1cmooPuvgsceTceHjWpXlqUtNeT0GZ+n50UuyMtuPLWtf0LcpQUrdPMnNKVAukLft7VhBb4EhXLueOgHkAPvHz5Cviyagts2cXFsyrFVWuWSzeO86mzuJP8AZwTP/LGzf5VUX0bLTheyH/AQegkY/wBR8qwtzvDdSK6vcTMrqyuDI2GVgQVI5YIJFTXoMgjgjuolPFpEkA79OnT/AFB+dYasmNj0dPN6LfiV/I2mvevRadKClbJwxWvf0i9oFr+CLPCO31fBpJGz+2NfnWwlazdN7atuOp5dXbr6FQf8zQqNhN1dnez2NtDy6uCJT8Qg1H55PrWVr5QcB8K+qEFKUNAQPpJ2cJngDMQqhyVHeeGD8edYbYeyEWN063BL6o1bkezhhnlkkD5VPN5bSBoi87aFj46/DPd55qu4L2OQt1TFlU8yCpxzBwa5PUbs6Nck+aPGvS/6ezy/U4zruc5cxkd66gwxkMDwxwOeXzzWB34sDFePk5MgWRuHJnHaA8eIPzxXbtvZ80jaozK7Oxyg1EljxyMchUt2BaxyXarJLBI6dorqEjFwvHAPMgnmM8q3+iN9OUcmjdkbNppcduvb8+zXxINrtim1Jr8Ey2Ds8W9tFEDkIijPj3k+XE1kK4Fc1sSk5Nyfs9fFaWhSlKhRXTe2yyxvGwyrqykeIYEEfI13UoDWzoMuDb7aMR+3HNEfihD/ANY62TrWbccad6FA/wDy7oemJq2ZoVnBqE9KexHntlkjBYwsWYDiShGGIHlgH0qb0NfE4Kce1mfFyJY9sbY+YmtFSzox2d11+rZGIVMhHfxyi/qc+lWhdbm2Uj62t4i2eJxjPxA4Gqe+j5KTtG7BJP1Hfx5TAf51pV4nbLbfg9NmfqGN1Drri05LT36+y+xSuaV0DyJwapDpItWTaMpYcHCMp8V0AcPgVI9Ku/FYbeXdWG/jCyAhl9x195f/AHHkawX1uyOkdXpOdHDyO+S4a0ygqnXRDbsbuRx7qxYPxZgQP2k+le1uh1hk+05ABIHV4J8s6qwX0fNstJPepIe0VhcDw0s6sAPi61qU40lJSl6PQdV6zj248q6Xty/nhF2CuaUrpHihWtXT5bFNsFvvwQsD8NSf1Wtlao36SGye1aXAHMSQsfgQ6f1koVF07OuhLDHIOTojj4MoYf1r01DeiLbIutj2xzlo16lvIxdkfs0H1qZUIK41UblVRTXs52g9wOt6pNqRwe19cwjSLsRta+yZwy6yU6zHNtXdQE/312I95aNFGcPlWUE4BKnOknuzUG3T3FvBKeuXqY8dokqzMe7SAT8z3VMt49q3K3drbWzRJ7QtyWeRGl09SsZBVA65PbI4mo5Zb+XskirpgUR29xNcnS5Ley3TQyCDtcNYUYznTk88VsfuG8eWNJJxl52at2JXc9zJTb7riKKUI56ySNkDnhpyCBgDzxVb7A3KvReRgxPGI5FZpDjSArA5VvtZA4YrO7S3k2gtuOskgBu7G6niMSODbmKJJNOrrPrMpJgP2cMAcHkez/6mv1gmdJICLC2hkl1xuXuGaATEA9Z9SNGF1HUS2TirhZDwq5VVJakR4VeoqPCj9FjCuar663vvgZ50MAt7e6tojGUcyusy25b6wOApX2gEdk5wfX0bP3rujtHqZtEcbyzJGjQyLrRAxjeG6DNHK5CZZCFIyRxIrWNsnNKUoBXDHAz4VzUf3+217Hs25mzgrEwT87jQn7mFAUH0W/X7xxyDl1tzL6FJP+YVs5Wvf0ddkl76acjswwhQfxSsMftR/mK2EoVilKUIfLsACTyHE+nGqD+jqub67bwhX90uf8quvee86myuZCcaIJmz8IyR+tVL9G2z4XkpHMwoD8A7MP1WhS7aUpQgpSlAK193D/7O3pmtz2Vke4iHmG+tj+YVfnWwVUD022j2O17a+jGNXVtnxkgYZHqmihUX6K5rz7PvEmiSVDlJEV1PirAMP0NeihBUP6WN3TfbLmRRmSMddH46o+JA8ymsetTCuMUBQX0et6RFcS2bnszDrIv94g7QHmycf+HV/ZrWDpK3bk2NtQSwdhHfr7ZhyUhssn8LHGPBhV/7kb3R7Ts0nTAbGmVO+OQDtL8O8eIIoVkgNR59xrI3HXmL6wyCUjXJ1ZlGMSmLVoLjHvY51IDVPTa2v3uwuY02tHD7V1rCdVzHEbdbf3TFqbTnOcMTpzxoQsDeHdFL24t5JCdEK3AIV5EfVKIwrLJGQRjQe/7Veyx3XtYCpiiVCkJgXGcCJn1smCcHL8STxOTk1jN5b+79stLa2lSETrdGR2jEpAiWIrpBI45cjj4+VRGDf6/nEEceRIIJpJXigSYu0d1JbD6t5EEaZi1Egk9oDhzoCcbO3EsrfVoi4NG0WGeR1WN/fjjV2IjQ94XFdUvR9Yvp1RMdKLHjrZsPGhyiS9r61V7tWeHDlwrADfm5NtfStojaLZ1rcRqArKs00U5Paydal0THE/rXhvdsX0Fzc9VcKWlv7CBBJGGjjWeBTyBB4AgcCM6c8yaF0T6Xd23dZVaMETSJLIMthpE6vS3PgR1UfAYHZ+Nee23OtY5+vVG163kUGSQxq8meskSItoR21Nkgd5qKXW8l/HHPcdfGyWlxFbND1IBmOqKOSRnDZjZzKWVV4DA55rst94r8SRytNGYW2nNZdT1QDdWJpY1cy5zrGgchjA8aDRYVKge528d5LdCO7fHWxSOidSoibSykNa3UbMs0YRhkNhuKnxqeUIKpL6Q+9PCGxQ8Seum+AyIlPrqbHktWvvPvJFs+1kuJj2UHAd7sfdRfMnh8z3VrbuzsubeDa5aXJDuZbhhnCxAjsjw4BUX08DQqLm6EN2za7LV2GHuWMp8dBGmMfyjV/HVhV8QxBVCqAFAAAHIADAA8sV90IKUpQEE6a9rdRsaYZw0xjhX+JgW/Yr15OgbZfU7IVyOM8sknoMRr6Yjz61EPpC7XM1xa2UfaYAyMo73kOiNfjgMf4xVy7vbJFpaQwLyiiRM+JVQCfU5PrQvoyFKUoQUpSgFQXpk3aN7suQqMyQHrkxzIUEOvqhbh4gVOq4YZoCsOgTej2iwNsx+stWwPExPlkPodS+gq0K10uA27O8GoZ9mkJPkbeQ8R5mNh+weNbDwTh1DKQVYAqRxBBGQR5EUKzspSlCEc383Nj2rZtA+FcdqJ/uSAcD+U8iPA/Cted1t5bvd/aDrIhADaLiEn3lB4Mp5ZAOVbvB8DW1NQjpJ6NItrRahiO5QYjkxwI59XJjmvnzGfiKFRJ9h7egvYFnt3DxsOBHMHvVhzVh3g15G3Nsjc+0m3j67UG14+2BgORnSX/FjNa3bG29tDd68ZCpRsjrYX/wBHIByb5Zw6/wDuKv3cvpPstpqAj9XNjjBIQHz+A8pB5jj4gUGiTSWCNIkhUF4w4Ru9Q+NYB89K/KsVebjWEyIkltEyxlygwRp6xy7jgckMxJIPA55Vnga8e1tpJbwvLIcKi5Pj5AeZOB61G9ciKcmoryzH7Q3Lsbhg01tE5WPqxlcAIOSYGBgd3h3Yrvk3atWl60woZNUTauOdUP8AomPmuTg1T+2d/ry5ckSPCn2UjJTA7ssOJNejd7pDureQdY7TR5GpXOpgPFGPHPx51qLLg5aPRP8ATuUq+/a39Fqzbo2b3AuWgjMwKnXg5JX3WIzhmHcSMivQNhQBQvVLhZjOB4TFy5kHH3tTMfWvVaXSyoroQVYBgR3gjIPyNdpNbh51pp6ZiNlbpWlrIZIIEjcgrkZ4KzaiqgkhQWAOFwOFe3ae1IraJpZnWONASzNwAH+Z8B31hN8OkKz2Yh6+QGTGVhTDSt4dn7I82wK183p31vtvXCxKraS31NtHkjP3mPDW3ix4DjyFAd/SBvvPty8SKFX6oPpt4gO07HhrYffP6D1NXl0Z7hrsm00nBnkw07jx7kU/dXJHmST31jOi/orj2Yomm0yXTLgnmsQPNI/E+Ld/IcOdhCgbOaUrgmhDmuq6uliRnc6VRSzE8gqgkn5A11f2jFr0dYmr7utdX8uc1WHT1vl1FsLKNvrLgZkxzWEHl/Gwx8FPjU2XtftEU6PYW21vDJeuD1cTGbjyGOxbp6YB/gNbCVCOiLdD+ztnrrGJp8Sy55jIGiM/lX9S1TeqGKUpQgpSlAKUpQEJ6V9xv7UsiEA9ohy8J+8cdqM+TAfMCon0Fb+a0/s64JEkWeo1cCUHvRHP2kwSB4ZH2auKqR6ZNwZLeX+1LLKFWDzhPeRweFwuO4n3vPj3mhUXdSoN0ddJkG0bXMrpFcR4EykhQT3SJn7J8O48PAmbRyhhlSCO4g5HzoHFpb0fdKUoQwe9W5tptOLq7mPVj3HHZkQ+KP3fDiD4VQ293QnfWRMlsDcxDiCgxMvf2oxxJHiueXIVsrXBFCmsW73TNtOxISR/aEXgUnBLjHd1nBwfzZ+FSna3TPFtO1NuYJIJWZDnUrxnByQScEfI1be3dzLK+H95t45T94jEg+Ei4YfOoLtD6PVi5zDNcQnOQMrIo+GoBvmxr5nHui19mfHtVVsbNf6WmV4KVP5ehqdR2LmOQ/iRoyfjgsM+lcHoXndMG6jjJ56Y2cj4Esv9K5KxZ71o/QJddw/j71Ln609mNsenS2srSOBYZp5Y10k5SOPIJ5NliQOA5VEd4unHaV3lYitsh4YiBMh/4jcf5QKsHZ/0drJDmae4l8hoiB+OAT+tTnYO4dhY8ba2jRvvkF5P/Eclv1rrRWlo/PLbO+cp/bb/AKlA7rdD20Nov1kwaCNjlpZgesbPMrGe0x82wPOr53O3BtNlppt0y5ADytgyv8T3D8IwKklK+jGMUpShBVf9KW8skCJBExVpAWdhwIQHAUHuyc5+FWBVe9LGwGljW5Tj1KsJBkD6vOdXHwP9aw377H2nT6V8X7uHzeP7+v8Akqr/AK8/nWc3J3SG0dqrPO5dYVV2ViWLlCFiXj9kcCR+EDvrB5/6/wCudWz0W7tSW6PPKpVpQFRTwIQHOSO7J/pXPxe7vPYdedP7V92t8dv+fwT6lKV1j88FKUoBSlKAUpSgFeTa06x28ruNSrG5ZSMhgFOQR3g8q9ddV1biRGRuIYFT8CMGo/B9R13Lfg1qSFV91FQZJ0qOAzxwPh/lUy6NdvyQ3aQ6iYpTpK5yFbBKso7uIwcePlXl210f3dvIQkbypnsug1ZHdqUcQfHurxbT3G2pFbe0wRsjxsGCqf7wAvHWijn8M5xnhxrlVwtVng/Qs3KwpYTScdNcLjz6L+Fc1Um4HTjHPiDaOmGb3RNjTE55dsf9237fy8qtlHBAIIIPEEHIIPIiusfnetH1SlKAUpSgFKUoBSlKAUpSgFKZqO737+WezI9VxJ2yMpEuDK/wXuH4jgUBmr+/jgjaSV1SNBlmY4VR4k1QO+W+11vDcrZWCsINXL3TJgj62U/YjHMD58cAee5vtqb1XOiNeqtUbiMnqYvORv8AvZMch8gvGrr3K3Gt9lQ9XCMs2OslbGuQjx8F8FHAfrQq4OjcbcODZlusYAkl5ySsMktj7GfcUcgB68alNc0oHJvyxSlKEFKUoBSlKAUpSgFKUoDjFNNc0oCA799EFrtLVIn93uDzkVcq5/xU5N+YYPx5VWUO0dt7tNokXrLYHABzJbn8jjjEfLh8DWxdfEkSsCrAEHgQRkEeBB5ig2V/ur03bPvAFmb2SX7spHVn8s3L+bTVgRTq4DKQwPIggg/AjnVeby9Bmz7slodVrIf9lgxZ84jwHwUrUDfoy29spi1hM0ic/qX05/NBIdJ+A1UKbBUrX+Dpr2vZHTe2wfHPrI3t5PmBp/bUhsfpHWxH11pMh/A8co+Z0f0oNFv0qtYvpAbLPP2hfIxZ/oxr7bp82UPtTn/hH/M0JoselVZdfSH2evuRXL/wxqP1eo7tH6RsznTa2agnkZHaQ/yIq4+ZoXRemawe8O+9jYD+83EaH7mdUp+Ea5b1xiqXN7vRtbgonijbwUWkeD+JsOw+BNZrd76O+Trv7ksTxKQ54n8UrjJ9F9aDR494enS6u36jZcDKW4K5XrZ280jXKr66vSuzdToOnupPaNrSNljqMWovM/8AvZcnT8Bk+Yq3N3t07SwTRbQpED7xAy7fnc9pvU1lsUGzy7N2XFbRLFCixxqMKqjAH/z5869dKUIKUpQClKUApSlAKUpQClKUApSlAKUpQClKUApSlAfEkSsMMAw8CMj5GsHe7g7NmyZLO2JPMiJFb+ZQDWfpQEJl6Gdjt/qgHwkmH/718L0K7HH+q/OWb/nqc1xQpFLXoq2TEcrZQn84aQfKRiKz9jsW3gGIYYoh+CNE/wDSBXtpQgpSlAKUpQClKUApSlAKUpQClKU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hIQEBUUEhQUFBUVFRQXFRYXFxUUFBYXFxQYFxcVFRUXHCYeFxkkGhUWHy8gIycpLCwsFR8xNTAqNSYrLSkBCQoKDgwOGg8PGikkHxwuLC8sNSktKSwsKSksLTUpKTUvNTUsKTApLC8sKi8pLDUpLykvKSksLywpKSksLCwsKf/AABEIANkA6AMBIgACEQEDEQH/xAAcAAEAAgIDAQAAAAAAAAAAAAAABgcFCAEDBAL/xABLEAACAQMBBAcECAMEBwcFAAABAgMABBESBQYhMQcTIkFRYYEUMnGRCCNCUmJyoaKCkrEVJGPBM0RTc4PS8CVDk6Oy0eEWF1TC4//EABsBAQEAAwEBAQAAAAAAAAAAAAABAwQFBgIH/8QALBEAAgICAQQCAQMDBQAAAAAAAAECAwQRIQUSMUETUYEGFHGRwfAyYaHR4f/aAAwDAQACEQMRAD8AvClKUApSlAKUpQClKUApSlAKUr4eUKCSQAOZPAD1oD7pUU2t0p7Ltjh7uNiPsxZmP/lggfOote/SIsFz1UNzJ56Y0U/Nyf0oNFqUqk5PpKp9myb1nH9BHXwv0lR32Pyn/wD50Lou+lU9Z/SQtm/0lpOo/A8cn6HTUh2d06bJmwGlkhJ/2sbAerJqA+dBosCleDZe3ra6GbeaKYf4bq+PiAcj1r3g0IKUpQClKUApSlAKUpQClKUApSlAKUpQClKUApSum6u0iRnkZURQSzMQqqB3kngBQHdmsHvLvnZ7OTVczKhxkJ70jfljHE/Hl51Vu+fThJM/s2yUZmY6RNpLO5PdBFjP8RGfADnXTut0F3F03tG1ZnUsdRjDa5m7/rZTkL8Bk+YoXRxtnp5u7mTqdmWxBPBWZDNMfNYlyq+uqvFB0Wbb2q3WX8xjU/7Zy7D8sCdlfhlau7YO7FrYx9XawpEvfpHabzdzlnPxJrFdJF28djiIv1ks1vEqoxjeXXKuqJZB/oyyhhr7s0GyI7I+jxYx4NxNNOfAEQp8hlv3VKrHop2TD7tnEx/xNcp/8xjXR0czSAXcMokjMNwAsEkhuHhjaFGUdcc6w3aYc8ZxWL2Tv9dXLI3VHqJ2nQBbe5UwqqSaJWuj9VJkpgqMY1cCcGgJpFutZKMLa24+EMf/AC19nd20P+rwf+FH/wAtVts3fu7S2hjgQyez7Ps5HBgubh55JLcPo6yLhB2R775yTywDiSQbx3txJLJB7NHBDcRwNHMGErFljLv1msBSDKAE09rHMZoDL3m4OzZh27K2PmIkU/NQDUc2l0F7JlHYjkgPjHK/9JCw+WK827+39oBLWLrIZDKdoSSSOkmpY7e5RMKus62OtgASAAV+7x9EW+l6sUE8gtzHdx3DxRqH1xdXbPcR65C2JcrGQ2AuCeGaAhu1Po7zRHXZXYJHFRIGif0kQnj6Cseu+G8OxMC7R5YhwzMOtT+G4Q5HwJPwqxLPe7aPVqzJbytcbPe7t44w6FXUw/VOzv2wROpyNPFSB3Gsvubt2S7E6TtG7RlAV6iW2kAdSdM1vMTp4g4IYhh4YoDB7pdN9jeYSY+ySnukIMRP4ZeAH8WPWrFVwRkEEHkRyqud7eg+xvMvAPZJTxygzET+KLkP4SPWq6g2ptndiUJKOttScBSS1u3+6fnE3fjh8DQGxmaVXB6ZraS2SSGNzI2cxv2dBHPUw4MPArz8qx1t0wThh1kMZXPEKWDY8ic5rBK+uL02dOjpGXfD5IQ4/wB+N/wWxSsbsHbsV5CJYjkciD7yt3qR41kqzJp8o5s4ShJxktNClKVT5FKUoBSlKAUpSgFM1h9594o7GAyvxOcIo5s2CceQ4c6rGbpWvi+V6pVz7ujI+ZOTWCy+FfDZ0sPpeRlxcq1wvvgtTeDeCCxgae4cIi+pY9yqPtMe4VQu0ds7R3puupgUx2yEHTnEcY7pJ2Hvv4Aeg5mvRtDZ19vJtFEd1SBFydPuQpwDFVJy0jHv/oBV4bu7uQWFusFumhF9WY97ue9j41ljJSW0al1M6JuuxaaMPuP0c2uyk+rXXMR252HbPkv3F8h65qVgVzSvowCvDtnY0N3EYp11oSp5spDKcqyspBVgeIINe6lAYO22fa7LgkdcqpOuV3d5JHbGAWdyWY8gBVUTb0QR3JltrVFGZCokkldVMgIkeOINoiZsnOkZ7R48TU16YJWFrEB7rTDV54RioPrx9Kqaudk3yjLti9HsOidLoup+a1d23pfgsDdmbZ20Hjhmt+qkWJIlVZZRFNFEOxFINX1gUcg+fieIqdTbk2b3AuDF29SPgPIIy8YAjkaINoZ1AGCR3DwFUZYyMssZTOoOhGOJznhWxynhWfGtdifd6Ob1zArw7IurxL19aMXs/dW2gkEkaEMpmK5eRgvXsrShVZiAGZFOMcMcMZrx2u4FjExZYjxWRVUyStHGsoxIIkLaY9QJB0gc+GKkOa5zW0cEw9xujaSRrG8QZEga2VSz4ELaMpz/AMKPte8NA412bF3chtNZj1lpCC7ySSTSNpGFBeQk4AOAKylKAV5r+wjmjaOVFkRhhkYZUjwIr01waA1rlhWNmVBpVWYBePABjgca+anW/u4ksczzwIXiclmVRkox59kcSpOTkcs1DI7GVjhY5CRxwEYnhxPADPKuHZXOMmmfqmHl03URnCS0kvwTfogumFzLGPdaMMR+JWAB+TEVbAqoehPeG0klniBxcHBXVgB41GTo8wTkjwwe41b9dXHi41pM/P8Aq90LsuU6/HH50hSlKznLFKUoBSlKAUpSgK36ZIWKW7fYDSA+AZgpH6K1VhVg9O2+otoEtI8GWbS7cAdEatwOPvMwwPJW8RXVu90TyzW8UlxL1UjqGeNUyVzxC5Lc8Yzw4GudkY8pT7onsOkdYox8dVW8a36875PP0TQsb5mHurC+vw7RXSD8s+lXGKxW727kNjF1cIPHizHizHxY/wCVZUVt0V/HDtZwep5izMh2RXHhfgUpXy7hQSSAAMkngAB3k1mOafVYLebfey2cuq5mVD9lB2pW/LGOPqcDzqsukHpyIY2+zCGbOlrjGrjyxAv2jn7R9AedYrdXoTu79vaNpSSRBzqKk6rmTzctnq/XJ8hQuj5316bxfIYLe17DMO1IxMhweGhE4KfiW58q6tl7s3twgZLWcA/fTq/kXxkVdO7u5NlYL/doEQ4wXI1Sn4yNlvTOKzmKwW0Rs5Z1MHqt2EnGvTT9Moy56KNpyx4QQxauZeTtKPDCKePrWN/+yu24+MdxH/DcSqf1UVsNilfddca1qJrZebblz77X/wCGu72+9Wz+Obp1Hgy3i4H4SXYD0Fe/Yf0hLmFtF/bK+ObR5ilHxjbgT/LV84rD7f3TtL5dNzBHJwwGI7a/lkHaX0NZDU2eTdbpBsdpD+7ygv3xP2JR/AeY81yKkYNUNvf0DzW56/ZkjvpOoRM2mZTz+qkGNXw4HzNdm4vTfLC4ttqasA6euKkSxkcMTJjtAd7YBHeDQF60NdcE6yKGRgysAVZSCCDyII5iuyhDgiuAtfVKAonpd3CewnG07DMYDhpQnDqpM8JVH3GJwRyBPg3CzOjvfhNq2Yk4LKmFnQfZfHvAc9LDiPUd1SS7tUlRo3UMjqVZSMgqRggjwxWvKdbuvtvHaNrL389duzc/zxn54/FQvk2MpXXBMrqGUhlYBlIOQQRkEHwIwfWuyhBSlKAUpSgFdF9eJDG8kh0pGrO7HuVQSx+QNd9Vh0+byez7PW3U4e6fSf8Adphn+ZKL6mgIRuHYvt/bkt5OuYYmEpU8QMcIIf25Pj1Z8a2FxUH6HN2fYtlxlhiSf66Tx7Q7C+iafUmpzQrFKUoQ4JrX/pP6TJdozewWGpoiwRimdVw5ONK4/wC7/wDVjPKpN067/m2h9hgbEsy5mI5pEeGn4vx/hB8RXd0KdHQtIReTqOvmXMYPOKJh+jsOfgMDxoU9/Rl0SRbOVZrgLLdkZB95Ifwx+LeL+g8TYoFc0oQUpSgFK4NdEF9G5IR0YrzCspI+IB4U0xs9FKUoAagvSN0WwbUQummK6A7MuOD4HBJce8Pxcx+lTqlAa59H+/1xsO6ayvgwgD6WU5JgYn308YzwJA5g5HHnsTDMrqGUhgQCCDkEHiCCOYNV90vdHY2jbmaFf71CpK4GDKgGTEfE96+fDvqL9A+/xP8A2dOxyATbE88Di0PpxK/Bh4UKXZSlKEFQPpj3P9v2ezIuZrfMsfiQB9Ynqoz8VFTyuCKAq7oE3t9psjayHMlrgL5wt7v8pyvw01aVa7wD+wd59I7MEr48upuDw9EfH8lbDihWc0pShBSlKAVr70l52pvJDZg5WMwwnyz9bMfRWI/hrYEmtf8AojHtu8NzdHjp9olB85JNC/tY/KhUX/GgAAAwAAAPADkK+qUoQV5Nq7SS2gkmkOEiRnY+SjJA869dVf8ASA26YNnLAp43MgB/JHh2/doHzoCuNw9kvt7bTz3A1IGM8w+zjIEcPw5D8qmtlgKrXoD2CINmdcR27mRnz36EyiD4ZDn+KrLoVilKUIK8u0dpRW6F5XWNR3scD4eZr6vL+OFdUrqi+LEAfrUC6TIGuooJIHWSMM4OGGMnGGHHjjBHlms9FcJTXyy7Y+2/C/sYL7vig5fR798t5Em2extJQzOyqdJ7WnPbx3g1XO7KSpMssR0dWy5PEZGe0mO8Y7vOpBsiycxIoRsgacAZ4jmf/mvVtaeztikTMUm5zaI9agtxy5BHawRyzWvj9UypRvxsSrbT4fnjxz68eDzc8m/IbnFJdvgsmwvlmQOhyD8x5GvTWM3ftEjgUI2tWGrV3Nq45HlWTr5r7+1d659/yenqcnBOXnXIpSlfZkFa4dL+7zbK2pHd23YWZ+uTHJJkYF1+BJDY/GRyFbH1BemfYAutkTHGXgxOn8Hv/sLfKgRJd19vJfWcNynKVAxH3W5MvowYelZWqd+jpt3Xb3Fqx4xOsiflk4MB5Bl/fVxUKxXFcmol0ibxvZ2w6o4klJVW+6AMsw8+4eZr5nNQi5P0ZaKJ32Rqh5kQP6RWxwyW1wuNaM0TgY1aWGtTjngFW/mqzNx9t+2bOtpycs8S6/zqNL/uU1Q80pdizEsxOSSck/E1OOizeNo5hasR1cmooPuvgsceTceHjWpXlqUtNeT0GZ+n50UuyMtuPLWtf0LcpQUrdPMnNKVAukLft7VhBb4EhXLueOgHkAPvHz5Cviyagts2cXFsyrFVWuWSzeO86mzuJP8AZwTP/LGzf5VUX0bLTheyH/AQegkY/wBR8qwtzvDdSK6vcTMrqyuDI2GVgQVI5YIJFTXoMgjgjuolPFpEkA79OnT/AFB+dYasmNj0dPN6LfiV/I2mvevRadKClbJwxWvf0i9oFr+CLPCO31fBpJGz+2NfnWwlazdN7atuOp5dXbr6FQf8zQqNhN1dnez2NtDy6uCJT8Qg1H55PrWVr5QcB8K+qEFKUNAQPpJ2cJngDMQqhyVHeeGD8edYbYeyEWN063BL6o1bkezhhnlkkD5VPN5bSBoi87aFj46/DPd55qu4L2OQt1TFlU8yCpxzBwa5PUbs6Nck+aPGvS/6ezy/U4zruc5cxkd66gwxkMDwxwOeXzzWB34sDFePk5MgWRuHJnHaA8eIPzxXbtvZ80jaozK7Oxyg1EljxyMchUt2BaxyXarJLBI6dorqEjFwvHAPMgnmM8q3+iN9OUcmjdkbNppcduvb8+zXxINrtim1Jr8Ey2Ds8W9tFEDkIijPj3k+XE1kK4Fc1sSk5Nyfs9fFaWhSlKhRXTe2yyxvGwyrqykeIYEEfI13UoDWzoMuDb7aMR+3HNEfihD/ANY62TrWbccad6FA/wDy7oemJq2ZoVnBqE9KexHntlkjBYwsWYDiShGGIHlgH0qb0NfE4Kce1mfFyJY9sbY+YmtFSzox2d11+rZGIVMhHfxyi/qc+lWhdbm2Uj62t4i2eJxjPxA4Gqe+j5KTtG7BJP1Hfx5TAf51pV4nbLbfg9NmfqGN1Drri05LT36+y+xSuaV0DyJwapDpItWTaMpYcHCMp8V0AcPgVI9Ku/FYbeXdWG/jCyAhl9x195f/AHHkawX1uyOkdXpOdHDyO+S4a0ygqnXRDbsbuRx7qxYPxZgQP2k+le1uh1hk+05ABIHV4J8s6qwX0fNstJPepIe0VhcDw0s6sAPi61qU40lJSl6PQdV6zj248q6Xty/nhF2CuaUrpHihWtXT5bFNsFvvwQsD8NSf1Wtlao36SGye1aXAHMSQsfgQ6f1koVF07OuhLDHIOTojj4MoYf1r01DeiLbIutj2xzlo16lvIxdkfs0H1qZUIK41UblVRTXs52g9wOt6pNqRwe19cwjSLsRta+yZwy6yU6zHNtXdQE/312I95aNFGcPlWUE4BKnOknuzUG3T3FvBKeuXqY8dokqzMe7SAT8z3VMt49q3K3drbWzRJ7QtyWeRGl09SsZBVA65PbI4mo5Zb+XskirpgUR29xNcnS5Ley3TQyCDtcNYUYznTk88VsfuG8eWNJJxl52at2JXc9zJTb7riKKUI56ySNkDnhpyCBgDzxVb7A3KvReRgxPGI5FZpDjSArA5VvtZA4YrO7S3k2gtuOskgBu7G6niMSODbmKJJNOrrPrMpJgP2cMAcHkez/6mv1gmdJICLC2hkl1xuXuGaATEA9Z9SNGF1HUS2TirhZDwq5VVJakR4VeoqPCj9FjCuar663vvgZ50MAt7e6tojGUcyusy25b6wOApX2gEdk5wfX0bP3rujtHqZtEcbyzJGjQyLrRAxjeG6DNHK5CZZCFIyRxIrWNsnNKUoBXDHAz4VzUf3+217Hs25mzgrEwT87jQn7mFAUH0W/X7xxyDl1tzL6FJP+YVs5Wvf0ddkl76acjswwhQfxSsMftR/mK2EoVilKUIfLsACTyHE+nGqD+jqub67bwhX90uf8quvee86myuZCcaIJmz8IyR+tVL9G2z4XkpHMwoD8A7MP1WhS7aUpQgpSlAK193D/7O3pmtz2Vke4iHmG+tj+YVfnWwVUD022j2O17a+jGNXVtnxkgYZHqmihUX6K5rz7PvEmiSVDlJEV1PirAMP0NeihBUP6WN3TfbLmRRmSMddH46o+JA8ymsetTCuMUBQX0et6RFcS2bnszDrIv94g7QHmycf+HV/ZrWDpK3bk2NtQSwdhHfr7ZhyUhssn8LHGPBhV/7kb3R7Ts0nTAbGmVO+OQDtL8O8eIIoVkgNR59xrI3HXmL6wyCUjXJ1ZlGMSmLVoLjHvY51IDVPTa2v3uwuY02tHD7V1rCdVzHEbdbf3TFqbTnOcMTpzxoQsDeHdFL24t5JCdEK3AIV5EfVKIwrLJGQRjQe/7Veyx3XtYCpiiVCkJgXGcCJn1smCcHL8STxOTk1jN5b+79stLa2lSETrdGR2jEpAiWIrpBI45cjj4+VRGDf6/nEEceRIIJpJXigSYu0d1JbD6t5EEaZi1Egk9oDhzoCcbO3EsrfVoi4NG0WGeR1WN/fjjV2IjQ94XFdUvR9Yvp1RMdKLHjrZsPGhyiS9r61V7tWeHDlwrADfm5NtfStojaLZ1rcRqArKs00U5Paydal0THE/rXhvdsX0Fzc9VcKWlv7CBBJGGjjWeBTyBB4AgcCM6c8yaF0T6Xd23dZVaMETSJLIMthpE6vS3PgR1UfAYHZ+Nee23OtY5+vVG163kUGSQxq8meskSItoR21Nkgd5qKXW8l/HHPcdfGyWlxFbND1IBmOqKOSRnDZjZzKWVV4DA55rst94r8SRytNGYW2nNZdT1QDdWJpY1cy5zrGgchjA8aDRYVKge528d5LdCO7fHWxSOidSoibSykNa3UbMs0YRhkNhuKnxqeUIKpL6Q+9PCGxQ8Seum+AyIlPrqbHktWvvPvJFs+1kuJj2UHAd7sfdRfMnh8z3VrbuzsubeDa5aXJDuZbhhnCxAjsjw4BUX08DQqLm6EN2za7LV2GHuWMp8dBGmMfyjV/HVhV8QxBVCqAFAAAHIADAA8sV90IKUpQEE6a9rdRsaYZw0xjhX+JgW/Yr15OgbZfU7IVyOM8sknoMRr6Yjz61EPpC7XM1xa2UfaYAyMo73kOiNfjgMf4xVy7vbJFpaQwLyiiRM+JVQCfU5PrQvoyFKUoQUpSgFQXpk3aN7suQqMyQHrkxzIUEOvqhbh4gVOq4YZoCsOgTej2iwNsx+stWwPExPlkPodS+gq0K10uA27O8GoZ9mkJPkbeQ8R5mNh+weNbDwTh1DKQVYAqRxBBGQR5EUKzspSlCEc383Nj2rZtA+FcdqJ/uSAcD+U8iPA/Cted1t5bvd/aDrIhADaLiEn3lB4Mp5ZAOVbvB8DW1NQjpJ6NItrRahiO5QYjkxwI59XJjmvnzGfiKFRJ9h7egvYFnt3DxsOBHMHvVhzVh3g15G3Nsjc+0m3j67UG14+2BgORnSX/FjNa3bG29tDd68ZCpRsjrYX/wBHIByb5Zw6/wDuKv3cvpPstpqAj9XNjjBIQHz+A8pB5jj4gUGiTSWCNIkhUF4w4Ru9Q+NYB89K/KsVebjWEyIkltEyxlygwRp6xy7jgckMxJIPA55Vnga8e1tpJbwvLIcKi5Pj5AeZOB61G9ciKcmoryzH7Q3Lsbhg01tE5WPqxlcAIOSYGBgd3h3Yrvk3atWl60woZNUTauOdUP8AomPmuTg1T+2d/ry5ckSPCn2UjJTA7ssOJNejd7pDureQdY7TR5GpXOpgPFGPHPx51qLLg5aPRP8ATuUq+/a39Fqzbo2b3AuWgjMwKnXg5JX3WIzhmHcSMivQNhQBQvVLhZjOB4TFy5kHH3tTMfWvVaXSyoroQVYBgR3gjIPyNdpNbh51pp6ZiNlbpWlrIZIIEjcgrkZ4KzaiqgkhQWAOFwOFe3ae1IraJpZnWONASzNwAH+Z8B31hN8OkKz2Yh6+QGTGVhTDSt4dn7I82wK183p31vtvXCxKraS31NtHkjP3mPDW3ix4DjyFAd/SBvvPty8SKFX6oPpt4gO07HhrYffP6D1NXl0Z7hrsm00nBnkw07jx7kU/dXJHmST31jOi/orj2Yomm0yXTLgnmsQPNI/E+Ld/IcOdhCgbOaUrgmhDmuq6uliRnc6VRSzE8gqgkn5A11f2jFr0dYmr7utdX8uc1WHT1vl1FsLKNvrLgZkxzWEHl/Gwx8FPjU2XtftEU6PYW21vDJeuD1cTGbjyGOxbp6YB/gNbCVCOiLdD+ztnrrGJp8Sy55jIGiM/lX9S1TeqGKUpQgpSlAKUpQEJ6V9xv7UsiEA9ohy8J+8cdqM+TAfMCon0Fb+a0/s64JEkWeo1cCUHvRHP2kwSB4ZH2auKqR6ZNwZLeX+1LLKFWDzhPeRweFwuO4n3vPj3mhUXdSoN0ddJkG0bXMrpFcR4EykhQT3SJn7J8O48PAmbRyhhlSCO4g5HzoHFpb0fdKUoQwe9W5tptOLq7mPVj3HHZkQ+KP3fDiD4VQ293QnfWRMlsDcxDiCgxMvf2oxxJHiueXIVsrXBFCmsW73TNtOxISR/aEXgUnBLjHd1nBwfzZ+FSna3TPFtO1NuYJIJWZDnUrxnByQScEfI1be3dzLK+H95t45T94jEg+Ei4YfOoLtD6PVi5zDNcQnOQMrIo+GoBvmxr5nHui19mfHtVVsbNf6WmV4KVP5ehqdR2LmOQ/iRoyfjgsM+lcHoXndMG6jjJ56Y2cj4Esv9K5KxZ71o/QJddw/j71Ln609mNsenS2srSOBYZp5Y10k5SOPIJ5NliQOA5VEd4unHaV3lYitsh4YiBMh/4jcf5QKsHZ/0drJDmae4l8hoiB+OAT+tTnYO4dhY8ba2jRvvkF5P/Eclv1rrRWlo/PLbO+cp/bb/AKlA7rdD20Nov1kwaCNjlpZgesbPMrGe0x82wPOr53O3BtNlppt0y5ADytgyv8T3D8IwKklK+jGMUpShBVf9KW8skCJBExVpAWdhwIQHAUHuyc5+FWBVe9LGwGljW5Tj1KsJBkD6vOdXHwP9aw377H2nT6V8X7uHzeP7+v8Akqr/AK8/nWc3J3SG0dqrPO5dYVV2ViWLlCFiXj9kcCR+EDvrB5/6/wCudWz0W7tSW6PPKpVpQFRTwIQHOSO7J/pXPxe7vPYdedP7V92t8dv+fwT6lKV1j88FKUoBSlKAUpSgFeTa06x28ruNSrG5ZSMhgFOQR3g8q9ddV1biRGRuIYFT8CMGo/B9R13Lfg1qSFV91FQZJ0qOAzxwPh/lUy6NdvyQ3aQ6iYpTpK5yFbBKso7uIwcePlXl210f3dvIQkbypnsug1ZHdqUcQfHurxbT3G2pFbe0wRsjxsGCqf7wAvHWijn8M5xnhxrlVwtVng/Qs3KwpYTScdNcLjz6L+Fc1Um4HTjHPiDaOmGb3RNjTE55dsf9237fy8qtlHBAIIIPEEHIIPIiusfnetH1SlKAUpSgFKUoBSlKAUpSgFKZqO737+WezI9VxJ2yMpEuDK/wXuH4jgUBmr+/jgjaSV1SNBlmY4VR4k1QO+W+11vDcrZWCsINXL3TJgj62U/YjHMD58cAee5vtqb1XOiNeqtUbiMnqYvORv8AvZMch8gvGrr3K3Gt9lQ9XCMs2OslbGuQjx8F8FHAfrQq4OjcbcODZlusYAkl5ySsMktj7GfcUcgB68alNc0oHJvyxSlKEFKUoBSlKAUpSgFKUoDjFNNc0oCA799EFrtLVIn93uDzkVcq5/xU5N+YYPx5VWUO0dt7tNokXrLYHABzJbn8jjjEfLh8DWxdfEkSsCrAEHgQRkEeBB5ig2V/ur03bPvAFmb2SX7spHVn8s3L+bTVgRTq4DKQwPIggg/AjnVeby9Bmz7slodVrIf9lgxZ84jwHwUrUDfoy29spi1hM0ic/qX05/NBIdJ+A1UKbBUrX+Dpr2vZHTe2wfHPrI3t5PmBp/bUhsfpHWxH11pMh/A8co+Z0f0oNFv0qtYvpAbLPP2hfIxZ/oxr7bp82UPtTn/hH/M0JoselVZdfSH2evuRXL/wxqP1eo7tH6RsznTa2agnkZHaQ/yIq4+ZoXRemawe8O+9jYD+83EaH7mdUp+Ea5b1xiqXN7vRtbgonijbwUWkeD+JsOw+BNZrd76O+Trv7ksTxKQ54n8UrjJ9F9aDR494enS6u36jZcDKW4K5XrZ280jXKr66vSuzdToOnupPaNrSNljqMWovM/8AvZcnT8Bk+Yq3N3t07SwTRbQpED7xAy7fnc9pvU1lsUGzy7N2XFbRLFCixxqMKqjAH/z5869dKUIKUpQClKUApSlAKUpQClKUApSlAKUpQClKUApSlAfEkSsMMAw8CMj5GsHe7g7NmyZLO2JPMiJFb+ZQDWfpQEJl6Gdjt/qgHwkmH/718L0K7HH+q/OWb/nqc1xQpFLXoq2TEcrZQn84aQfKRiKz9jsW3gGIYYoh+CNE/wDSBXtpQgpSlAKUpQClKUApSlAKUpQClKU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4"/>
          <a:stretch>
            <a:fillRect/>
          </a:stretch>
        </p:blipFill>
        <p:spPr>
          <a:xfrm>
            <a:off x="1444978" y="1447800"/>
            <a:ext cx="2212622" cy="1866900"/>
          </a:xfrm>
          <a:prstGeom prst="rect">
            <a:avLst/>
          </a:prstGeom>
        </p:spPr>
      </p:pic>
      <p:cxnSp>
        <p:nvCxnSpPr>
          <p:cNvPr id="46" name="Straight Connector 45"/>
          <p:cNvCxnSpPr/>
          <p:nvPr/>
        </p:nvCxnSpPr>
        <p:spPr>
          <a:xfrm>
            <a:off x="3657600" y="3276600"/>
            <a:ext cx="2286000" cy="2743200"/>
          </a:xfrm>
          <a:prstGeom prst="line">
            <a:avLst/>
          </a:prstGeom>
          <a:ln w="762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581400" y="1447800"/>
            <a:ext cx="2362200" cy="4572000"/>
          </a:xfrm>
          <a:prstGeom prst="line">
            <a:avLst/>
          </a:prstGeom>
          <a:ln w="762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447800" y="3276600"/>
            <a:ext cx="4495800" cy="2743200"/>
          </a:xfrm>
          <a:prstGeom prst="line">
            <a:avLst/>
          </a:prstGeom>
          <a:ln w="762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64" name="Picture 2" descr="http://3dsciencepics.com/wp-content/uploads/water.jpg"/>
          <p:cNvPicPr>
            <a:picLocks noChangeAspect="1" noChangeArrowheads="1"/>
          </p:cNvPicPr>
          <p:nvPr/>
        </p:nvPicPr>
        <p:blipFill>
          <a:blip r:embed="rId5" cstate="print"/>
          <a:srcRect/>
          <a:stretch>
            <a:fillRect/>
          </a:stretch>
        </p:blipFill>
        <p:spPr bwMode="auto">
          <a:xfrm>
            <a:off x="4038600" y="2819400"/>
            <a:ext cx="2590800" cy="2450982"/>
          </a:xfrm>
          <a:prstGeom prst="rect">
            <a:avLst/>
          </a:prstGeom>
          <a:noFill/>
          <a:ln w="38100" cmpd="sng">
            <a:solidFill>
              <a:srgbClr val="FF0000"/>
            </a:solidFill>
          </a:ln>
        </p:spPr>
      </p:pic>
      <p:cxnSp>
        <p:nvCxnSpPr>
          <p:cNvPr id="65" name="Straight Connector 64"/>
          <p:cNvCxnSpPr/>
          <p:nvPr/>
        </p:nvCxnSpPr>
        <p:spPr>
          <a:xfrm>
            <a:off x="1447800" y="3276600"/>
            <a:ext cx="2590800" cy="1981200"/>
          </a:xfrm>
          <a:prstGeom prst="line">
            <a:avLst/>
          </a:prstGeom>
          <a:ln w="762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733800" y="1524000"/>
            <a:ext cx="2895600" cy="1295400"/>
          </a:xfrm>
          <a:prstGeom prst="line">
            <a:avLst/>
          </a:prstGeom>
          <a:ln w="762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096000" y="3276600"/>
            <a:ext cx="1219200" cy="369332"/>
          </a:xfrm>
          <a:prstGeom prst="rect">
            <a:avLst/>
          </a:prstGeom>
          <a:solidFill>
            <a:srgbClr val="FF0000"/>
          </a:solidFill>
        </p:spPr>
        <p:txBody>
          <a:bodyPr wrap="square" rtlCol="0">
            <a:spAutoFit/>
          </a:bodyPr>
          <a:lstStyle/>
          <a:p>
            <a:r>
              <a:rPr lang="en-US" b="1" dirty="0" smtClean="0">
                <a:solidFill>
                  <a:schemeClr val="bg1">
                    <a:lumMod val="95000"/>
                    <a:lumOff val="5000"/>
                  </a:schemeClr>
                </a:solidFill>
                <a:latin typeface="Chalkboard SE Bold"/>
                <a:cs typeface="Chalkboard SE Bold"/>
              </a:rPr>
              <a:t>Oxygen</a:t>
            </a:r>
            <a:endParaRPr lang="en-US" b="1" dirty="0">
              <a:solidFill>
                <a:schemeClr val="bg1">
                  <a:lumMod val="95000"/>
                  <a:lumOff val="5000"/>
                </a:schemeClr>
              </a:solidFill>
              <a:latin typeface="Chalkboard SE Bold"/>
              <a:cs typeface="Chalkboard SE Bold"/>
            </a:endParaRPr>
          </a:p>
        </p:txBody>
      </p:sp>
      <p:sp>
        <p:nvSpPr>
          <p:cNvPr id="74" name="TextBox 73"/>
          <p:cNvSpPr txBox="1"/>
          <p:nvPr/>
        </p:nvSpPr>
        <p:spPr>
          <a:xfrm>
            <a:off x="3048000" y="4953000"/>
            <a:ext cx="1219200" cy="369332"/>
          </a:xfrm>
          <a:prstGeom prst="rect">
            <a:avLst/>
          </a:prstGeom>
          <a:solidFill>
            <a:srgbClr val="FF0000"/>
          </a:solidFill>
        </p:spPr>
        <p:txBody>
          <a:bodyPr wrap="square" rtlCol="0">
            <a:spAutoFit/>
          </a:bodyPr>
          <a:lstStyle/>
          <a:p>
            <a:r>
              <a:rPr lang="en-US" b="1" dirty="0" smtClean="0">
                <a:solidFill>
                  <a:schemeClr val="bg1">
                    <a:lumMod val="95000"/>
                    <a:lumOff val="5000"/>
                  </a:schemeClr>
                </a:solidFill>
                <a:latin typeface="Chalkboard SE Bold"/>
                <a:cs typeface="Chalkboard SE Bold"/>
              </a:rPr>
              <a:t>Hydrogen</a:t>
            </a:r>
            <a:endParaRPr lang="en-US" b="1" dirty="0">
              <a:solidFill>
                <a:schemeClr val="bg1">
                  <a:lumMod val="95000"/>
                  <a:lumOff val="5000"/>
                </a:schemeClr>
              </a:solidFill>
              <a:latin typeface="Chalkboard SE Bold"/>
              <a:cs typeface="Chalkboard SE Bold"/>
            </a:endParaRPr>
          </a:p>
        </p:txBody>
      </p:sp>
      <p:sp>
        <p:nvSpPr>
          <p:cNvPr id="78" name="TextBox 77"/>
          <p:cNvSpPr txBox="1"/>
          <p:nvPr/>
        </p:nvSpPr>
        <p:spPr>
          <a:xfrm>
            <a:off x="3569345" y="2971800"/>
            <a:ext cx="1219200" cy="369332"/>
          </a:xfrm>
          <a:prstGeom prst="rect">
            <a:avLst/>
          </a:prstGeom>
          <a:solidFill>
            <a:srgbClr val="FF0000"/>
          </a:solidFill>
        </p:spPr>
        <p:txBody>
          <a:bodyPr wrap="square" rtlCol="0">
            <a:spAutoFit/>
          </a:bodyPr>
          <a:lstStyle/>
          <a:p>
            <a:r>
              <a:rPr lang="en-US" b="1" dirty="0" smtClean="0">
                <a:solidFill>
                  <a:schemeClr val="bg1">
                    <a:lumMod val="95000"/>
                    <a:lumOff val="5000"/>
                  </a:schemeClr>
                </a:solidFill>
                <a:latin typeface="Chalkboard SE Bold"/>
                <a:cs typeface="Chalkboard SE Bold"/>
              </a:rPr>
              <a:t>Hydrogen</a:t>
            </a:r>
            <a:endParaRPr lang="en-US" b="1" dirty="0">
              <a:solidFill>
                <a:schemeClr val="bg1">
                  <a:lumMod val="95000"/>
                  <a:lumOff val="5000"/>
                </a:schemeClr>
              </a:solidFill>
              <a:latin typeface="Chalkboard SE Bold"/>
              <a:cs typeface="Chalkboard SE Bold"/>
            </a:endParaRPr>
          </a:p>
        </p:txBody>
      </p:sp>
      <p:sp>
        <p:nvSpPr>
          <p:cNvPr id="35" name="Rectangle 34"/>
          <p:cNvSpPr/>
          <p:nvPr/>
        </p:nvSpPr>
        <p:spPr>
          <a:xfrm>
            <a:off x="4876800" y="3352800"/>
            <a:ext cx="2209800" cy="1676400"/>
          </a:xfrm>
          <a:prstGeom prst="rect">
            <a:avLst/>
          </a:prstGeom>
          <a:noFill/>
          <a:ln w="5715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9" name="Picture 8" descr="http://scienceforkids.kidipede.com/chemistry/atoms/pictures/oxygen.jpg"/>
          <p:cNvPicPr>
            <a:picLocks noChangeAspect="1" noChangeArrowheads="1"/>
          </p:cNvPicPr>
          <p:nvPr/>
        </p:nvPicPr>
        <p:blipFill>
          <a:blip r:embed="rId6" cstate="print"/>
          <a:srcRect/>
          <a:stretch>
            <a:fillRect/>
          </a:stretch>
        </p:blipFill>
        <p:spPr bwMode="auto">
          <a:xfrm>
            <a:off x="990600" y="4328246"/>
            <a:ext cx="2667000" cy="2493065"/>
          </a:xfrm>
          <a:prstGeom prst="rect">
            <a:avLst/>
          </a:prstGeom>
          <a:noFill/>
          <a:ln w="57150" cmpd="sng">
            <a:solidFill>
              <a:srgbClr val="FF6600"/>
            </a:solidFill>
          </a:ln>
        </p:spPr>
      </p:pic>
      <p:cxnSp>
        <p:nvCxnSpPr>
          <p:cNvPr id="80" name="Straight Connector 79"/>
          <p:cNvCxnSpPr/>
          <p:nvPr/>
        </p:nvCxnSpPr>
        <p:spPr>
          <a:xfrm flipV="1">
            <a:off x="3657600" y="5029200"/>
            <a:ext cx="3429000" cy="1828800"/>
          </a:xfrm>
          <a:prstGeom prst="line">
            <a:avLst/>
          </a:prstGeom>
          <a:ln w="76200"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990600" y="3352800"/>
            <a:ext cx="3886200" cy="990600"/>
          </a:xfrm>
          <a:prstGeom prst="line">
            <a:avLst/>
          </a:prstGeom>
          <a:ln w="76200" cmpd="sng">
            <a:solidFill>
              <a:srgbClr val="FF6600"/>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981200" y="5105400"/>
            <a:ext cx="762000" cy="914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2037644" y="5223933"/>
            <a:ext cx="685800"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TextBox 87"/>
          <p:cNvSpPr txBox="1"/>
          <p:nvPr/>
        </p:nvSpPr>
        <p:spPr>
          <a:xfrm>
            <a:off x="2057400" y="5029200"/>
            <a:ext cx="685800" cy="261610"/>
          </a:xfrm>
          <a:prstGeom prst="rect">
            <a:avLst/>
          </a:prstGeom>
          <a:solidFill>
            <a:srgbClr val="FF6600"/>
          </a:solidFill>
        </p:spPr>
        <p:txBody>
          <a:bodyPr wrap="square" rtlCol="0">
            <a:spAutoFit/>
          </a:bodyPr>
          <a:lstStyle/>
          <a:p>
            <a:r>
              <a:rPr lang="en-US" sz="1100" b="1" dirty="0" smtClean="0">
                <a:solidFill>
                  <a:schemeClr val="bg1">
                    <a:lumMod val="95000"/>
                    <a:lumOff val="5000"/>
                  </a:schemeClr>
                </a:solidFill>
                <a:latin typeface="Chalkboard SE Bold"/>
                <a:cs typeface="Chalkboard SE Bold"/>
              </a:rPr>
              <a:t>nucleus</a:t>
            </a:r>
            <a:endParaRPr lang="en-US" sz="1100" b="1" dirty="0">
              <a:solidFill>
                <a:schemeClr val="bg1">
                  <a:lumMod val="95000"/>
                  <a:lumOff val="5000"/>
                </a:schemeClr>
              </a:solidFill>
              <a:latin typeface="Chalkboard SE Bold"/>
              <a:cs typeface="Chalkboard SE Bold"/>
            </a:endParaRPr>
          </a:p>
        </p:txBody>
      </p:sp>
      <p:cxnSp>
        <p:nvCxnSpPr>
          <p:cNvPr id="89" name="Straight Connector 88"/>
          <p:cNvCxnSpPr/>
          <p:nvPr/>
        </p:nvCxnSpPr>
        <p:spPr>
          <a:xfrm flipH="1">
            <a:off x="2743200" y="4953000"/>
            <a:ext cx="3429000" cy="685800"/>
          </a:xfrm>
          <a:prstGeom prst="line">
            <a:avLst/>
          </a:prstGeom>
          <a:ln w="76200" cmpd="sng">
            <a:solidFill>
              <a:schemeClr val="accent6">
                <a:lumMod val="50000"/>
              </a:schemeClr>
            </a:solidFill>
            <a:tailEnd type="stealth" w="lg" len="sm"/>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5867400" y="3886200"/>
            <a:ext cx="2895600" cy="2438400"/>
          </a:xfrm>
          <a:prstGeom prst="rect">
            <a:avLst/>
          </a:prstGeom>
          <a:solidFill>
            <a:schemeClr val="accent6">
              <a:lumMod val="50000"/>
            </a:schemeClr>
          </a:solidFill>
          <a:ln>
            <a:solidFill>
              <a:srgbClr val="47186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6553200" y="4267200"/>
            <a:ext cx="1447800" cy="14478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086600" y="4648200"/>
            <a:ext cx="304800" cy="304800"/>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6934200" y="4876800"/>
            <a:ext cx="304800" cy="304800"/>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239000" y="4800600"/>
            <a:ext cx="304800" cy="3048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p:cNvSpPr txBox="1"/>
          <p:nvPr/>
        </p:nvSpPr>
        <p:spPr>
          <a:xfrm>
            <a:off x="7086600" y="4267200"/>
            <a:ext cx="1219200" cy="369332"/>
          </a:xfrm>
          <a:prstGeom prst="rect">
            <a:avLst/>
          </a:prstGeom>
          <a:solidFill>
            <a:schemeClr val="accent6">
              <a:lumMod val="20000"/>
              <a:lumOff val="80000"/>
            </a:schemeClr>
          </a:solidFill>
        </p:spPr>
        <p:txBody>
          <a:bodyPr wrap="square" rtlCol="0">
            <a:spAutoFit/>
          </a:bodyPr>
          <a:lstStyle/>
          <a:p>
            <a:r>
              <a:rPr lang="en-US" b="1" dirty="0" smtClean="0">
                <a:solidFill>
                  <a:schemeClr val="bg1">
                    <a:lumMod val="95000"/>
                    <a:lumOff val="5000"/>
                  </a:schemeClr>
                </a:solidFill>
                <a:latin typeface="Chalkboard SE Bold"/>
                <a:cs typeface="Chalkboard SE Bold"/>
              </a:rPr>
              <a:t>quarks</a:t>
            </a:r>
            <a:endParaRPr lang="en-US" b="1" dirty="0">
              <a:solidFill>
                <a:schemeClr val="bg1">
                  <a:lumMod val="95000"/>
                  <a:lumOff val="5000"/>
                </a:schemeClr>
              </a:solidFill>
              <a:latin typeface="Chalkboard SE Bold"/>
              <a:cs typeface="Chalkboard SE Bold"/>
            </a:endParaRPr>
          </a:p>
        </p:txBody>
      </p:sp>
    </p:spTree>
    <p:custDataLst>
      <p:tags r:id="rId1"/>
    </p:custDataLst>
    <p:extLst>
      <p:ext uri="{BB962C8B-B14F-4D97-AF65-F5344CB8AC3E}">
        <p14:creationId xmlns:p14="http://schemas.microsoft.com/office/powerpoint/2010/main" val="814839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ppt_x"/>
                                          </p:val>
                                        </p:tav>
                                        <p:tav tm="100000">
                                          <p:val>
                                            <p:strVal val="#ppt_x"/>
                                          </p:val>
                                        </p:tav>
                                      </p:tavLst>
                                    </p:anim>
                                    <p:anim calcmode="lin" valueType="num">
                                      <p:cBhvr additive="base">
                                        <p:cTn id="2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500" fill="hold"/>
                                        <p:tgtEl>
                                          <p:spTgt spid="64"/>
                                        </p:tgtEl>
                                        <p:attrNameLst>
                                          <p:attrName>ppt_x</p:attrName>
                                        </p:attrNameLst>
                                      </p:cBhvr>
                                      <p:tavLst>
                                        <p:tav tm="0">
                                          <p:val>
                                            <p:strVal val="#ppt_x"/>
                                          </p:val>
                                        </p:tav>
                                        <p:tav tm="100000">
                                          <p:val>
                                            <p:strVal val="#ppt_x"/>
                                          </p:val>
                                        </p:tav>
                                      </p:tavLst>
                                    </p:anim>
                                    <p:anim calcmode="lin" valueType="num">
                                      <p:cBhvr additive="base">
                                        <p:cTn id="30" dur="500" fill="hold"/>
                                        <p:tgtEl>
                                          <p:spTgt spid="6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500" fill="hold"/>
                                        <p:tgtEl>
                                          <p:spTgt spid="65"/>
                                        </p:tgtEl>
                                        <p:attrNameLst>
                                          <p:attrName>ppt_x</p:attrName>
                                        </p:attrNameLst>
                                      </p:cBhvr>
                                      <p:tavLst>
                                        <p:tav tm="0">
                                          <p:val>
                                            <p:strVal val="#ppt_x"/>
                                          </p:val>
                                        </p:tav>
                                        <p:tav tm="100000">
                                          <p:val>
                                            <p:strVal val="#ppt_x"/>
                                          </p:val>
                                        </p:tav>
                                      </p:tavLst>
                                    </p:anim>
                                    <p:anim calcmode="lin" valueType="num">
                                      <p:cBhvr additive="base">
                                        <p:cTn id="34" dur="500" fill="hold"/>
                                        <p:tgtEl>
                                          <p:spTgt spid="6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500" fill="hold"/>
                                        <p:tgtEl>
                                          <p:spTgt spid="69"/>
                                        </p:tgtEl>
                                        <p:attrNameLst>
                                          <p:attrName>ppt_x</p:attrName>
                                        </p:attrNameLst>
                                      </p:cBhvr>
                                      <p:tavLst>
                                        <p:tav tm="0">
                                          <p:val>
                                            <p:strVal val="#ppt_x"/>
                                          </p:val>
                                        </p:tav>
                                        <p:tav tm="100000">
                                          <p:val>
                                            <p:strVal val="#ppt_x"/>
                                          </p:val>
                                        </p:tav>
                                      </p:tavLst>
                                    </p:anim>
                                    <p:anim calcmode="lin" valueType="num">
                                      <p:cBhvr additive="base">
                                        <p:cTn id="38" dur="500" fill="hold"/>
                                        <p:tgtEl>
                                          <p:spTgt spid="6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anim calcmode="lin" valueType="num">
                                      <p:cBhvr additive="base">
                                        <p:cTn id="45" dur="500" fill="hold"/>
                                        <p:tgtEl>
                                          <p:spTgt spid="74"/>
                                        </p:tgtEl>
                                        <p:attrNameLst>
                                          <p:attrName>ppt_x</p:attrName>
                                        </p:attrNameLst>
                                      </p:cBhvr>
                                      <p:tavLst>
                                        <p:tav tm="0">
                                          <p:val>
                                            <p:strVal val="#ppt_x"/>
                                          </p:val>
                                        </p:tav>
                                        <p:tav tm="100000">
                                          <p:val>
                                            <p:strVal val="#ppt_x"/>
                                          </p:val>
                                        </p:tav>
                                      </p:tavLst>
                                    </p:anim>
                                    <p:anim calcmode="lin" valueType="num">
                                      <p:cBhvr additive="base">
                                        <p:cTn id="46" dur="500" fill="hold"/>
                                        <p:tgtEl>
                                          <p:spTgt spid="7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8"/>
                                        </p:tgtEl>
                                        <p:attrNameLst>
                                          <p:attrName>style.visibility</p:attrName>
                                        </p:attrNameLst>
                                      </p:cBhvr>
                                      <p:to>
                                        <p:strVal val="visible"/>
                                      </p:to>
                                    </p:set>
                                    <p:anim calcmode="lin" valueType="num">
                                      <p:cBhvr additive="base">
                                        <p:cTn id="49" dur="500" fill="hold"/>
                                        <p:tgtEl>
                                          <p:spTgt spid="78"/>
                                        </p:tgtEl>
                                        <p:attrNameLst>
                                          <p:attrName>ppt_x</p:attrName>
                                        </p:attrNameLst>
                                      </p:cBhvr>
                                      <p:tavLst>
                                        <p:tav tm="0">
                                          <p:val>
                                            <p:strVal val="#ppt_x"/>
                                          </p:val>
                                        </p:tav>
                                        <p:tav tm="100000">
                                          <p:val>
                                            <p:strVal val="#ppt_x"/>
                                          </p:val>
                                        </p:tav>
                                      </p:tavLst>
                                    </p:anim>
                                    <p:anim calcmode="lin" valueType="num">
                                      <p:cBhvr additive="base">
                                        <p:cTn id="50"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additive="base">
                                        <p:cTn id="55" dur="500" fill="hold"/>
                                        <p:tgtEl>
                                          <p:spTgt spid="79"/>
                                        </p:tgtEl>
                                        <p:attrNameLst>
                                          <p:attrName>ppt_x</p:attrName>
                                        </p:attrNameLst>
                                      </p:cBhvr>
                                      <p:tavLst>
                                        <p:tav tm="0">
                                          <p:val>
                                            <p:strVal val="#ppt_x"/>
                                          </p:val>
                                        </p:tav>
                                        <p:tav tm="100000">
                                          <p:val>
                                            <p:strVal val="#ppt_x"/>
                                          </p:val>
                                        </p:tav>
                                      </p:tavLst>
                                    </p:anim>
                                    <p:anim calcmode="lin" valueType="num">
                                      <p:cBhvr additive="base">
                                        <p:cTn id="56" dur="500" fill="hold"/>
                                        <p:tgtEl>
                                          <p:spTgt spid="7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500" fill="hold"/>
                                        <p:tgtEl>
                                          <p:spTgt spid="83"/>
                                        </p:tgtEl>
                                        <p:attrNameLst>
                                          <p:attrName>ppt_x</p:attrName>
                                        </p:attrNameLst>
                                      </p:cBhvr>
                                      <p:tavLst>
                                        <p:tav tm="0">
                                          <p:val>
                                            <p:strVal val="#ppt_x"/>
                                          </p:val>
                                        </p:tav>
                                        <p:tav tm="100000">
                                          <p:val>
                                            <p:strVal val="#ppt_x"/>
                                          </p:val>
                                        </p:tav>
                                      </p:tavLst>
                                    </p:anim>
                                    <p:anim calcmode="lin" valueType="num">
                                      <p:cBhvr additive="base">
                                        <p:cTn id="60" dur="500" fill="hold"/>
                                        <p:tgtEl>
                                          <p:spTgt spid="8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80"/>
                                        </p:tgtEl>
                                        <p:attrNameLst>
                                          <p:attrName>style.visibility</p:attrName>
                                        </p:attrNameLst>
                                      </p:cBhvr>
                                      <p:to>
                                        <p:strVal val="visible"/>
                                      </p:to>
                                    </p:set>
                                    <p:anim calcmode="lin" valueType="num">
                                      <p:cBhvr additive="base">
                                        <p:cTn id="67" dur="500" fill="hold"/>
                                        <p:tgtEl>
                                          <p:spTgt spid="80"/>
                                        </p:tgtEl>
                                        <p:attrNameLst>
                                          <p:attrName>ppt_x</p:attrName>
                                        </p:attrNameLst>
                                      </p:cBhvr>
                                      <p:tavLst>
                                        <p:tav tm="0">
                                          <p:val>
                                            <p:strVal val="#ppt_x"/>
                                          </p:val>
                                        </p:tav>
                                        <p:tav tm="100000">
                                          <p:val>
                                            <p:strVal val="#ppt_x"/>
                                          </p:val>
                                        </p:tav>
                                      </p:tavLst>
                                    </p:anim>
                                    <p:anim calcmode="lin" valueType="num">
                                      <p:cBhvr additive="base">
                                        <p:cTn id="68" dur="500" fill="hold"/>
                                        <p:tgtEl>
                                          <p:spTgt spid="8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85"/>
                                        </p:tgtEl>
                                        <p:attrNameLst>
                                          <p:attrName>style.visibility</p:attrName>
                                        </p:attrNameLst>
                                      </p:cBhvr>
                                      <p:to>
                                        <p:strVal val="visible"/>
                                      </p:to>
                                    </p:set>
                                    <p:anim calcmode="lin" valueType="num">
                                      <p:cBhvr additive="base">
                                        <p:cTn id="75" dur="500" fill="hold"/>
                                        <p:tgtEl>
                                          <p:spTgt spid="85"/>
                                        </p:tgtEl>
                                        <p:attrNameLst>
                                          <p:attrName>ppt_x</p:attrName>
                                        </p:attrNameLst>
                                      </p:cBhvr>
                                      <p:tavLst>
                                        <p:tav tm="0">
                                          <p:val>
                                            <p:strVal val="#ppt_x"/>
                                          </p:val>
                                        </p:tav>
                                        <p:tav tm="100000">
                                          <p:val>
                                            <p:strVal val="#ppt_x"/>
                                          </p:val>
                                        </p:tav>
                                      </p:tavLst>
                                    </p:anim>
                                    <p:anim calcmode="lin" valueType="num">
                                      <p:cBhvr additive="base">
                                        <p:cTn id="76" dur="500" fill="hold"/>
                                        <p:tgtEl>
                                          <p:spTgt spid="8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88"/>
                                        </p:tgtEl>
                                        <p:attrNameLst>
                                          <p:attrName>style.visibility</p:attrName>
                                        </p:attrNameLst>
                                      </p:cBhvr>
                                      <p:to>
                                        <p:strVal val="visible"/>
                                      </p:to>
                                    </p:set>
                                    <p:anim calcmode="lin" valueType="num">
                                      <p:cBhvr additive="base">
                                        <p:cTn id="79" dur="500" fill="hold"/>
                                        <p:tgtEl>
                                          <p:spTgt spid="88"/>
                                        </p:tgtEl>
                                        <p:attrNameLst>
                                          <p:attrName>ppt_x</p:attrName>
                                        </p:attrNameLst>
                                      </p:cBhvr>
                                      <p:tavLst>
                                        <p:tav tm="0">
                                          <p:val>
                                            <p:strVal val="#ppt_x"/>
                                          </p:val>
                                        </p:tav>
                                        <p:tav tm="100000">
                                          <p:val>
                                            <p:strVal val="#ppt_x"/>
                                          </p:val>
                                        </p:tav>
                                      </p:tavLst>
                                    </p:anim>
                                    <p:anim calcmode="lin" valueType="num">
                                      <p:cBhvr additive="base">
                                        <p:cTn id="80"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9" presetClass="exit" presetSubtype="0" accel="100000" fill="hold" grpId="1" nodeType="clickEffect">
                                  <p:stCondLst>
                                    <p:cond delay="0"/>
                                  </p:stCondLst>
                                  <p:childTnLst>
                                    <p:anim calcmode="lin" valueType="num">
                                      <p:cBhvr>
                                        <p:cTn id="84" dur="500"/>
                                        <p:tgtEl>
                                          <p:spTgt spid="85"/>
                                        </p:tgtEl>
                                        <p:attrNameLst>
                                          <p:attrName>ppt_w</p:attrName>
                                        </p:attrNameLst>
                                      </p:cBhvr>
                                      <p:tavLst>
                                        <p:tav tm="0">
                                          <p:val>
                                            <p:strVal val="ppt_w"/>
                                          </p:val>
                                        </p:tav>
                                        <p:tav tm="100000">
                                          <p:val>
                                            <p:fltVal val="0"/>
                                          </p:val>
                                        </p:tav>
                                      </p:tavLst>
                                    </p:anim>
                                    <p:anim calcmode="lin" valueType="num">
                                      <p:cBhvr>
                                        <p:cTn id="85" dur="500"/>
                                        <p:tgtEl>
                                          <p:spTgt spid="85"/>
                                        </p:tgtEl>
                                        <p:attrNameLst>
                                          <p:attrName>ppt_h</p:attrName>
                                        </p:attrNameLst>
                                      </p:cBhvr>
                                      <p:tavLst>
                                        <p:tav tm="0">
                                          <p:val>
                                            <p:strVal val="ppt_h"/>
                                          </p:val>
                                        </p:tav>
                                        <p:tav tm="100000">
                                          <p:val>
                                            <p:fltVal val="0"/>
                                          </p:val>
                                        </p:tav>
                                      </p:tavLst>
                                    </p:anim>
                                    <p:anim calcmode="lin" valueType="num">
                                      <p:cBhvr>
                                        <p:cTn id="86" dur="500"/>
                                        <p:tgtEl>
                                          <p:spTgt spid="85"/>
                                        </p:tgtEl>
                                        <p:attrNameLst>
                                          <p:attrName>style.rotation</p:attrName>
                                        </p:attrNameLst>
                                      </p:cBhvr>
                                      <p:tavLst>
                                        <p:tav tm="0">
                                          <p:val>
                                            <p:fltVal val="0"/>
                                          </p:val>
                                        </p:tav>
                                        <p:tav tm="100000">
                                          <p:val>
                                            <p:fltVal val="360"/>
                                          </p:val>
                                        </p:tav>
                                      </p:tavLst>
                                    </p:anim>
                                    <p:animEffect transition="out" filter="fade">
                                      <p:cBhvr>
                                        <p:cTn id="87" dur="500"/>
                                        <p:tgtEl>
                                          <p:spTgt spid="85"/>
                                        </p:tgtEl>
                                      </p:cBhvr>
                                    </p:animEffect>
                                    <p:set>
                                      <p:cBhvr>
                                        <p:cTn id="88" dur="1" fill="hold">
                                          <p:stCondLst>
                                            <p:cond delay="499"/>
                                          </p:stCondLst>
                                        </p:cTn>
                                        <p:tgtEl>
                                          <p:spTgt spid="85"/>
                                        </p:tgtEl>
                                        <p:attrNameLst>
                                          <p:attrName>style.visibility</p:attrName>
                                        </p:attrNameLst>
                                      </p:cBhvr>
                                      <p:to>
                                        <p:strVal val="hidden"/>
                                      </p:to>
                                    </p:set>
                                  </p:childTnLst>
                                </p:cTn>
                              </p:par>
                              <p:par>
                                <p:cTn id="89" presetID="23" presetClass="exit" presetSubtype="32" fill="hold" grpId="1" nodeType="withEffect">
                                  <p:stCondLst>
                                    <p:cond delay="0"/>
                                  </p:stCondLst>
                                  <p:childTnLst>
                                    <p:anim calcmode="lin" valueType="num">
                                      <p:cBhvr>
                                        <p:cTn id="90" dur="500"/>
                                        <p:tgtEl>
                                          <p:spTgt spid="88"/>
                                        </p:tgtEl>
                                        <p:attrNameLst>
                                          <p:attrName>ppt_w</p:attrName>
                                        </p:attrNameLst>
                                      </p:cBhvr>
                                      <p:tavLst>
                                        <p:tav tm="0">
                                          <p:val>
                                            <p:strVal val="ppt_w"/>
                                          </p:val>
                                        </p:tav>
                                        <p:tav tm="100000">
                                          <p:val>
                                            <p:fltVal val="0"/>
                                          </p:val>
                                        </p:tav>
                                      </p:tavLst>
                                    </p:anim>
                                    <p:anim calcmode="lin" valueType="num">
                                      <p:cBhvr>
                                        <p:cTn id="91" dur="500"/>
                                        <p:tgtEl>
                                          <p:spTgt spid="88"/>
                                        </p:tgtEl>
                                        <p:attrNameLst>
                                          <p:attrName>ppt_h</p:attrName>
                                        </p:attrNameLst>
                                      </p:cBhvr>
                                      <p:tavLst>
                                        <p:tav tm="0">
                                          <p:val>
                                            <p:strVal val="ppt_h"/>
                                          </p:val>
                                        </p:tav>
                                        <p:tav tm="100000">
                                          <p:val>
                                            <p:fltVal val="0"/>
                                          </p:val>
                                        </p:tav>
                                      </p:tavLst>
                                    </p:anim>
                                    <p:set>
                                      <p:cBhvr>
                                        <p:cTn id="92" dur="1" fill="hold">
                                          <p:stCondLst>
                                            <p:cond delay="499"/>
                                          </p:stCondLst>
                                        </p:cTn>
                                        <p:tgtEl>
                                          <p:spTgt spid="88"/>
                                        </p:tgtEl>
                                        <p:attrNameLst>
                                          <p:attrName>style.visibility</p:attrName>
                                        </p:attrNameLst>
                                      </p:cBhvr>
                                      <p:to>
                                        <p:strVal val="hidden"/>
                                      </p:to>
                                    </p:set>
                                  </p:childTnLst>
                                </p:cTn>
                              </p:par>
                              <p:par>
                                <p:cTn id="93" presetID="23" presetClass="exit" presetSubtype="32" fill="hold" grpId="1" nodeType="withEffect">
                                  <p:stCondLst>
                                    <p:cond delay="0"/>
                                  </p:stCondLst>
                                  <p:childTnLst>
                                    <p:anim calcmode="lin" valueType="num">
                                      <p:cBhvr>
                                        <p:cTn id="94" dur="500"/>
                                        <p:tgtEl>
                                          <p:spTgt spid="42"/>
                                        </p:tgtEl>
                                        <p:attrNameLst>
                                          <p:attrName>ppt_w</p:attrName>
                                        </p:attrNameLst>
                                      </p:cBhvr>
                                      <p:tavLst>
                                        <p:tav tm="0">
                                          <p:val>
                                            <p:strVal val="ppt_w"/>
                                          </p:val>
                                        </p:tav>
                                        <p:tav tm="100000">
                                          <p:val>
                                            <p:fltVal val="0"/>
                                          </p:val>
                                        </p:tav>
                                      </p:tavLst>
                                    </p:anim>
                                    <p:anim calcmode="lin" valueType="num">
                                      <p:cBhvr>
                                        <p:cTn id="95" dur="500"/>
                                        <p:tgtEl>
                                          <p:spTgt spid="42"/>
                                        </p:tgtEl>
                                        <p:attrNameLst>
                                          <p:attrName>ppt_h</p:attrName>
                                        </p:attrNameLst>
                                      </p:cBhvr>
                                      <p:tavLst>
                                        <p:tav tm="0">
                                          <p:val>
                                            <p:strVal val="ppt_h"/>
                                          </p:val>
                                        </p:tav>
                                        <p:tav tm="100000">
                                          <p:val>
                                            <p:fltVal val="0"/>
                                          </p:val>
                                        </p:tav>
                                      </p:tavLst>
                                    </p:anim>
                                    <p:set>
                                      <p:cBhvr>
                                        <p:cTn id="96" dur="1" fill="hold">
                                          <p:stCondLst>
                                            <p:cond delay="499"/>
                                          </p:stCondLst>
                                        </p:cTn>
                                        <p:tgtEl>
                                          <p:spTgt spid="42"/>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89"/>
                                        </p:tgtEl>
                                        <p:attrNameLst>
                                          <p:attrName>style.visibility</p:attrName>
                                        </p:attrNameLst>
                                      </p:cBhvr>
                                      <p:to>
                                        <p:strVal val="visible"/>
                                      </p:to>
                                    </p:set>
                                    <p:anim calcmode="lin" valueType="num">
                                      <p:cBhvr additive="base">
                                        <p:cTn id="101" dur="500" fill="hold"/>
                                        <p:tgtEl>
                                          <p:spTgt spid="89"/>
                                        </p:tgtEl>
                                        <p:attrNameLst>
                                          <p:attrName>ppt_x</p:attrName>
                                        </p:attrNameLst>
                                      </p:cBhvr>
                                      <p:tavLst>
                                        <p:tav tm="0">
                                          <p:val>
                                            <p:strVal val="#ppt_x"/>
                                          </p:val>
                                        </p:tav>
                                        <p:tav tm="100000">
                                          <p:val>
                                            <p:strVal val="#ppt_x"/>
                                          </p:val>
                                        </p:tav>
                                      </p:tavLst>
                                    </p:anim>
                                    <p:anim calcmode="lin" valueType="num">
                                      <p:cBhvr additive="base">
                                        <p:cTn id="102" dur="500" fill="hold"/>
                                        <p:tgtEl>
                                          <p:spTgt spid="89"/>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61"/>
                                        </p:tgtEl>
                                        <p:attrNameLst>
                                          <p:attrName>style.visibility</p:attrName>
                                        </p:attrNameLst>
                                      </p:cBhvr>
                                      <p:to>
                                        <p:strVal val="visible"/>
                                      </p:to>
                                    </p:set>
                                    <p:anim calcmode="lin" valueType="num">
                                      <p:cBhvr additive="base">
                                        <p:cTn id="105" dur="500" fill="hold"/>
                                        <p:tgtEl>
                                          <p:spTgt spid="61"/>
                                        </p:tgtEl>
                                        <p:attrNameLst>
                                          <p:attrName>ppt_x</p:attrName>
                                        </p:attrNameLst>
                                      </p:cBhvr>
                                      <p:tavLst>
                                        <p:tav tm="0">
                                          <p:val>
                                            <p:strVal val="#ppt_x"/>
                                          </p:val>
                                        </p:tav>
                                        <p:tav tm="100000">
                                          <p:val>
                                            <p:strVal val="#ppt_x"/>
                                          </p:val>
                                        </p:tav>
                                      </p:tavLst>
                                    </p:anim>
                                    <p:anim calcmode="lin" valueType="num">
                                      <p:cBhvr additive="base">
                                        <p:cTn id="106" dur="500" fill="hold"/>
                                        <p:tgtEl>
                                          <p:spTgt spid="61"/>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62"/>
                                        </p:tgtEl>
                                        <p:attrNameLst>
                                          <p:attrName>style.visibility</p:attrName>
                                        </p:attrNameLst>
                                      </p:cBhvr>
                                      <p:to>
                                        <p:strVal val="visible"/>
                                      </p:to>
                                    </p:set>
                                    <p:anim calcmode="lin" valueType="num">
                                      <p:cBhvr additive="base">
                                        <p:cTn id="109" dur="500" fill="hold"/>
                                        <p:tgtEl>
                                          <p:spTgt spid="62"/>
                                        </p:tgtEl>
                                        <p:attrNameLst>
                                          <p:attrName>ppt_x</p:attrName>
                                        </p:attrNameLst>
                                      </p:cBhvr>
                                      <p:tavLst>
                                        <p:tav tm="0">
                                          <p:val>
                                            <p:strVal val="#ppt_x"/>
                                          </p:val>
                                        </p:tav>
                                        <p:tav tm="100000">
                                          <p:val>
                                            <p:strVal val="#ppt_x"/>
                                          </p:val>
                                        </p:tav>
                                      </p:tavLst>
                                    </p:anim>
                                    <p:anim calcmode="lin" valueType="num">
                                      <p:cBhvr additive="base">
                                        <p:cTn id="110" dur="500" fill="hold"/>
                                        <p:tgtEl>
                                          <p:spTgt spid="62"/>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98"/>
                                        </p:tgtEl>
                                        <p:attrNameLst>
                                          <p:attrName>style.visibility</p:attrName>
                                        </p:attrNameLst>
                                      </p:cBhvr>
                                      <p:to>
                                        <p:strVal val="visible"/>
                                      </p:to>
                                    </p:set>
                                    <p:anim calcmode="lin" valueType="num">
                                      <p:cBhvr additive="base">
                                        <p:cTn id="113" dur="500" fill="hold"/>
                                        <p:tgtEl>
                                          <p:spTgt spid="98"/>
                                        </p:tgtEl>
                                        <p:attrNameLst>
                                          <p:attrName>ppt_x</p:attrName>
                                        </p:attrNameLst>
                                      </p:cBhvr>
                                      <p:tavLst>
                                        <p:tav tm="0">
                                          <p:val>
                                            <p:strVal val="#ppt_x"/>
                                          </p:val>
                                        </p:tav>
                                        <p:tav tm="100000">
                                          <p:val>
                                            <p:strVal val="#ppt_x"/>
                                          </p:val>
                                        </p:tav>
                                      </p:tavLst>
                                    </p:anim>
                                    <p:anim calcmode="lin" valueType="num">
                                      <p:cBhvr additive="base">
                                        <p:cTn id="114" dur="500" fill="hold"/>
                                        <p:tgtEl>
                                          <p:spTgt spid="98"/>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100"/>
                                        </p:tgtEl>
                                        <p:attrNameLst>
                                          <p:attrName>style.visibility</p:attrName>
                                        </p:attrNameLst>
                                      </p:cBhvr>
                                      <p:to>
                                        <p:strVal val="visible"/>
                                      </p:to>
                                    </p:set>
                                    <p:anim calcmode="lin" valueType="num">
                                      <p:cBhvr additive="base">
                                        <p:cTn id="117" dur="500" fill="hold"/>
                                        <p:tgtEl>
                                          <p:spTgt spid="100"/>
                                        </p:tgtEl>
                                        <p:attrNameLst>
                                          <p:attrName>ppt_x</p:attrName>
                                        </p:attrNameLst>
                                      </p:cBhvr>
                                      <p:tavLst>
                                        <p:tav tm="0">
                                          <p:val>
                                            <p:strVal val="#ppt_x"/>
                                          </p:val>
                                        </p:tav>
                                        <p:tav tm="100000">
                                          <p:val>
                                            <p:strVal val="#ppt_x"/>
                                          </p:val>
                                        </p:tav>
                                      </p:tavLst>
                                    </p:anim>
                                    <p:anim calcmode="lin" valueType="num">
                                      <p:cBhvr additive="base">
                                        <p:cTn id="118" dur="500" fill="hold"/>
                                        <p:tgtEl>
                                          <p:spTgt spid="10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01"/>
                                        </p:tgtEl>
                                        <p:attrNameLst>
                                          <p:attrName>style.visibility</p:attrName>
                                        </p:attrNameLst>
                                      </p:cBhvr>
                                      <p:to>
                                        <p:strVal val="visible"/>
                                      </p:to>
                                    </p:set>
                                    <p:anim calcmode="lin" valueType="num">
                                      <p:cBhvr additive="base">
                                        <p:cTn id="121" dur="500" fill="hold"/>
                                        <p:tgtEl>
                                          <p:spTgt spid="101"/>
                                        </p:tgtEl>
                                        <p:attrNameLst>
                                          <p:attrName>ppt_x</p:attrName>
                                        </p:attrNameLst>
                                      </p:cBhvr>
                                      <p:tavLst>
                                        <p:tav tm="0">
                                          <p:val>
                                            <p:strVal val="#ppt_x"/>
                                          </p:val>
                                        </p:tav>
                                        <p:tav tm="100000">
                                          <p:val>
                                            <p:strVal val="#ppt_x"/>
                                          </p:val>
                                        </p:tav>
                                      </p:tavLst>
                                    </p:anim>
                                    <p:anim calcmode="lin" valueType="num">
                                      <p:cBhvr additive="base">
                                        <p:cTn id="122" dur="500" fill="hold"/>
                                        <p:tgtEl>
                                          <p:spTgt spid="101"/>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103"/>
                                        </p:tgtEl>
                                        <p:attrNameLst>
                                          <p:attrName>style.visibility</p:attrName>
                                        </p:attrNameLst>
                                      </p:cBhvr>
                                      <p:to>
                                        <p:strVal val="visible"/>
                                      </p:to>
                                    </p:set>
                                    <p:anim calcmode="lin" valueType="num">
                                      <p:cBhvr additive="base">
                                        <p:cTn id="125" dur="500" fill="hold"/>
                                        <p:tgtEl>
                                          <p:spTgt spid="103"/>
                                        </p:tgtEl>
                                        <p:attrNameLst>
                                          <p:attrName>ppt_x</p:attrName>
                                        </p:attrNameLst>
                                      </p:cBhvr>
                                      <p:tavLst>
                                        <p:tav tm="0">
                                          <p:val>
                                            <p:strVal val="#ppt_x"/>
                                          </p:val>
                                        </p:tav>
                                        <p:tav tm="100000">
                                          <p:val>
                                            <p:strVal val="#ppt_x"/>
                                          </p:val>
                                        </p:tav>
                                      </p:tavLst>
                                    </p:anim>
                                    <p:anim calcmode="lin" valueType="num">
                                      <p:cBhvr additive="base">
                                        <p:cTn id="12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74" grpId="0" animBg="1"/>
      <p:bldP spid="78" grpId="0" animBg="1"/>
      <p:bldP spid="35" grpId="0" animBg="1"/>
      <p:bldP spid="42" grpId="0" animBg="1"/>
      <p:bldP spid="42" grpId="1" animBg="1"/>
      <p:bldP spid="85" grpId="0" animBg="1"/>
      <p:bldP spid="85" grpId="1" animBg="1"/>
      <p:bldP spid="88" grpId="0" animBg="1"/>
      <p:bldP spid="88" grpId="1" animBg="1"/>
      <p:bldP spid="61" grpId="0" animBg="1"/>
      <p:bldP spid="62" grpId="0" animBg="1"/>
      <p:bldP spid="98" grpId="0" animBg="1"/>
      <p:bldP spid="100" grpId="0" animBg="1"/>
      <p:bldP spid="101" grpId="0" animBg="1"/>
      <p:bldP spid="10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304800" y="1447800"/>
            <a:ext cx="8534400" cy="1981200"/>
          </a:xfrm>
          <a:solidFill>
            <a:schemeClr val="accent1">
              <a:lumMod val="60000"/>
              <a:lumOff val="40000"/>
            </a:schemeClr>
          </a:solidFill>
          <a:ln w="28575" cmpd="sng">
            <a:solidFill>
              <a:schemeClr val="accent1">
                <a:lumMod val="50000"/>
              </a:schemeClr>
            </a:solidFill>
          </a:ln>
        </p:spPr>
        <p:txBody>
          <a:bodyPr>
            <a:normAutofit fontScale="92500" lnSpcReduction="10000"/>
          </a:bodyPr>
          <a:lstStyle/>
          <a:p>
            <a:pPr marL="0" indent="0" algn="ctr">
              <a:buClrTx/>
              <a:buNone/>
            </a:pPr>
            <a:r>
              <a:rPr lang="en-US" sz="3000" dirty="0" smtClean="0">
                <a:solidFill>
                  <a:srgbClr val="002060"/>
                </a:solidFill>
                <a:effectLst/>
                <a:latin typeface="Chalkboard"/>
                <a:cs typeface="Chalkboard"/>
              </a:rPr>
              <a:t>Scattering experiments measure the cross-section of a particle interaction.</a:t>
            </a:r>
            <a:endParaRPr lang="en-US" sz="3000" dirty="0" smtClean="0">
              <a:effectLst/>
              <a:latin typeface="Chalkboard"/>
              <a:cs typeface="Chalkboard"/>
            </a:endParaRPr>
          </a:p>
          <a:p>
            <a:pPr marL="0" indent="0" algn="ctr">
              <a:buClrTx/>
              <a:buNone/>
            </a:pPr>
            <a:r>
              <a:rPr lang="en-US" sz="3000" dirty="0" smtClean="0">
                <a:solidFill>
                  <a:srgbClr val="FF0000"/>
                </a:solidFill>
                <a:effectLst/>
                <a:latin typeface="Chalkboard"/>
                <a:cs typeface="Chalkboard"/>
              </a:rPr>
              <a:t>Cross-section is the number of counts in which the particle interacts with another particle. </a:t>
            </a:r>
            <a:endParaRPr lang="en-US" dirty="0" smtClean="0">
              <a:latin typeface="Arial Rounded MT Bold" pitchFamily="34" charset="0"/>
            </a:endParaRPr>
          </a:p>
        </p:txBody>
      </p:sp>
      <p:sp>
        <p:nvSpPr>
          <p:cNvPr id="4" name="Date Placeholder 3"/>
          <p:cNvSpPr>
            <a:spLocks noGrp="1"/>
          </p:cNvSpPr>
          <p:nvPr>
            <p:ph type="dt" sz="half" idx="10"/>
          </p:nvPr>
        </p:nvSpPr>
        <p:spPr/>
        <p:txBody>
          <a:bodyPr/>
          <a:lstStyle/>
          <a:p>
            <a:fld id="{AEDF7C00-3FC0-D94B-9784-908E9EE43C80}"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30</a:t>
            </a:fld>
            <a:endParaRPr lang="en-US"/>
          </a:p>
        </p:txBody>
      </p:sp>
      <p:sp>
        <p:nvSpPr>
          <p:cNvPr id="9" name="Title 1"/>
          <p:cNvSpPr txBox="1">
            <a:spLocks/>
          </p:cNvSpPr>
          <p:nvPr/>
        </p:nvSpPr>
        <p:spPr>
          <a:xfrm>
            <a:off x="152400" y="152400"/>
            <a:ext cx="8839200" cy="1219200"/>
          </a:xfrm>
          <a:prstGeom prst="rect">
            <a:avLst/>
          </a:prstGeom>
          <a:solidFill>
            <a:schemeClr val="accent2">
              <a:lumMod val="60000"/>
              <a:lumOff val="40000"/>
            </a:schemeClr>
          </a:solidFill>
          <a:ln w="28575" cmpd="sng">
            <a:solidFill>
              <a:srgbClr val="796D04"/>
            </a:solidFill>
          </a:ln>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40000"/>
              </a:lnSpc>
              <a:spcBef>
                <a:spcPct val="0"/>
              </a:spcBef>
              <a:spcAft>
                <a:spcPts val="0"/>
              </a:spcAft>
              <a:buClrTx/>
              <a:buSzTx/>
              <a:buFontTx/>
              <a:buNone/>
              <a:tabLst/>
              <a:defRPr/>
            </a:pPr>
            <a:r>
              <a:rPr lang="en-US" sz="2600" b="1" dirty="0" smtClean="0">
                <a:ln w="50800"/>
                <a:solidFill>
                  <a:schemeClr val="bg1">
                    <a:shade val="50000"/>
                  </a:schemeClr>
                </a:solidFill>
                <a:latin typeface="Chalkboard"/>
                <a:ea typeface="+mj-ea"/>
                <a:cs typeface="Chalkboard"/>
              </a:rPr>
              <a:t>Physicists Use Scattering Experiments to Understand and Discover </a:t>
            </a:r>
            <a:r>
              <a:rPr lang="en-US" sz="2600" b="1" dirty="0">
                <a:ln w="50800"/>
                <a:solidFill>
                  <a:schemeClr val="bg1">
                    <a:shade val="50000"/>
                  </a:schemeClr>
                </a:solidFill>
                <a:latin typeface="Chalkboard"/>
                <a:ea typeface="+mj-ea"/>
                <a:cs typeface="Chalkboard"/>
              </a:rPr>
              <a:t>P</a:t>
            </a:r>
            <a:r>
              <a:rPr lang="en-US" sz="2600" b="1" dirty="0" smtClean="0">
                <a:ln w="50800"/>
                <a:solidFill>
                  <a:schemeClr val="bg1">
                    <a:shade val="50000"/>
                  </a:schemeClr>
                </a:solidFill>
                <a:latin typeface="Chalkboard"/>
                <a:ea typeface="+mj-ea"/>
                <a:cs typeface="Chalkboard"/>
              </a:rPr>
              <a:t>articles</a:t>
            </a:r>
            <a:endParaRPr kumimoji="0" lang="en-US" sz="2600" b="1" u="none" strike="noStrike" kern="1200" normalizeH="0" baseline="0" noProof="0" dirty="0">
              <a:ln w="50800"/>
              <a:solidFill>
                <a:schemeClr val="bg1">
                  <a:shade val="50000"/>
                </a:schemeClr>
              </a:solidFill>
              <a:uLnTx/>
              <a:uFillTx/>
              <a:latin typeface="Chalkboard"/>
              <a:ea typeface="+mj-ea"/>
              <a:cs typeface="Chalkboard"/>
            </a:endParaRPr>
          </a:p>
        </p:txBody>
      </p:sp>
      <p:pic>
        <p:nvPicPr>
          <p:cNvPr id="50178" name="Picture 2" descr="http://122.physics.ucdavis.edu/course/cosmology/sites/default/files/images/Rutherford/gold_foil.jpg"/>
          <p:cNvPicPr>
            <a:picLocks noChangeAspect="1" noChangeArrowheads="1"/>
          </p:cNvPicPr>
          <p:nvPr/>
        </p:nvPicPr>
        <p:blipFill>
          <a:blip r:embed="rId2" cstate="print"/>
          <a:srcRect/>
          <a:stretch>
            <a:fillRect/>
          </a:stretch>
        </p:blipFill>
        <p:spPr bwMode="auto">
          <a:xfrm>
            <a:off x="1828800" y="3505200"/>
            <a:ext cx="5715000" cy="325850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97A48C0-C587-074B-A751-B2502DE25322}"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31</a:t>
            </a:fld>
            <a:endParaRPr lang="en-US"/>
          </a:p>
        </p:txBody>
      </p:sp>
      <p:sp>
        <p:nvSpPr>
          <p:cNvPr id="2" name="Rectangle 1"/>
          <p:cNvSpPr/>
          <p:nvPr/>
        </p:nvSpPr>
        <p:spPr>
          <a:xfrm>
            <a:off x="76200" y="0"/>
            <a:ext cx="4648200" cy="2819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flipH="1">
            <a:off x="838200" y="1295400"/>
            <a:ext cx="83820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1600200" y="1143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p:nvPr/>
        </p:nvCxnSpPr>
        <p:spPr>
          <a:xfrm flipH="1">
            <a:off x="2362200" y="762000"/>
            <a:ext cx="762000" cy="3048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752600" y="990600"/>
            <a:ext cx="762000"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1752600" y="1295400"/>
            <a:ext cx="914400" cy="3048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438400" y="1524000"/>
            <a:ext cx="762000" cy="228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066800" y="1371600"/>
            <a:ext cx="1066800" cy="369332"/>
          </a:xfrm>
          <a:prstGeom prst="rect">
            <a:avLst/>
          </a:prstGeom>
          <a:noFill/>
        </p:spPr>
        <p:txBody>
          <a:bodyPr wrap="square" rtlCol="0">
            <a:spAutoFit/>
          </a:bodyPr>
          <a:lstStyle/>
          <a:p>
            <a:r>
              <a:rPr lang="en-US" b="1" dirty="0" smtClean="0">
                <a:latin typeface="Footlight MT Light" pitchFamily="18" charset="0"/>
              </a:rPr>
              <a:t>proton</a:t>
            </a:r>
            <a:endParaRPr lang="en-US" b="1" dirty="0">
              <a:latin typeface="Footlight MT Light" pitchFamily="18" charset="0"/>
            </a:endParaRPr>
          </a:p>
        </p:txBody>
      </p:sp>
      <p:sp>
        <p:nvSpPr>
          <p:cNvPr id="52" name="TextBox 51"/>
          <p:cNvSpPr txBox="1"/>
          <p:nvPr/>
        </p:nvSpPr>
        <p:spPr>
          <a:xfrm>
            <a:off x="381000" y="838200"/>
            <a:ext cx="1066800" cy="369332"/>
          </a:xfrm>
          <a:prstGeom prst="rect">
            <a:avLst/>
          </a:prstGeom>
          <a:noFill/>
        </p:spPr>
        <p:txBody>
          <a:bodyPr wrap="square" rtlCol="0">
            <a:spAutoFit/>
          </a:bodyPr>
          <a:lstStyle/>
          <a:p>
            <a:r>
              <a:rPr lang="en-US" b="1" dirty="0" smtClean="0">
                <a:latin typeface="Footlight MT Light" pitchFamily="18" charset="0"/>
              </a:rPr>
              <a:t>neutrino</a:t>
            </a:r>
            <a:endParaRPr lang="en-US" b="1" dirty="0">
              <a:latin typeface="Footlight MT Light" pitchFamily="18" charset="0"/>
            </a:endParaRPr>
          </a:p>
        </p:txBody>
      </p:sp>
      <p:sp>
        <p:nvSpPr>
          <p:cNvPr id="53" name="TextBox 52"/>
          <p:cNvSpPr txBox="1"/>
          <p:nvPr/>
        </p:nvSpPr>
        <p:spPr>
          <a:xfrm>
            <a:off x="2362200" y="1752600"/>
            <a:ext cx="1066800" cy="369332"/>
          </a:xfrm>
          <a:prstGeom prst="rect">
            <a:avLst/>
          </a:prstGeom>
          <a:noFill/>
        </p:spPr>
        <p:txBody>
          <a:bodyPr wrap="square" rtlCol="0">
            <a:spAutoFit/>
          </a:bodyPr>
          <a:lstStyle/>
          <a:p>
            <a:r>
              <a:rPr lang="en-US" b="1" dirty="0" smtClean="0">
                <a:latin typeface="Footlight MT Light" pitchFamily="18" charset="0"/>
              </a:rPr>
              <a:t>neutron</a:t>
            </a:r>
            <a:endParaRPr lang="en-US" b="1" dirty="0">
              <a:latin typeface="Footlight MT Light" pitchFamily="18" charset="0"/>
            </a:endParaRPr>
          </a:p>
        </p:txBody>
      </p:sp>
      <p:cxnSp>
        <p:nvCxnSpPr>
          <p:cNvPr id="54" name="Straight Connector 53"/>
          <p:cNvCxnSpPr/>
          <p:nvPr/>
        </p:nvCxnSpPr>
        <p:spPr>
          <a:xfrm>
            <a:off x="381000" y="1295400"/>
            <a:ext cx="9144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209800" y="381000"/>
            <a:ext cx="2209800" cy="369332"/>
          </a:xfrm>
          <a:prstGeom prst="rect">
            <a:avLst/>
          </a:prstGeom>
          <a:noFill/>
        </p:spPr>
        <p:txBody>
          <a:bodyPr wrap="square" rtlCol="0">
            <a:spAutoFit/>
          </a:bodyPr>
          <a:lstStyle/>
          <a:p>
            <a:r>
              <a:rPr lang="en-US" b="1" dirty="0" smtClean="0">
                <a:latin typeface="Footlight MT Light" pitchFamily="18" charset="0"/>
              </a:rPr>
              <a:t>positron </a:t>
            </a:r>
            <a:endParaRPr lang="en-US" b="1" dirty="0">
              <a:latin typeface="Footlight MT Light" pitchFamily="18" charset="0"/>
            </a:endParaRPr>
          </a:p>
        </p:txBody>
      </p:sp>
      <p:sp>
        <p:nvSpPr>
          <p:cNvPr id="56" name="Left Brace 55"/>
          <p:cNvSpPr/>
          <p:nvPr/>
        </p:nvSpPr>
        <p:spPr>
          <a:xfrm rot="10800000">
            <a:off x="3810000" y="76200"/>
            <a:ext cx="685800" cy="2438400"/>
          </a:xfrm>
          <a:prstGeom prst="leftBrace">
            <a:avLst>
              <a:gd name="adj1" fmla="val 68003"/>
              <a:gd name="adj2" fmla="val 47279"/>
            </a:avLst>
          </a:prstGeom>
          <a:ln w="76200"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Oval 56"/>
          <p:cNvSpPr/>
          <p:nvPr/>
        </p:nvSpPr>
        <p:spPr>
          <a:xfrm>
            <a:off x="1981200" y="152400"/>
            <a:ext cx="1600200" cy="2209800"/>
          </a:xfrm>
          <a:prstGeom prst="ellipse">
            <a:avLst/>
          </a:prstGeom>
          <a:noFill/>
          <a:ln w="57150"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4572000" y="457200"/>
            <a:ext cx="4343400" cy="1569660"/>
          </a:xfrm>
          <a:prstGeom prst="rect">
            <a:avLst/>
          </a:prstGeom>
          <a:solidFill>
            <a:srgbClr val="FF0000"/>
          </a:solidFill>
          <a:ln w="25400">
            <a:solidFill>
              <a:schemeClr val="bg1"/>
            </a:solidFill>
          </a:ln>
          <a:effectLst>
            <a:outerShdw blurRad="50800" dist="38100" dir="13500000" algn="br" rotWithShape="0">
              <a:prstClr val="black">
                <a:alpha val="40000"/>
              </a:prstClr>
            </a:outerShdw>
          </a:effectLst>
        </p:spPr>
        <p:txBody>
          <a:bodyPr wrap="square" rtlCol="0">
            <a:spAutoFit/>
          </a:bodyPr>
          <a:lstStyle/>
          <a:p>
            <a:r>
              <a:rPr lang="en-US" sz="2400" b="1" dirty="0" smtClean="0">
                <a:solidFill>
                  <a:schemeClr val="bg1"/>
                </a:solidFill>
                <a:latin typeface="Chalkboard"/>
                <a:cs typeface="Chalkboard"/>
              </a:rPr>
              <a:t>To observe the neutrino, scientists needed to detect the signatures of the positron and neutron.</a:t>
            </a:r>
            <a:endParaRPr lang="en-US" sz="2400" b="1" dirty="0">
              <a:solidFill>
                <a:schemeClr val="bg1"/>
              </a:solidFill>
              <a:latin typeface="Chalkboard"/>
              <a:cs typeface="Chalkboard"/>
            </a:endParaRPr>
          </a:p>
        </p:txBody>
      </p:sp>
      <p:sp>
        <p:nvSpPr>
          <p:cNvPr id="3" name="Rectangle 2"/>
          <p:cNvSpPr/>
          <p:nvPr/>
        </p:nvSpPr>
        <p:spPr>
          <a:xfrm>
            <a:off x="152400" y="2895600"/>
            <a:ext cx="8686800" cy="1143000"/>
          </a:xfrm>
          <a:prstGeom prst="rect">
            <a:avLst/>
          </a:prstGeom>
          <a:solidFill>
            <a:schemeClr val="accent1">
              <a:lumMod val="60000"/>
              <a:lumOff val="4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609600" y="2971800"/>
            <a:ext cx="838200" cy="762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457200" y="3657600"/>
            <a:ext cx="1143000" cy="369332"/>
          </a:xfrm>
          <a:prstGeom prst="rect">
            <a:avLst/>
          </a:prstGeom>
          <a:noFill/>
        </p:spPr>
        <p:txBody>
          <a:bodyPr wrap="square" rtlCol="0">
            <a:spAutoFit/>
          </a:bodyPr>
          <a:lstStyle/>
          <a:p>
            <a:r>
              <a:rPr lang="en-US" b="1" dirty="0" smtClean="0">
                <a:solidFill>
                  <a:srgbClr val="000000"/>
                </a:solidFill>
                <a:latin typeface="Chalkboard"/>
                <a:cs typeface="Chalkboard"/>
              </a:rPr>
              <a:t>positron </a:t>
            </a:r>
            <a:endParaRPr lang="en-US" b="1" dirty="0">
              <a:solidFill>
                <a:srgbClr val="000000"/>
              </a:solidFill>
              <a:latin typeface="Chalkboard"/>
              <a:cs typeface="Chalkboard"/>
            </a:endParaRPr>
          </a:p>
        </p:txBody>
      </p:sp>
      <p:sp>
        <p:nvSpPr>
          <p:cNvPr id="61" name="TextBox 60"/>
          <p:cNvSpPr txBox="1"/>
          <p:nvPr/>
        </p:nvSpPr>
        <p:spPr>
          <a:xfrm>
            <a:off x="762000" y="3124200"/>
            <a:ext cx="685800" cy="461665"/>
          </a:xfrm>
          <a:prstGeom prst="rect">
            <a:avLst/>
          </a:prstGeom>
          <a:noFill/>
        </p:spPr>
        <p:txBody>
          <a:bodyPr wrap="square" rtlCol="0">
            <a:spAutoFit/>
          </a:bodyPr>
          <a:lstStyle/>
          <a:p>
            <a:r>
              <a:rPr lang="en-US" sz="2400" b="1" dirty="0" smtClean="0">
                <a:latin typeface="Georgia" pitchFamily="18" charset="0"/>
              </a:rPr>
              <a:t>e</a:t>
            </a:r>
            <a:r>
              <a:rPr lang="en-US" sz="2400" b="1" baseline="40000" dirty="0" smtClean="0">
                <a:latin typeface="Georgia" pitchFamily="18" charset="0"/>
              </a:rPr>
              <a:t>+</a:t>
            </a:r>
            <a:endParaRPr lang="en-US" sz="2400" b="1" baseline="40000" dirty="0">
              <a:latin typeface="Georgia" pitchFamily="18" charset="0"/>
            </a:endParaRPr>
          </a:p>
        </p:txBody>
      </p:sp>
      <p:sp>
        <p:nvSpPr>
          <p:cNvPr id="62" name="TextBox 61"/>
          <p:cNvSpPr txBox="1"/>
          <p:nvPr/>
        </p:nvSpPr>
        <p:spPr>
          <a:xfrm>
            <a:off x="2209800" y="2971800"/>
            <a:ext cx="6705600" cy="923330"/>
          </a:xfrm>
          <a:prstGeom prst="rect">
            <a:avLst/>
          </a:prstGeom>
          <a:noFill/>
        </p:spPr>
        <p:txBody>
          <a:bodyPr wrap="square" rtlCol="0">
            <a:spAutoFit/>
          </a:bodyPr>
          <a:lstStyle/>
          <a:p>
            <a:r>
              <a:rPr lang="en-US" b="1" dirty="0" smtClean="0">
                <a:solidFill>
                  <a:srgbClr val="000000"/>
                </a:solidFill>
                <a:latin typeface="Chalkboard"/>
                <a:cs typeface="Chalkboard"/>
              </a:rPr>
              <a:t>is a positive charged electron → interacts via the electromagnetic force → interaction results in emission of gamma rays</a:t>
            </a:r>
            <a:endParaRPr lang="en-US" dirty="0">
              <a:solidFill>
                <a:srgbClr val="000000"/>
              </a:solidFill>
              <a:latin typeface="Chalkboard"/>
              <a:cs typeface="Chalkboard"/>
            </a:endParaRPr>
          </a:p>
        </p:txBody>
      </p:sp>
      <p:cxnSp>
        <p:nvCxnSpPr>
          <p:cNvPr id="19" name="Straight Connector 18"/>
          <p:cNvCxnSpPr/>
          <p:nvPr/>
        </p:nvCxnSpPr>
        <p:spPr>
          <a:xfrm>
            <a:off x="1828800" y="2895600"/>
            <a:ext cx="0" cy="1143000"/>
          </a:xfrm>
          <a:prstGeom prst="line">
            <a:avLst/>
          </a:prstGeom>
          <a:ln w="76200" cmpd="sng">
            <a:solidFill>
              <a:srgbClr val="796D04"/>
            </a:solidFill>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152400" y="4191000"/>
            <a:ext cx="8686800" cy="1143000"/>
          </a:xfrm>
          <a:prstGeom prst="rect">
            <a:avLst/>
          </a:prstGeom>
          <a:solidFill>
            <a:schemeClr val="accent3">
              <a:lumMod val="20000"/>
              <a:lumOff val="8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5" name="Straight Connector 64"/>
          <p:cNvCxnSpPr/>
          <p:nvPr/>
        </p:nvCxnSpPr>
        <p:spPr>
          <a:xfrm>
            <a:off x="1828800" y="4191000"/>
            <a:ext cx="0" cy="1143000"/>
          </a:xfrm>
          <a:prstGeom prst="line">
            <a:avLst/>
          </a:prstGeom>
          <a:ln w="76200" cmpd="sng">
            <a:solidFill>
              <a:srgbClr val="796D04"/>
            </a:solidFill>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57200" y="4953000"/>
            <a:ext cx="1066800" cy="369332"/>
          </a:xfrm>
          <a:prstGeom prst="rect">
            <a:avLst/>
          </a:prstGeom>
          <a:noFill/>
        </p:spPr>
        <p:txBody>
          <a:bodyPr wrap="square" rtlCol="0">
            <a:spAutoFit/>
          </a:bodyPr>
          <a:lstStyle/>
          <a:p>
            <a:r>
              <a:rPr lang="en-US" b="1" dirty="0" smtClean="0">
                <a:solidFill>
                  <a:srgbClr val="000000"/>
                </a:solidFill>
                <a:latin typeface="Chalkboard"/>
                <a:cs typeface="Chalkboard"/>
              </a:rPr>
              <a:t>neutron</a:t>
            </a:r>
            <a:endParaRPr lang="en-US" b="1" dirty="0">
              <a:solidFill>
                <a:srgbClr val="000000"/>
              </a:solidFill>
              <a:latin typeface="Chalkboard"/>
              <a:cs typeface="Chalkboard"/>
            </a:endParaRPr>
          </a:p>
        </p:txBody>
      </p:sp>
      <p:sp>
        <p:nvSpPr>
          <p:cNvPr id="67" name="Oval 66"/>
          <p:cNvSpPr/>
          <p:nvPr/>
        </p:nvSpPr>
        <p:spPr>
          <a:xfrm>
            <a:off x="533400" y="4267200"/>
            <a:ext cx="838200" cy="76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762000" y="4419600"/>
            <a:ext cx="685800" cy="461665"/>
          </a:xfrm>
          <a:prstGeom prst="rect">
            <a:avLst/>
          </a:prstGeom>
          <a:noFill/>
        </p:spPr>
        <p:txBody>
          <a:bodyPr wrap="square" rtlCol="0">
            <a:spAutoFit/>
          </a:bodyPr>
          <a:lstStyle/>
          <a:p>
            <a:r>
              <a:rPr lang="en-US" sz="2400" b="1" dirty="0" smtClean="0">
                <a:latin typeface="Georgia" pitchFamily="18" charset="0"/>
              </a:rPr>
              <a:t>n</a:t>
            </a:r>
            <a:r>
              <a:rPr lang="en-US" sz="2400" b="1" baseline="40000" dirty="0" smtClean="0">
                <a:latin typeface="Georgia" pitchFamily="18" charset="0"/>
              </a:rPr>
              <a:t>0</a:t>
            </a:r>
            <a:endParaRPr lang="en-US" sz="2400" b="1" baseline="40000" dirty="0">
              <a:latin typeface="Georgia" pitchFamily="18" charset="0"/>
            </a:endParaRPr>
          </a:p>
        </p:txBody>
      </p:sp>
      <p:sp>
        <p:nvSpPr>
          <p:cNvPr id="69" name="TextBox 68"/>
          <p:cNvSpPr txBox="1"/>
          <p:nvPr/>
        </p:nvSpPr>
        <p:spPr>
          <a:xfrm>
            <a:off x="2895600" y="4495800"/>
            <a:ext cx="2819400" cy="369332"/>
          </a:xfrm>
          <a:prstGeom prst="rect">
            <a:avLst/>
          </a:prstGeom>
          <a:noFill/>
        </p:spPr>
        <p:txBody>
          <a:bodyPr wrap="square" rtlCol="0">
            <a:spAutoFit/>
          </a:bodyPr>
          <a:lstStyle/>
          <a:p>
            <a:r>
              <a:rPr lang="en-US" b="1" dirty="0" smtClean="0">
                <a:solidFill>
                  <a:srgbClr val="000000"/>
                </a:solidFill>
                <a:latin typeface="Chalkboard"/>
                <a:cs typeface="Chalkboard"/>
              </a:rPr>
              <a:t>is an uncharged nucleon   </a:t>
            </a:r>
            <a:endParaRPr lang="en-US" b="1" dirty="0">
              <a:solidFill>
                <a:srgbClr val="000000"/>
              </a:solidFill>
              <a:latin typeface="Chalkboard"/>
              <a:cs typeface="Chalkboard"/>
            </a:endParaRPr>
          </a:p>
        </p:txBody>
      </p:sp>
      <p:sp>
        <p:nvSpPr>
          <p:cNvPr id="21" name="Rectangle 20"/>
          <p:cNvSpPr/>
          <p:nvPr/>
        </p:nvSpPr>
        <p:spPr>
          <a:xfrm>
            <a:off x="152400" y="5486400"/>
            <a:ext cx="8686800" cy="1219200"/>
          </a:xfrm>
          <a:prstGeom prst="rect">
            <a:avLst/>
          </a:prstGeom>
          <a:solidFill>
            <a:schemeClr val="accent2">
              <a:lumMod val="20000"/>
              <a:lumOff val="80000"/>
            </a:schemeClr>
          </a:solidFill>
          <a:ln>
            <a:solidFill>
              <a:srgbClr val="796D0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457200" y="5638800"/>
            <a:ext cx="990600" cy="990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838200" y="6172200"/>
            <a:ext cx="381000" cy="381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914400" y="6172200"/>
            <a:ext cx="228600" cy="381000"/>
          </a:xfrm>
          <a:prstGeom prst="rect">
            <a:avLst/>
          </a:prstGeom>
          <a:noFill/>
        </p:spPr>
        <p:txBody>
          <a:bodyPr wrap="square" rtlCol="0">
            <a:spAutoFit/>
          </a:bodyPr>
          <a:lstStyle/>
          <a:p>
            <a:r>
              <a:rPr lang="en-US" b="1" dirty="0" smtClean="0">
                <a:solidFill>
                  <a:srgbClr val="000000"/>
                </a:solidFill>
              </a:rPr>
              <a:t>d</a:t>
            </a:r>
            <a:endParaRPr lang="en-US" b="1" dirty="0">
              <a:solidFill>
                <a:srgbClr val="000000"/>
              </a:solidFill>
            </a:endParaRPr>
          </a:p>
        </p:txBody>
      </p:sp>
      <p:sp>
        <p:nvSpPr>
          <p:cNvPr id="73" name="Oval 72"/>
          <p:cNvSpPr/>
          <p:nvPr/>
        </p:nvSpPr>
        <p:spPr>
          <a:xfrm>
            <a:off x="609600" y="5867400"/>
            <a:ext cx="381000" cy="381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685800" y="5867400"/>
            <a:ext cx="228600" cy="381000"/>
          </a:xfrm>
          <a:prstGeom prst="rect">
            <a:avLst/>
          </a:prstGeom>
          <a:noFill/>
        </p:spPr>
        <p:txBody>
          <a:bodyPr wrap="square" rtlCol="0">
            <a:spAutoFit/>
          </a:bodyPr>
          <a:lstStyle/>
          <a:p>
            <a:r>
              <a:rPr lang="en-US" b="1" dirty="0" smtClean="0">
                <a:solidFill>
                  <a:srgbClr val="000000"/>
                </a:solidFill>
              </a:rPr>
              <a:t>d</a:t>
            </a:r>
            <a:endParaRPr lang="en-US" b="1" dirty="0">
              <a:solidFill>
                <a:srgbClr val="000000"/>
              </a:solidFill>
            </a:endParaRPr>
          </a:p>
        </p:txBody>
      </p:sp>
      <p:sp>
        <p:nvSpPr>
          <p:cNvPr id="75" name="Oval 74"/>
          <p:cNvSpPr/>
          <p:nvPr/>
        </p:nvSpPr>
        <p:spPr>
          <a:xfrm>
            <a:off x="990600" y="5791200"/>
            <a:ext cx="381000" cy="381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1066800" y="5791200"/>
            <a:ext cx="228600" cy="381000"/>
          </a:xfrm>
          <a:prstGeom prst="rect">
            <a:avLst/>
          </a:prstGeom>
          <a:noFill/>
        </p:spPr>
        <p:txBody>
          <a:bodyPr wrap="square" rtlCol="0">
            <a:spAutoFit/>
          </a:bodyPr>
          <a:lstStyle/>
          <a:p>
            <a:r>
              <a:rPr lang="en-US" b="1" dirty="0" smtClean="0">
                <a:solidFill>
                  <a:srgbClr val="000000"/>
                </a:solidFill>
              </a:rPr>
              <a:t>u</a:t>
            </a:r>
            <a:endParaRPr lang="en-US" b="1" dirty="0">
              <a:solidFill>
                <a:srgbClr val="000000"/>
              </a:solidFill>
            </a:endParaRPr>
          </a:p>
        </p:txBody>
      </p:sp>
      <p:sp>
        <p:nvSpPr>
          <p:cNvPr id="77" name="TextBox 76"/>
          <p:cNvSpPr txBox="1"/>
          <p:nvPr/>
        </p:nvSpPr>
        <p:spPr>
          <a:xfrm>
            <a:off x="1905000" y="5562600"/>
            <a:ext cx="6858000" cy="1200329"/>
          </a:xfrm>
          <a:prstGeom prst="rect">
            <a:avLst/>
          </a:prstGeom>
          <a:noFill/>
        </p:spPr>
        <p:txBody>
          <a:bodyPr wrap="square" rtlCol="0">
            <a:spAutoFit/>
          </a:bodyPr>
          <a:lstStyle/>
          <a:p>
            <a:r>
              <a:rPr lang="en-US" b="1" dirty="0" smtClean="0">
                <a:solidFill>
                  <a:srgbClr val="000000"/>
                </a:solidFill>
                <a:latin typeface="Chalkboard"/>
                <a:cs typeface="Chalkboard"/>
              </a:rPr>
              <a:t>an atomic nucleus can capture a neutron → strong force binds the neutron in the nucleus to create a heavier </a:t>
            </a:r>
            <a:r>
              <a:rPr lang="en-US" b="1" dirty="0">
                <a:solidFill>
                  <a:srgbClr val="000000"/>
                </a:solidFill>
                <a:latin typeface="Chalkboard"/>
                <a:cs typeface="Chalkboard"/>
              </a:rPr>
              <a:t>particle </a:t>
            </a:r>
            <a:r>
              <a:rPr lang="en-US" b="1" dirty="0" smtClean="0">
                <a:solidFill>
                  <a:srgbClr val="000000"/>
                </a:solidFill>
                <a:latin typeface="Chalkboard"/>
                <a:cs typeface="Chalkboard"/>
              </a:rPr>
              <a:t>→ the heavier particle is unstable → emits gamma rays to become stable</a:t>
            </a:r>
            <a:endParaRPr lang="en-US" b="1" dirty="0">
              <a:solidFill>
                <a:srgbClr val="000000"/>
              </a:solidFill>
              <a:latin typeface="Chalkboard"/>
              <a:cs typeface="Chalkboard"/>
            </a:endParaRPr>
          </a:p>
        </p:txBody>
      </p:sp>
      <p:cxnSp>
        <p:nvCxnSpPr>
          <p:cNvPr id="78" name="Straight Connector 77"/>
          <p:cNvCxnSpPr/>
          <p:nvPr/>
        </p:nvCxnSpPr>
        <p:spPr>
          <a:xfrm>
            <a:off x="1828800" y="5486400"/>
            <a:ext cx="0" cy="1219200"/>
          </a:xfrm>
          <a:prstGeom prst="line">
            <a:avLst/>
          </a:prstGeom>
          <a:ln w="76200" cmpd="sng">
            <a:solidFill>
              <a:srgbClr val="796D04"/>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981200" y="4495800"/>
            <a:ext cx="5292700" cy="461665"/>
          </a:xfrm>
          <a:prstGeom prst="rect">
            <a:avLst/>
          </a:prstGeom>
          <a:solidFill>
            <a:srgbClr val="FDF8CD"/>
          </a:solidFill>
          <a:ln w="76200" cmpd="sng">
            <a:solidFill>
              <a:srgbClr val="796D04"/>
            </a:solidFill>
          </a:ln>
        </p:spPr>
        <p:txBody>
          <a:bodyPr wrap="square" rtlCol="0">
            <a:spAutoFit/>
          </a:bodyPr>
          <a:lstStyle/>
          <a:p>
            <a:pPr algn="ctr"/>
            <a:r>
              <a:rPr lang="en-US" sz="2400" b="1" dirty="0">
                <a:solidFill>
                  <a:srgbClr val="0000FF"/>
                </a:solidFill>
                <a:latin typeface="Chalkboard"/>
                <a:cs typeface="Chalkboard"/>
              </a:rPr>
              <a:t>l</a:t>
            </a:r>
            <a:r>
              <a:rPr lang="en-US" sz="2400" b="1" dirty="0" smtClean="0">
                <a:solidFill>
                  <a:srgbClr val="0000FF"/>
                </a:solidFill>
                <a:latin typeface="Chalkboard"/>
                <a:cs typeface="Chalkboard"/>
              </a:rPr>
              <a:t>ooking inside the neutron</a:t>
            </a:r>
            <a:endParaRPr lang="en-US" sz="2400" b="1" dirty="0">
              <a:solidFill>
                <a:srgbClr val="0000FF"/>
              </a:solidFill>
              <a:latin typeface="Chalkboard"/>
              <a:cs typeface="Chalkboard"/>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63"/>
                                        </p:tgtEl>
                                      </p:cBhvr>
                                    </p:animEffect>
                                    <p:set>
                                      <p:cBhvr>
                                        <p:cTn id="35" dur="1" fill="hold">
                                          <p:stCondLst>
                                            <p:cond delay="499"/>
                                          </p:stCondLst>
                                        </p:cTn>
                                        <p:tgtEl>
                                          <p:spTgt spid="63"/>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65"/>
                                        </p:tgtEl>
                                      </p:cBhvr>
                                    </p:animEffect>
                                    <p:set>
                                      <p:cBhvr>
                                        <p:cTn id="38" dur="1" fill="hold">
                                          <p:stCondLst>
                                            <p:cond delay="499"/>
                                          </p:stCondLst>
                                        </p:cTn>
                                        <p:tgtEl>
                                          <p:spTgt spid="65"/>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66"/>
                                        </p:tgtEl>
                                      </p:cBhvr>
                                    </p:animEffect>
                                    <p:set>
                                      <p:cBhvr>
                                        <p:cTn id="41" dur="1" fill="hold">
                                          <p:stCondLst>
                                            <p:cond delay="499"/>
                                          </p:stCondLst>
                                        </p:cTn>
                                        <p:tgtEl>
                                          <p:spTgt spid="66"/>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67"/>
                                        </p:tgtEl>
                                      </p:cBhvr>
                                    </p:animEffect>
                                    <p:set>
                                      <p:cBhvr>
                                        <p:cTn id="44" dur="1" fill="hold">
                                          <p:stCondLst>
                                            <p:cond delay="499"/>
                                          </p:stCondLst>
                                        </p:cTn>
                                        <p:tgtEl>
                                          <p:spTgt spid="67"/>
                                        </p:tgtEl>
                                        <p:attrNameLst>
                                          <p:attrName>style.visibility</p:attrName>
                                        </p:attrNameLst>
                                      </p:cBhvr>
                                      <p:to>
                                        <p:strVal val="hidden"/>
                                      </p:to>
                                    </p:set>
                                  </p:childTnLst>
                                </p:cTn>
                              </p:par>
                              <p:par>
                                <p:cTn id="45" presetID="9" presetClass="exit" presetSubtype="0" fill="hold" grpId="1" nodeType="withEffect">
                                  <p:stCondLst>
                                    <p:cond delay="0"/>
                                  </p:stCondLst>
                                  <p:childTnLst>
                                    <p:animEffect transition="out" filter="dissolve">
                                      <p:cBhvr>
                                        <p:cTn id="46" dur="500"/>
                                        <p:tgtEl>
                                          <p:spTgt spid="68"/>
                                        </p:tgtEl>
                                      </p:cBhvr>
                                    </p:animEffect>
                                    <p:set>
                                      <p:cBhvr>
                                        <p:cTn id="47" dur="1" fill="hold">
                                          <p:stCondLst>
                                            <p:cond delay="499"/>
                                          </p:stCondLst>
                                        </p:cTn>
                                        <p:tgtEl>
                                          <p:spTgt spid="68"/>
                                        </p:tgtEl>
                                        <p:attrNameLst>
                                          <p:attrName>style.visibility</p:attrName>
                                        </p:attrNameLst>
                                      </p:cBhvr>
                                      <p:to>
                                        <p:strVal val="hidden"/>
                                      </p:to>
                                    </p:set>
                                  </p:childTnLst>
                                </p:cTn>
                              </p:par>
                              <p:par>
                                <p:cTn id="48" presetID="9" presetClass="exit" presetSubtype="0" fill="hold" grpId="1" nodeType="withEffect">
                                  <p:stCondLst>
                                    <p:cond delay="0"/>
                                  </p:stCondLst>
                                  <p:childTnLst>
                                    <p:animEffect transition="out" filter="dissolve">
                                      <p:cBhvr>
                                        <p:cTn id="49" dur="500"/>
                                        <p:tgtEl>
                                          <p:spTgt spid="69"/>
                                        </p:tgtEl>
                                      </p:cBhvr>
                                    </p:animEffect>
                                    <p:set>
                                      <p:cBhvr>
                                        <p:cTn id="50" dur="1" fill="hold">
                                          <p:stCondLst>
                                            <p:cond delay="499"/>
                                          </p:stCondLst>
                                        </p:cTn>
                                        <p:tgtEl>
                                          <p:spTgt spid="6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in)">
                                      <p:cBhvr>
                                        <p:cTn id="55" dur="20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70"/>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1"/>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72"/>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73"/>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74"/>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75"/>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76"/>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77"/>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3" grpId="0" animBg="1"/>
      <p:bldP spid="59" grpId="0" animBg="1"/>
      <p:bldP spid="60" grpId="0"/>
      <p:bldP spid="61" grpId="0"/>
      <p:bldP spid="62" grpId="0"/>
      <p:bldP spid="63" grpId="0" animBg="1"/>
      <p:bldP spid="63" grpId="1" animBg="1"/>
      <p:bldP spid="66" grpId="0"/>
      <p:bldP spid="66" grpId="1"/>
      <p:bldP spid="67" grpId="0" animBg="1"/>
      <p:bldP spid="67" grpId="1" animBg="1"/>
      <p:bldP spid="68" grpId="0"/>
      <p:bldP spid="68" grpId="1"/>
      <p:bldP spid="69" grpId="0"/>
      <p:bldP spid="69" grpId="1"/>
      <p:bldP spid="21" grpId="0" animBg="1"/>
      <p:bldP spid="70" grpId="0" animBg="1"/>
      <p:bldP spid="71" grpId="0" animBg="1"/>
      <p:bldP spid="72" grpId="0"/>
      <p:bldP spid="73" grpId="0" animBg="1"/>
      <p:bldP spid="74" grpId="0"/>
      <p:bldP spid="75" grpId="0" animBg="1"/>
      <p:bldP spid="76" grpId="0"/>
      <p:bldP spid="77" grpId="0"/>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32</a:t>
            </a:fld>
            <a:endParaRPr lang="en-US"/>
          </a:p>
        </p:txBody>
      </p:sp>
      <p:sp>
        <p:nvSpPr>
          <p:cNvPr id="7" name="Rectangle 6"/>
          <p:cNvSpPr/>
          <p:nvPr/>
        </p:nvSpPr>
        <p:spPr>
          <a:xfrm>
            <a:off x="76200" y="0"/>
            <a:ext cx="4648200" cy="2819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838200" y="1295400"/>
            <a:ext cx="83820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600200" y="1143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2362200" y="762000"/>
            <a:ext cx="762000" cy="3048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752600" y="990600"/>
            <a:ext cx="762000"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752600" y="1295400"/>
            <a:ext cx="914400" cy="3048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38400" y="1524000"/>
            <a:ext cx="762000" cy="228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66800" y="1371600"/>
            <a:ext cx="1066800" cy="369332"/>
          </a:xfrm>
          <a:prstGeom prst="rect">
            <a:avLst/>
          </a:prstGeom>
          <a:noFill/>
        </p:spPr>
        <p:txBody>
          <a:bodyPr wrap="square" rtlCol="0">
            <a:spAutoFit/>
          </a:bodyPr>
          <a:lstStyle/>
          <a:p>
            <a:r>
              <a:rPr lang="en-US" b="1" dirty="0" smtClean="0">
                <a:latin typeface="Footlight MT Light" pitchFamily="18" charset="0"/>
              </a:rPr>
              <a:t>proton</a:t>
            </a:r>
            <a:endParaRPr lang="en-US" b="1" dirty="0">
              <a:latin typeface="Footlight MT Light" pitchFamily="18" charset="0"/>
            </a:endParaRPr>
          </a:p>
        </p:txBody>
      </p:sp>
      <p:sp>
        <p:nvSpPr>
          <p:cNvPr id="15" name="TextBox 14"/>
          <p:cNvSpPr txBox="1"/>
          <p:nvPr/>
        </p:nvSpPr>
        <p:spPr>
          <a:xfrm>
            <a:off x="381000" y="838200"/>
            <a:ext cx="1066800" cy="369332"/>
          </a:xfrm>
          <a:prstGeom prst="rect">
            <a:avLst/>
          </a:prstGeom>
          <a:noFill/>
        </p:spPr>
        <p:txBody>
          <a:bodyPr wrap="square" rtlCol="0">
            <a:spAutoFit/>
          </a:bodyPr>
          <a:lstStyle/>
          <a:p>
            <a:r>
              <a:rPr lang="en-US" b="1" dirty="0" smtClean="0">
                <a:latin typeface="Footlight MT Light" pitchFamily="18" charset="0"/>
              </a:rPr>
              <a:t>neutrino</a:t>
            </a:r>
            <a:endParaRPr lang="en-US" b="1" dirty="0">
              <a:latin typeface="Footlight MT Light" pitchFamily="18" charset="0"/>
            </a:endParaRPr>
          </a:p>
        </p:txBody>
      </p:sp>
      <p:sp>
        <p:nvSpPr>
          <p:cNvPr id="16" name="TextBox 15"/>
          <p:cNvSpPr txBox="1"/>
          <p:nvPr/>
        </p:nvSpPr>
        <p:spPr>
          <a:xfrm>
            <a:off x="2362200" y="1752600"/>
            <a:ext cx="1066800" cy="369332"/>
          </a:xfrm>
          <a:prstGeom prst="rect">
            <a:avLst/>
          </a:prstGeom>
          <a:noFill/>
        </p:spPr>
        <p:txBody>
          <a:bodyPr wrap="square" rtlCol="0">
            <a:spAutoFit/>
          </a:bodyPr>
          <a:lstStyle/>
          <a:p>
            <a:r>
              <a:rPr lang="en-US" b="1" dirty="0" smtClean="0">
                <a:latin typeface="Footlight MT Light" pitchFamily="18" charset="0"/>
              </a:rPr>
              <a:t>neutron</a:t>
            </a:r>
            <a:endParaRPr lang="en-US" b="1" dirty="0">
              <a:latin typeface="Footlight MT Light" pitchFamily="18" charset="0"/>
            </a:endParaRPr>
          </a:p>
        </p:txBody>
      </p:sp>
      <p:cxnSp>
        <p:nvCxnSpPr>
          <p:cNvPr id="17" name="Straight Connector 16"/>
          <p:cNvCxnSpPr/>
          <p:nvPr/>
        </p:nvCxnSpPr>
        <p:spPr>
          <a:xfrm>
            <a:off x="381000" y="1295400"/>
            <a:ext cx="9144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09800" y="381000"/>
            <a:ext cx="2209800" cy="369332"/>
          </a:xfrm>
          <a:prstGeom prst="rect">
            <a:avLst/>
          </a:prstGeom>
          <a:noFill/>
        </p:spPr>
        <p:txBody>
          <a:bodyPr wrap="square" rtlCol="0">
            <a:spAutoFit/>
          </a:bodyPr>
          <a:lstStyle/>
          <a:p>
            <a:r>
              <a:rPr lang="en-US" b="1" dirty="0" smtClean="0">
                <a:latin typeface="Footlight MT Light" pitchFamily="18" charset="0"/>
              </a:rPr>
              <a:t>positron </a:t>
            </a:r>
            <a:endParaRPr lang="en-US" b="1" dirty="0">
              <a:latin typeface="Footlight MT Light" pitchFamily="18" charset="0"/>
            </a:endParaRPr>
          </a:p>
        </p:txBody>
      </p:sp>
      <p:sp>
        <p:nvSpPr>
          <p:cNvPr id="19" name="Left Brace 18"/>
          <p:cNvSpPr/>
          <p:nvPr/>
        </p:nvSpPr>
        <p:spPr>
          <a:xfrm rot="10800000">
            <a:off x="3200400" y="152400"/>
            <a:ext cx="685800" cy="2438400"/>
          </a:xfrm>
          <a:prstGeom prst="leftBrace">
            <a:avLst>
              <a:gd name="adj1" fmla="val 68003"/>
              <a:gd name="adj2" fmla="val 75057"/>
            </a:avLst>
          </a:prstGeom>
          <a:ln w="76200"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p:cNvSpPr/>
          <p:nvPr/>
        </p:nvSpPr>
        <p:spPr>
          <a:xfrm>
            <a:off x="1981200" y="152400"/>
            <a:ext cx="1447800" cy="2209800"/>
          </a:xfrm>
          <a:prstGeom prst="ellipse">
            <a:avLst/>
          </a:prstGeom>
          <a:noFill/>
          <a:ln w="57150"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095044" y="457200"/>
            <a:ext cx="5029200" cy="430887"/>
          </a:xfrm>
          <a:prstGeom prst="rect">
            <a:avLst/>
          </a:prstGeom>
          <a:solidFill>
            <a:srgbClr val="FF0000"/>
          </a:solidFill>
          <a:ln w="25400">
            <a:solidFill>
              <a:schemeClr val="bg1"/>
            </a:solidFill>
          </a:ln>
          <a:effectLst>
            <a:outerShdw blurRad="50800" dist="38100" dir="13500000" algn="br" rotWithShape="0">
              <a:prstClr val="black">
                <a:alpha val="40000"/>
              </a:prstClr>
            </a:outerShdw>
          </a:effectLst>
        </p:spPr>
        <p:txBody>
          <a:bodyPr wrap="square" rtlCol="0">
            <a:spAutoFit/>
          </a:bodyPr>
          <a:lstStyle/>
          <a:p>
            <a:r>
              <a:rPr lang="en-US" sz="2200" b="1" dirty="0">
                <a:solidFill>
                  <a:schemeClr val="bg1"/>
                </a:solidFill>
                <a:latin typeface="Chalkboard"/>
                <a:cs typeface="Chalkboard"/>
              </a:rPr>
              <a:t>s</a:t>
            </a:r>
            <a:r>
              <a:rPr lang="en-US" sz="2200" b="1" dirty="0" smtClean="0">
                <a:solidFill>
                  <a:schemeClr val="bg1"/>
                </a:solidFill>
                <a:latin typeface="Chalkboard"/>
                <a:cs typeface="Chalkboard"/>
              </a:rPr>
              <a:t>ignature of the inverse beta decay</a:t>
            </a:r>
            <a:endParaRPr lang="en-US" sz="2200" b="1" dirty="0">
              <a:solidFill>
                <a:schemeClr val="bg1"/>
              </a:solidFill>
              <a:latin typeface="Chalkboard"/>
              <a:cs typeface="Chalkboard"/>
            </a:endParaRPr>
          </a:p>
        </p:txBody>
      </p:sp>
      <p:pic>
        <p:nvPicPr>
          <p:cNvPr id="22" name="Picture 2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962400" y="1066800"/>
            <a:ext cx="4953000" cy="4419600"/>
          </a:xfrm>
          <a:prstGeom prst="rect">
            <a:avLst/>
          </a:prstGeom>
        </p:spPr>
      </p:pic>
      <p:sp>
        <p:nvSpPr>
          <p:cNvPr id="24" name="TextBox 23"/>
          <p:cNvSpPr txBox="1"/>
          <p:nvPr/>
        </p:nvSpPr>
        <p:spPr>
          <a:xfrm>
            <a:off x="4267200" y="1447800"/>
            <a:ext cx="2133600" cy="430887"/>
          </a:xfrm>
          <a:prstGeom prst="rect">
            <a:avLst/>
          </a:prstGeom>
          <a:solidFill>
            <a:srgbClr val="FFFF00"/>
          </a:solidFill>
          <a:ln w="25400">
            <a:solidFill>
              <a:schemeClr val="bg1"/>
            </a:solidFill>
          </a:ln>
          <a:effectLst>
            <a:outerShdw blurRad="50800" dist="38100" dir="13500000" algn="br" rotWithShape="0">
              <a:prstClr val="black">
                <a:alpha val="40000"/>
              </a:prstClr>
            </a:outerShdw>
          </a:effectLst>
        </p:spPr>
        <p:txBody>
          <a:bodyPr wrap="square" rtlCol="0">
            <a:spAutoFit/>
          </a:bodyPr>
          <a:lstStyle/>
          <a:p>
            <a:r>
              <a:rPr lang="en-US" sz="2200" b="1" dirty="0" smtClean="0">
                <a:solidFill>
                  <a:schemeClr val="bg1"/>
                </a:solidFill>
                <a:latin typeface="Chalkboard"/>
                <a:cs typeface="Chalkboard"/>
              </a:rPr>
              <a:t>Gamma Rays</a:t>
            </a:r>
            <a:endParaRPr lang="en-US" sz="2200" b="1" dirty="0">
              <a:solidFill>
                <a:schemeClr val="bg1"/>
              </a:solidFill>
              <a:latin typeface="Chalkboard"/>
              <a:cs typeface="Chalkboard"/>
            </a:endParaRPr>
          </a:p>
        </p:txBody>
      </p:sp>
      <p:pic>
        <p:nvPicPr>
          <p:cNvPr id="28" name="Picture 27"/>
          <p:cNvPicPr>
            <a:picLocks noChangeAspect="1"/>
          </p:cNvPicPr>
          <p:nvPr/>
        </p:nvPicPr>
        <p:blipFill>
          <a:blip r:embed="rId4"/>
          <a:stretch>
            <a:fillRect/>
          </a:stretch>
        </p:blipFill>
        <p:spPr>
          <a:xfrm>
            <a:off x="228600" y="2667000"/>
            <a:ext cx="3276600" cy="4038600"/>
          </a:xfrm>
          <a:prstGeom prst="rect">
            <a:avLst/>
          </a:prstGeom>
        </p:spPr>
      </p:pic>
      <p:sp>
        <p:nvSpPr>
          <p:cNvPr id="29" name="TextBox 28"/>
          <p:cNvSpPr txBox="1"/>
          <p:nvPr/>
        </p:nvSpPr>
        <p:spPr>
          <a:xfrm>
            <a:off x="3124200" y="5715000"/>
            <a:ext cx="3733800" cy="769441"/>
          </a:xfrm>
          <a:prstGeom prst="rect">
            <a:avLst/>
          </a:prstGeom>
          <a:solidFill>
            <a:srgbClr val="FF0000"/>
          </a:solidFill>
          <a:ln w="57150" cmpd="sng">
            <a:solidFill>
              <a:schemeClr val="bg1"/>
            </a:solidFill>
          </a:ln>
          <a:effectLst>
            <a:outerShdw blurRad="50800" dist="38100" dir="13500000" algn="br" rotWithShape="0">
              <a:prstClr val="black">
                <a:alpha val="40000"/>
              </a:prstClr>
            </a:outerShdw>
          </a:effectLst>
        </p:spPr>
        <p:txBody>
          <a:bodyPr wrap="square" rtlCol="0">
            <a:spAutoFit/>
          </a:bodyPr>
          <a:lstStyle/>
          <a:p>
            <a:r>
              <a:rPr lang="en-US" sz="2200" b="1" dirty="0" smtClean="0">
                <a:solidFill>
                  <a:schemeClr val="bg1"/>
                </a:solidFill>
                <a:latin typeface="Chalkboard"/>
                <a:cs typeface="Chalkboard"/>
              </a:rPr>
              <a:t>The HULK is unstable.</a:t>
            </a:r>
          </a:p>
          <a:p>
            <a:r>
              <a:rPr lang="en-US" sz="2200" b="1" dirty="0" smtClean="0">
                <a:solidFill>
                  <a:schemeClr val="bg1"/>
                </a:solidFill>
                <a:latin typeface="Chalkboard"/>
                <a:cs typeface="Chalkboard"/>
              </a:rPr>
              <a:t>Bruce Banner is stable.</a:t>
            </a:r>
          </a:p>
        </p:txBody>
      </p:sp>
    </p:spTree>
    <p:extLst>
      <p:ext uri="{BB962C8B-B14F-4D97-AF65-F5344CB8AC3E}">
        <p14:creationId xmlns:p14="http://schemas.microsoft.com/office/powerpoint/2010/main" val="26810535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381000" y="1752600"/>
            <a:ext cx="8229600" cy="1066800"/>
          </a:xfrm>
          <a:solidFill>
            <a:schemeClr val="accent3">
              <a:lumMod val="20000"/>
              <a:lumOff val="80000"/>
            </a:schemeClr>
          </a:solidFill>
          <a:ln>
            <a:solidFill>
              <a:srgbClr val="796D04"/>
            </a:solidFill>
          </a:ln>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marL="0" indent="0" algn="ctr">
              <a:buClrTx/>
              <a:buNone/>
            </a:pPr>
            <a:r>
              <a:rPr lang="en-US" dirty="0" smtClean="0">
                <a:ln w="50800"/>
                <a:solidFill>
                  <a:schemeClr val="bg1">
                    <a:shade val="50000"/>
                  </a:schemeClr>
                </a:solidFill>
                <a:effectLst/>
                <a:latin typeface="Chalkboard"/>
                <a:cs typeface="Chalkboard"/>
              </a:rPr>
              <a:t>Physicists</a:t>
            </a:r>
            <a:r>
              <a:rPr lang="en-US" dirty="0">
                <a:ln w="50800"/>
                <a:solidFill>
                  <a:schemeClr val="bg1">
                    <a:shade val="50000"/>
                  </a:schemeClr>
                </a:solidFill>
                <a:effectLst/>
                <a:latin typeface="Chalkboard"/>
                <a:cs typeface="Chalkboard"/>
              </a:rPr>
              <a:t> </a:t>
            </a:r>
            <a:r>
              <a:rPr lang="en-US" dirty="0" smtClean="0">
                <a:ln w="50800"/>
                <a:solidFill>
                  <a:schemeClr val="bg1">
                    <a:shade val="50000"/>
                  </a:schemeClr>
                </a:solidFill>
                <a:effectLst/>
                <a:latin typeface="Chalkboard"/>
                <a:cs typeface="Chalkboard"/>
              </a:rPr>
              <a:t>calculated the cross-section of the inverse beta-decay to be less than 10</a:t>
            </a:r>
            <a:r>
              <a:rPr lang="en-US" baseline="30000" dirty="0" smtClean="0">
                <a:ln w="50800"/>
                <a:solidFill>
                  <a:schemeClr val="bg1">
                    <a:shade val="50000"/>
                  </a:schemeClr>
                </a:solidFill>
                <a:effectLst/>
                <a:latin typeface="Chalkboard"/>
                <a:cs typeface="Chalkboard"/>
              </a:rPr>
              <a:t>-44</a:t>
            </a:r>
            <a:r>
              <a:rPr lang="en-US" dirty="0" smtClean="0">
                <a:ln w="50800"/>
                <a:solidFill>
                  <a:schemeClr val="bg1">
                    <a:shade val="50000"/>
                  </a:schemeClr>
                </a:solidFill>
                <a:effectLst/>
                <a:latin typeface="Chalkboard"/>
                <a:cs typeface="Chalkboard"/>
              </a:rPr>
              <a:t> meters x meters.</a:t>
            </a:r>
            <a:endParaRPr lang="en-US" dirty="0" smtClean="0">
              <a:ln w="50800"/>
              <a:solidFill>
                <a:schemeClr val="bg1">
                  <a:shade val="50000"/>
                </a:schemeClr>
              </a:solidFill>
              <a:effectLst/>
              <a:latin typeface="Arial Rounded MT Bold" pitchFamily="34" charset="0"/>
            </a:endParaRPr>
          </a:p>
        </p:txBody>
      </p:sp>
      <p:sp>
        <p:nvSpPr>
          <p:cNvPr id="4" name="Date Placeholder 3"/>
          <p:cNvSpPr>
            <a:spLocks noGrp="1"/>
          </p:cNvSpPr>
          <p:nvPr>
            <p:ph type="dt" sz="half" idx="10"/>
          </p:nvPr>
        </p:nvSpPr>
        <p:spPr/>
        <p:txBody>
          <a:bodyPr/>
          <a:lstStyle/>
          <a:p>
            <a:fld id="{F3262800-5873-D740-8E08-C337F83BA5EF}"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33</a:t>
            </a:fld>
            <a:endParaRPr lang="en-US"/>
          </a:p>
        </p:txBody>
      </p:sp>
      <p:sp>
        <p:nvSpPr>
          <p:cNvPr id="8" name="Title 1"/>
          <p:cNvSpPr txBox="1">
            <a:spLocks/>
          </p:cNvSpPr>
          <p:nvPr/>
        </p:nvSpPr>
        <p:spPr>
          <a:xfrm>
            <a:off x="914400" y="304800"/>
            <a:ext cx="7391400" cy="1066800"/>
          </a:xfrm>
          <a:prstGeom prst="rect">
            <a:avLst/>
          </a:prstGeom>
          <a:solidFill>
            <a:schemeClr val="accent1">
              <a:lumMod val="20000"/>
              <a:lumOff val="80000"/>
            </a:schemeClr>
          </a:solidFill>
          <a:ln w="57150" cmpd="sng">
            <a:solidFill>
              <a:schemeClr val="accent1">
                <a:lumMod val="50000"/>
              </a:schemeClr>
            </a:solidFill>
          </a:ln>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30000"/>
              </a:lnSpc>
              <a:spcBef>
                <a:spcPct val="0"/>
              </a:spcBef>
              <a:spcAft>
                <a:spcPts val="0"/>
              </a:spcAft>
              <a:buClrTx/>
              <a:buSzTx/>
              <a:buFontTx/>
              <a:buNone/>
              <a:tabLst/>
              <a:defRPr/>
            </a:pPr>
            <a:r>
              <a:rPr lang="en-US" sz="2400" b="1" dirty="0" smtClean="0">
                <a:ln w="50800"/>
                <a:solidFill>
                  <a:schemeClr val="bg1">
                    <a:shade val="50000"/>
                  </a:schemeClr>
                </a:solidFill>
                <a:latin typeface="Chalkboard"/>
                <a:ea typeface="+mj-ea"/>
                <a:cs typeface="Chalkboard"/>
              </a:rPr>
              <a:t>One would think that finding</a:t>
            </a:r>
            <a:r>
              <a:rPr lang="en-US" sz="2400" b="1" dirty="0">
                <a:ln w="50800"/>
                <a:solidFill>
                  <a:schemeClr val="bg1">
                    <a:shade val="50000"/>
                  </a:schemeClr>
                </a:solidFill>
                <a:latin typeface="Chalkboard"/>
                <a:ea typeface="+mj-ea"/>
                <a:cs typeface="Chalkboard"/>
              </a:rPr>
              <a:t> </a:t>
            </a:r>
            <a:r>
              <a:rPr lang="en-US" sz="2400" b="1" dirty="0" smtClean="0">
                <a:ln w="50800"/>
                <a:solidFill>
                  <a:schemeClr val="bg1">
                    <a:shade val="50000"/>
                  </a:schemeClr>
                </a:solidFill>
                <a:latin typeface="Chalkboard"/>
                <a:ea typeface="+mj-ea"/>
                <a:cs typeface="Chalkboard"/>
              </a:rPr>
              <a:t>the signature of the neutrino will be easy. </a:t>
            </a:r>
            <a:endParaRPr kumimoji="0" lang="en-US" sz="2400" b="1" i="0" u="none" strike="noStrike" kern="1200" normalizeH="0" baseline="0" noProof="0" dirty="0">
              <a:ln w="50800"/>
              <a:solidFill>
                <a:schemeClr val="bg1">
                  <a:shade val="50000"/>
                </a:schemeClr>
              </a:solidFill>
              <a:uLnTx/>
              <a:uFillTx/>
              <a:latin typeface="Chalkboard"/>
              <a:ea typeface="+mj-ea"/>
              <a:cs typeface="Chalkboard"/>
            </a:endParaRPr>
          </a:p>
        </p:txBody>
      </p:sp>
      <p:pic>
        <p:nvPicPr>
          <p:cNvPr id="2" name="Picture 1"/>
          <p:cNvPicPr>
            <a:picLocks noChangeAspect="1"/>
          </p:cNvPicPr>
          <p:nvPr/>
        </p:nvPicPr>
        <p:blipFill>
          <a:blip r:embed="rId3"/>
          <a:stretch>
            <a:fillRect/>
          </a:stretch>
        </p:blipFill>
        <p:spPr>
          <a:xfrm>
            <a:off x="685800" y="3810000"/>
            <a:ext cx="5943600" cy="1638300"/>
          </a:xfrm>
          <a:prstGeom prst="rect">
            <a:avLst/>
          </a:prstGeom>
          <a:ln w="57150" cmpd="sng">
            <a:solidFill>
              <a:schemeClr val="accent6">
                <a:lumMod val="50000"/>
              </a:schemeClr>
            </a:solidFill>
          </a:ln>
        </p:spPr>
      </p:pic>
      <p:sp>
        <p:nvSpPr>
          <p:cNvPr id="10" name="Title 1"/>
          <p:cNvSpPr txBox="1">
            <a:spLocks/>
          </p:cNvSpPr>
          <p:nvPr/>
        </p:nvSpPr>
        <p:spPr>
          <a:xfrm>
            <a:off x="1219200" y="5334000"/>
            <a:ext cx="7391400" cy="990600"/>
          </a:xfrm>
          <a:prstGeom prst="rect">
            <a:avLst/>
          </a:prstGeom>
          <a:solidFill>
            <a:schemeClr val="accent6">
              <a:lumMod val="20000"/>
              <a:lumOff val="80000"/>
            </a:schemeClr>
          </a:solidFill>
          <a:ln>
            <a:solidFill>
              <a:srgbClr val="796D04"/>
            </a:solidFill>
          </a:ln>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2400" b="1" i="0" u="none" strike="noStrike" kern="1200" normalizeH="0" baseline="0" noProof="0" dirty="0" smtClean="0">
              <a:ln w="50800"/>
              <a:solidFill>
                <a:schemeClr val="bg1">
                  <a:shade val="50000"/>
                </a:schemeClr>
              </a:solidFill>
              <a:uLnTx/>
              <a:uFillTx/>
              <a:latin typeface="Chalkboard"/>
              <a:ea typeface="+mj-ea"/>
              <a:cs typeface="Chalkboard"/>
            </a:endParaRPr>
          </a:p>
          <a:p>
            <a:pPr marL="0" marR="0" lvl="0" indent="0" algn="ctr" defTabSz="914400" rtl="0" eaLnBrk="1" fontAlgn="auto" latinLnBrk="0" hangingPunct="1">
              <a:lnSpc>
                <a:spcPct val="130000"/>
              </a:lnSpc>
              <a:spcBef>
                <a:spcPct val="0"/>
              </a:spcBef>
              <a:spcAft>
                <a:spcPts val="0"/>
              </a:spcAft>
              <a:buClrTx/>
              <a:buSzTx/>
              <a:buFontTx/>
              <a:buNone/>
              <a:tabLst/>
              <a:defRPr/>
            </a:pPr>
            <a:r>
              <a:rPr kumimoji="0" lang="en-US" sz="2400" b="1" i="0" u="none" strike="noStrike" kern="1200" normalizeH="0" baseline="0" noProof="0" dirty="0" smtClean="0">
                <a:ln w="50800"/>
                <a:solidFill>
                  <a:schemeClr val="bg1">
                    <a:shade val="50000"/>
                  </a:schemeClr>
                </a:solidFill>
                <a:uLnTx/>
                <a:uFillTx/>
                <a:latin typeface="Chalkboard"/>
                <a:ea typeface="+mj-ea"/>
                <a:cs typeface="Chalkboard"/>
              </a:rPr>
              <a:t>Neutrinos</a:t>
            </a:r>
            <a:r>
              <a:rPr kumimoji="0" lang="en-US" sz="2400" b="1" i="0" u="none" strike="noStrike" kern="1200" normalizeH="0" noProof="0" dirty="0" smtClean="0">
                <a:ln w="50800"/>
                <a:solidFill>
                  <a:schemeClr val="bg1">
                    <a:shade val="50000"/>
                  </a:schemeClr>
                </a:solidFill>
                <a:uLnTx/>
                <a:uFillTx/>
                <a:latin typeface="Chalkboard"/>
                <a:ea typeface="+mj-ea"/>
                <a:cs typeface="Chalkboard"/>
              </a:rPr>
              <a:t> produce from the Sun can travel up to </a:t>
            </a:r>
            <a:r>
              <a:rPr kumimoji="0" lang="en-US" sz="2800" b="1" i="0" u="none" strike="noStrike" kern="1200" normalizeH="0" noProof="0" dirty="0" smtClean="0">
                <a:ln w="50800"/>
                <a:solidFill>
                  <a:schemeClr val="bg1">
                    <a:shade val="50000"/>
                  </a:schemeClr>
                </a:solidFill>
                <a:uLnTx/>
                <a:uFillTx/>
                <a:latin typeface="Chalkboard"/>
                <a:ea typeface="+mj-ea"/>
                <a:cs typeface="Chalkboard"/>
              </a:rPr>
              <a:t>200</a:t>
            </a:r>
            <a:r>
              <a:rPr kumimoji="0" lang="en-US" sz="2400" b="1" i="0" u="none" strike="noStrike" kern="1200" normalizeH="0" noProof="0" dirty="0" smtClean="0">
                <a:ln w="50800"/>
                <a:solidFill>
                  <a:schemeClr val="bg1">
                    <a:shade val="50000"/>
                  </a:schemeClr>
                </a:solidFill>
                <a:uLnTx/>
                <a:uFillTx/>
                <a:latin typeface="Chalkboard"/>
                <a:ea typeface="+mj-ea"/>
                <a:cs typeface="Chalkboard"/>
              </a:rPr>
              <a:t> earths before interacting!!!</a:t>
            </a:r>
            <a:endParaRPr kumimoji="0" lang="en-US" sz="2400" b="1" i="0" u="none" strike="noStrike" kern="1200" normalizeH="0" baseline="0" noProof="0" dirty="0">
              <a:ln w="50800"/>
              <a:solidFill>
                <a:schemeClr val="bg1">
                  <a:shade val="50000"/>
                </a:schemeClr>
              </a:solidFill>
              <a:uLnTx/>
              <a:uFillTx/>
              <a:latin typeface="Chalkboard"/>
              <a:ea typeface="+mj-ea"/>
              <a:cs typeface="Chalkboard"/>
            </a:endParaRPr>
          </a:p>
        </p:txBody>
      </p:sp>
      <p:sp>
        <p:nvSpPr>
          <p:cNvPr id="3" name="TextBox 2"/>
          <p:cNvSpPr txBox="1"/>
          <p:nvPr/>
        </p:nvSpPr>
        <p:spPr>
          <a:xfrm>
            <a:off x="762000" y="4343400"/>
            <a:ext cx="1219200" cy="369332"/>
          </a:xfrm>
          <a:prstGeom prst="rect">
            <a:avLst/>
          </a:prstGeom>
          <a:solidFill>
            <a:schemeClr val="tx1"/>
          </a:solidFill>
        </p:spPr>
        <p:txBody>
          <a:bodyPr wrap="square" rtlCol="0">
            <a:spAutoFit/>
          </a:bodyPr>
          <a:lstStyle/>
          <a:p>
            <a:r>
              <a:rPr lang="en-US" b="1" dirty="0" smtClean="0">
                <a:solidFill>
                  <a:srgbClr val="000000"/>
                </a:solidFill>
                <a:latin typeface="Chalkboard"/>
                <a:cs typeface="Chalkboard"/>
              </a:rPr>
              <a:t>Neutrinos</a:t>
            </a:r>
            <a:endParaRPr lang="en-US" b="1" dirty="0">
              <a:solidFill>
                <a:srgbClr val="000000"/>
              </a:solidFill>
              <a:latin typeface="Chalkboard"/>
              <a:cs typeface="Chalkboard"/>
            </a:endParaRPr>
          </a:p>
        </p:txBody>
      </p:sp>
      <p:sp>
        <p:nvSpPr>
          <p:cNvPr id="7" name="TextBox 6"/>
          <p:cNvSpPr txBox="1"/>
          <p:nvPr/>
        </p:nvSpPr>
        <p:spPr>
          <a:xfrm>
            <a:off x="2590800" y="3962400"/>
            <a:ext cx="3352800" cy="369332"/>
          </a:xfrm>
          <a:prstGeom prst="rect">
            <a:avLst/>
          </a:prstGeom>
          <a:solidFill>
            <a:schemeClr val="tx1"/>
          </a:solidFill>
        </p:spPr>
        <p:txBody>
          <a:bodyPr wrap="square" rtlCol="0">
            <a:spAutoFit/>
          </a:bodyPr>
          <a:lstStyle/>
          <a:p>
            <a:r>
              <a:rPr lang="en-US" dirty="0" smtClean="0">
                <a:solidFill>
                  <a:schemeClr val="bg1"/>
                </a:solidFill>
              </a:rPr>
              <a:t>Image from B. Fleming</a:t>
            </a:r>
            <a:endParaRPr lang="en-US" dirty="0">
              <a:solidFill>
                <a:schemeClr val="bg1"/>
              </a:solidFill>
            </a:endParaRPr>
          </a:p>
        </p:txBody>
      </p:sp>
      <p:sp>
        <p:nvSpPr>
          <p:cNvPr id="11" name="Content Placeholder 2"/>
          <p:cNvSpPr txBox="1">
            <a:spLocks/>
          </p:cNvSpPr>
          <p:nvPr/>
        </p:nvSpPr>
        <p:spPr>
          <a:xfrm>
            <a:off x="609600" y="2743200"/>
            <a:ext cx="8229600" cy="609600"/>
          </a:xfrm>
          <a:prstGeom prst="rect">
            <a:avLst/>
          </a:prstGeom>
          <a:solidFill>
            <a:schemeClr val="accent3">
              <a:lumMod val="20000"/>
              <a:lumOff val="80000"/>
            </a:schemeClr>
          </a:solidFill>
          <a:ln w="57150" cmpd="sng">
            <a:solidFill>
              <a:srgbClr val="796D04"/>
            </a:solidFill>
          </a:ln>
        </p:spPr>
        <p:txBody>
          <a:bodyPr vert="horz" lIns="91440" tIns="45720" rIns="91440" bIns="45720" rtlCol="0">
            <a:normAutofit/>
            <a:scene3d>
              <a:camera prst="orthographicFront"/>
              <a:lightRig rig="balanced" dir="t">
                <a:rot lat="0" lon="0" rev="2100000"/>
              </a:lightRig>
            </a:scene3d>
            <a:sp3d extrusionH="57150" prstMaterial="metal">
              <a:bevelT w="38100" h="25400"/>
              <a:contourClr>
                <a:schemeClr val="bg2"/>
              </a:contourClr>
            </a:sp3d>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lgn="ctr">
              <a:buFontTx/>
              <a:buNone/>
            </a:pPr>
            <a:r>
              <a:rPr lang="en-US" dirty="0" smtClean="0">
                <a:ln w="50800"/>
                <a:solidFill>
                  <a:schemeClr val="bg1">
                    <a:shade val="50000"/>
                  </a:schemeClr>
                </a:solidFill>
                <a:effectLst/>
                <a:latin typeface="Chalkboard"/>
                <a:cs typeface="Chalkboard"/>
              </a:rPr>
              <a:t>What does that mean? What is the rate?</a:t>
            </a:r>
            <a:endParaRPr lang="en-US" dirty="0" smtClean="0">
              <a:ln w="50800"/>
              <a:solidFill>
                <a:schemeClr val="bg1">
                  <a:shade val="50000"/>
                </a:schemeClr>
              </a:solidFill>
              <a:effectLst/>
              <a:latin typeface="Arial Rounded MT Bold"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randombar(horizontal)">
                                      <p:cBhvr>
                                        <p:cTn id="7" dur="500"/>
                                        <p:tgtEl>
                                          <p:spTgt spid="9">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downLeft)">
                                      <p:cBhvr>
                                        <p:cTn id="21" dur="500"/>
                                        <p:tgtEl>
                                          <p:spTgt spid="2"/>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strips(downLeft)">
                                      <p:cBhvr>
                                        <p:cTn id="24" dur="500"/>
                                        <p:tgtEl>
                                          <p:spTgt spid="10"/>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trips(downLeft)">
                                      <p:cBhvr>
                                        <p:cTn id="27" dur="500"/>
                                        <p:tgtEl>
                                          <p:spTgt spid="3"/>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strips(down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animBg="1"/>
      <p:bldP spid="3" grpId="0" animBg="1"/>
      <p:bldP spid="7"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153400" cy="5029200"/>
          </a:xfrm>
          <a:solidFill>
            <a:schemeClr val="accent6">
              <a:lumMod val="20000"/>
              <a:lumOff val="80000"/>
            </a:schemeClr>
          </a:solidFill>
          <a:ln w="76200" cmpd="tri">
            <a:solidFill>
              <a:schemeClr val="accent6">
                <a:lumMod val="50000"/>
              </a:schemeClr>
            </a:solidFill>
          </a:ln>
          <a:effectLst>
            <a:outerShdw blurRad="50800" dist="38100" dir="10800000" algn="r" rotWithShape="0">
              <a:prstClr val="black">
                <a:alpha val="40000"/>
              </a:prstClr>
            </a:outerShdw>
          </a:effectLst>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ctr">
              <a:buNone/>
            </a:pPr>
            <a:endParaRPr lang="en-US" sz="3600" dirty="0" smtClean="0">
              <a:ln w="50800"/>
              <a:solidFill>
                <a:schemeClr val="bg1">
                  <a:shade val="50000"/>
                </a:schemeClr>
              </a:solidFill>
              <a:effectLst/>
              <a:latin typeface="Chalkboard"/>
              <a:cs typeface="Chalkboard"/>
            </a:endParaRPr>
          </a:p>
          <a:p>
            <a:pPr algn="ctr">
              <a:buNone/>
            </a:pPr>
            <a:r>
              <a:rPr lang="en-US" sz="3600" dirty="0" smtClean="0">
                <a:ln w="50800"/>
                <a:solidFill>
                  <a:schemeClr val="bg1">
                    <a:shade val="50000"/>
                  </a:schemeClr>
                </a:solidFill>
                <a:effectLst/>
                <a:latin typeface="Chalkboard"/>
                <a:cs typeface="Chalkboard"/>
              </a:rPr>
              <a:t>Neutrino interactions are extremely rare !</a:t>
            </a:r>
          </a:p>
          <a:p>
            <a:pPr algn="ctr">
              <a:buNone/>
            </a:pPr>
            <a:endParaRPr lang="en-US" sz="5800" dirty="0" smtClean="0">
              <a:ln w="50800"/>
              <a:solidFill>
                <a:schemeClr val="bg1">
                  <a:shade val="50000"/>
                </a:schemeClr>
              </a:solidFill>
              <a:effectLst/>
              <a:latin typeface="Chalkboard"/>
              <a:cs typeface="Chalkboard"/>
            </a:endParaRPr>
          </a:p>
          <a:p>
            <a:pPr algn="ctr">
              <a:buNone/>
            </a:pPr>
            <a:r>
              <a:rPr lang="en-US" sz="4100" dirty="0" smtClean="0">
                <a:ln w="50800"/>
                <a:solidFill>
                  <a:schemeClr val="bg1">
                    <a:shade val="50000"/>
                  </a:schemeClr>
                </a:solidFill>
                <a:effectLst/>
                <a:latin typeface="Chalkboard"/>
                <a:cs typeface="Chalkboard"/>
              </a:rPr>
              <a:t>Need a high energy source of neutrinos!</a:t>
            </a:r>
          </a:p>
          <a:p>
            <a:endParaRPr lang="en-US" dirty="0" smtClean="0">
              <a:ln w="50800"/>
              <a:solidFill>
                <a:schemeClr val="bg1">
                  <a:shade val="50000"/>
                </a:schemeClr>
              </a:solidFill>
              <a:effectLst/>
            </a:endParaRPr>
          </a:p>
          <a:p>
            <a:endParaRPr lang="en-US" dirty="0" smtClean="0">
              <a:ln w="50800"/>
              <a:solidFill>
                <a:schemeClr val="bg1">
                  <a:shade val="50000"/>
                </a:schemeClr>
              </a:solidFill>
              <a:effectLst/>
            </a:endParaRPr>
          </a:p>
          <a:p>
            <a:endParaRPr lang="en-US"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DEAD2D28-A39F-5745-BADE-B1F5CB9AF8B2}"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34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382000" cy="1371600"/>
          </a:xfrm>
          <a:solidFill>
            <a:schemeClr val="accent2">
              <a:lumMod val="20000"/>
              <a:lumOff val="80000"/>
            </a:schemeClr>
          </a:solidFill>
          <a:ln w="57150" cmpd="sng">
            <a:solidFill>
              <a:schemeClr val="accent1">
                <a:lumMod val="50000"/>
              </a:schemeClr>
            </a:solidFill>
          </a:ln>
        </p:spPr>
        <p:txBody>
          <a:bodyPr/>
          <a:lstStyle/>
          <a:p>
            <a:pPr algn="ctr">
              <a:buNone/>
            </a:pPr>
            <a:r>
              <a:rPr lang="en-US" dirty="0" smtClean="0">
                <a:solidFill>
                  <a:srgbClr val="000000"/>
                </a:solidFill>
                <a:effectLst/>
                <a:latin typeface="Chalkboard"/>
                <a:cs typeface="Chalkboard"/>
              </a:rPr>
              <a:t>In 1934, Fermi was developing nuclear fission, </a:t>
            </a:r>
            <a:r>
              <a:rPr lang="en-US" sz="2800" dirty="0" smtClean="0">
                <a:solidFill>
                  <a:schemeClr val="accent6">
                    <a:lumMod val="50000"/>
                  </a:schemeClr>
                </a:solidFill>
                <a:effectLst/>
                <a:latin typeface="Chalkboard"/>
                <a:cs typeface="Chalkboard"/>
              </a:rPr>
              <a:t>artificial radioactivity</a:t>
            </a:r>
            <a:r>
              <a:rPr lang="en-US" dirty="0" smtClean="0">
                <a:solidFill>
                  <a:srgbClr val="000000"/>
                </a:solidFill>
                <a:effectLst/>
                <a:latin typeface="Chalkboard"/>
                <a:cs typeface="Chalkboard"/>
              </a:rPr>
              <a:t>. He bombarded heavy elements with slow neutrons.</a:t>
            </a:r>
            <a:endParaRPr lang="en-US" dirty="0">
              <a:solidFill>
                <a:srgbClr val="000000"/>
              </a:solidFill>
              <a:effectLst/>
              <a:latin typeface="Chalkboard"/>
              <a:cs typeface="Chalkboard"/>
            </a:endParaRPr>
          </a:p>
        </p:txBody>
      </p:sp>
      <p:sp>
        <p:nvSpPr>
          <p:cNvPr id="4" name="Date Placeholder 3"/>
          <p:cNvSpPr>
            <a:spLocks noGrp="1"/>
          </p:cNvSpPr>
          <p:nvPr>
            <p:ph type="dt" sz="half" idx="10"/>
          </p:nvPr>
        </p:nvSpPr>
        <p:spPr/>
        <p:txBody>
          <a:bodyPr/>
          <a:lstStyle/>
          <a:p>
            <a:fld id="{24F731F2-EDE4-514D-9C4A-7E21313774F7}"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35</a:t>
            </a:fld>
            <a:endParaRPr lang="en-US"/>
          </a:p>
        </p:txBody>
      </p:sp>
      <p:pic>
        <p:nvPicPr>
          <p:cNvPr id="72706" name="Picture 2" descr="http://images.tutorvista.com/cms/images/95/uncontrolled-fission.jpeg"/>
          <p:cNvPicPr>
            <a:picLocks noChangeAspect="1" noChangeArrowheads="1"/>
          </p:cNvPicPr>
          <p:nvPr/>
        </p:nvPicPr>
        <p:blipFill>
          <a:blip r:embed="rId2" cstate="print"/>
          <a:srcRect/>
          <a:stretch>
            <a:fillRect/>
          </a:stretch>
        </p:blipFill>
        <p:spPr bwMode="auto">
          <a:xfrm>
            <a:off x="990600" y="1600200"/>
            <a:ext cx="6934200" cy="491543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ECD27CE-8B32-0A4C-8BE7-8E316CD321C3}"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36</a:t>
            </a:fld>
            <a:endParaRPr lang="en-US"/>
          </a:p>
        </p:txBody>
      </p:sp>
      <p:pic>
        <p:nvPicPr>
          <p:cNvPr id="7" name="Picture 2" descr="File:Nagasakibomb.jpg"/>
          <p:cNvPicPr>
            <a:picLocks noChangeAspect="1" noChangeArrowheads="1"/>
          </p:cNvPicPr>
          <p:nvPr/>
        </p:nvPicPr>
        <p:blipFill>
          <a:blip r:embed="rId2" cstate="print"/>
          <a:srcRect/>
          <a:stretch>
            <a:fillRect/>
          </a:stretch>
        </p:blipFill>
        <p:spPr bwMode="auto">
          <a:xfrm>
            <a:off x="3048000" y="3810000"/>
            <a:ext cx="3048000" cy="2895600"/>
          </a:xfrm>
          <a:prstGeom prst="rect">
            <a:avLst/>
          </a:prstGeom>
          <a:noFill/>
          <a:ln w="57150" cmpd="sng">
            <a:solidFill>
              <a:srgbClr val="FF0000"/>
            </a:solidFill>
          </a:ln>
        </p:spPr>
      </p:pic>
      <p:sp>
        <p:nvSpPr>
          <p:cNvPr id="8" name="Content Placeholder 2"/>
          <p:cNvSpPr txBox="1">
            <a:spLocks/>
          </p:cNvSpPr>
          <p:nvPr/>
        </p:nvSpPr>
        <p:spPr>
          <a:xfrm>
            <a:off x="228600" y="0"/>
            <a:ext cx="8763000" cy="3733800"/>
          </a:xfrm>
          <a:prstGeom prst="rect">
            <a:avLst/>
          </a:prstGeom>
          <a:solidFill>
            <a:schemeClr val="accent1">
              <a:lumMod val="20000"/>
              <a:lumOff val="80000"/>
            </a:schemeClr>
          </a:solidFill>
          <a:ln w="57150" cmpd="sng">
            <a:solidFill>
              <a:srgbClr val="FF0000"/>
            </a:solidFill>
          </a:ln>
        </p:spPr>
        <p:txBody>
          <a:bodyPr vert="horz">
            <a:normAutofit fontScale="85000" lnSpcReduction="20000"/>
          </a:bodyPr>
          <a:lstStyle/>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kumimoji="0" lang="en-US" sz="2600" b="1" u="none" strike="noStrike" kern="1200" cap="none" spc="0" normalizeH="0" baseline="0" noProof="0" dirty="0" smtClean="0">
                <a:ln>
                  <a:noFill/>
                </a:ln>
                <a:solidFill>
                  <a:srgbClr val="002060"/>
                </a:solidFill>
                <a:effectLst/>
                <a:uLnTx/>
                <a:uFillTx/>
                <a:latin typeface="Chalkboard"/>
                <a:cs typeface="Chalkboard"/>
              </a:rPr>
              <a:t>Fermi’s</a:t>
            </a:r>
            <a:r>
              <a:rPr kumimoji="0" lang="en-US" sz="2600" b="1" u="none" strike="noStrike" kern="1200" cap="none" spc="0" normalizeH="0" noProof="0" dirty="0" smtClean="0">
                <a:ln>
                  <a:noFill/>
                </a:ln>
                <a:solidFill>
                  <a:srgbClr val="002060"/>
                </a:solidFill>
                <a:effectLst/>
                <a:uLnTx/>
                <a:uFillTx/>
                <a:latin typeface="Chalkboard"/>
                <a:cs typeface="Chalkboard"/>
              </a:rPr>
              <a:t> </a:t>
            </a:r>
            <a:r>
              <a:rPr kumimoji="0" lang="en-US" sz="2600" b="1" u="none" strike="noStrike" kern="1200" cap="none" spc="0" normalizeH="0" baseline="0" noProof="0" dirty="0" smtClean="0">
                <a:ln>
                  <a:noFill/>
                </a:ln>
                <a:solidFill>
                  <a:srgbClr val="002060"/>
                </a:solidFill>
                <a:effectLst/>
                <a:uLnTx/>
                <a:uFillTx/>
                <a:latin typeface="Chalkboard"/>
                <a:cs typeface="Chalkboard"/>
              </a:rPr>
              <a:t>colleague</a:t>
            </a:r>
            <a:r>
              <a:rPr kumimoji="0" lang="en-US" sz="2600" b="1" u="none" strike="noStrike" kern="1200" cap="none" spc="0" normalizeH="0" noProof="0" dirty="0" smtClean="0">
                <a:ln>
                  <a:noFill/>
                </a:ln>
                <a:solidFill>
                  <a:srgbClr val="002060"/>
                </a:solidFill>
                <a:effectLst/>
                <a:uLnTx/>
                <a:uFillTx/>
                <a:latin typeface="Chalkboard"/>
                <a:cs typeface="Chalkboard"/>
              </a:rPr>
              <a:t> Leo Szilard understood the </a:t>
            </a:r>
            <a:r>
              <a:rPr kumimoji="0" lang="en-US" sz="3300" b="1" u="none" strike="noStrike" kern="1200" cap="none" spc="0" normalizeH="0" noProof="0" dirty="0" smtClean="0">
                <a:ln>
                  <a:noFill/>
                </a:ln>
                <a:solidFill>
                  <a:srgbClr val="FF0000"/>
                </a:solidFill>
                <a:effectLst/>
                <a:uLnTx/>
                <a:uFillTx/>
                <a:latin typeface="Chalkboard"/>
                <a:cs typeface="Chalkboard"/>
              </a:rPr>
              <a:t>military</a:t>
            </a:r>
            <a:r>
              <a:rPr kumimoji="0" lang="en-US" sz="2600" b="1" u="none" strike="noStrike" kern="1200" cap="none" spc="0" normalizeH="0" noProof="0" dirty="0" smtClean="0">
                <a:ln>
                  <a:noFill/>
                </a:ln>
                <a:solidFill>
                  <a:srgbClr val="002060"/>
                </a:solidFill>
                <a:effectLst/>
                <a:uLnTx/>
                <a:uFillTx/>
                <a:latin typeface="Chalkboard"/>
                <a:cs typeface="Chalkboard"/>
              </a:rPr>
              <a:t> application of nuclear fission. </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600" b="1" baseline="0" dirty="0" smtClean="0">
              <a:solidFill>
                <a:srgbClr val="002060"/>
              </a:solidFill>
              <a:latin typeface="Chalkboard"/>
              <a:cs typeface="Chalkboard"/>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kumimoji="0" lang="en-US" sz="2600" b="1" u="none" strike="noStrike" kern="1200" cap="none" spc="0" normalizeH="0" noProof="0" dirty="0" smtClean="0">
                <a:ln>
                  <a:noFill/>
                </a:ln>
                <a:solidFill>
                  <a:schemeClr val="bg1">
                    <a:lumMod val="95000"/>
                    <a:lumOff val="5000"/>
                  </a:schemeClr>
                </a:solidFill>
                <a:effectLst/>
                <a:uLnTx/>
                <a:uFillTx/>
                <a:latin typeface="Chalkboard"/>
                <a:cs typeface="Chalkboard"/>
              </a:rPr>
              <a:t>Both Fermi and Szilard recruited Albert Einstein to write a letter to President Franklin D. Roosevelt to encourage </a:t>
            </a:r>
            <a:r>
              <a:rPr lang="en-US" sz="2600" b="1" noProof="0" dirty="0" smtClean="0">
                <a:solidFill>
                  <a:schemeClr val="bg1">
                    <a:lumMod val="95000"/>
                    <a:lumOff val="5000"/>
                  </a:schemeClr>
                </a:solidFill>
                <a:latin typeface="Chalkboard"/>
                <a:cs typeface="Chalkboard"/>
              </a:rPr>
              <a:t>him to fund their work.</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600" b="1" dirty="0" smtClean="0">
              <a:latin typeface="Chalkboard"/>
              <a:cs typeface="Chalkboard"/>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lang="en-US" sz="2600" b="1" noProof="0" dirty="0" smtClean="0">
                <a:solidFill>
                  <a:srgbClr val="008000"/>
                </a:solidFill>
                <a:latin typeface="Chalkboard"/>
                <a:cs typeface="Chalkboard"/>
              </a:rPr>
              <a:t>The Manhattan Project was put into action in 1942.</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600" b="1" dirty="0" smtClean="0">
              <a:solidFill>
                <a:srgbClr val="FF0000"/>
              </a:solidFill>
              <a:latin typeface="Chalkboard"/>
              <a:cs typeface="Chalkboard"/>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lang="en-US" sz="2600" b="1" noProof="0" dirty="0" smtClean="0">
                <a:solidFill>
                  <a:schemeClr val="bg2">
                    <a:lumMod val="75000"/>
                  </a:schemeClr>
                </a:solidFill>
                <a:latin typeface="Chalkboard"/>
                <a:cs typeface="Chalkboard"/>
              </a:rPr>
              <a:t>The most brilliant physicists of the era working together constructed the first </a:t>
            </a:r>
            <a:r>
              <a:rPr lang="en-US" sz="3300" b="1" noProof="0" dirty="0" smtClean="0">
                <a:solidFill>
                  <a:srgbClr val="FF0000"/>
                </a:solidFill>
                <a:latin typeface="Chalkboard"/>
                <a:cs typeface="Chalkboard"/>
              </a:rPr>
              <a:t>atomic bomb!</a:t>
            </a:r>
            <a:endParaRPr kumimoji="0" lang="en-US" sz="2600" b="1" u="none" strike="noStrike" kern="1200" cap="none" spc="0" normalizeH="0" baseline="0" dirty="0" smtClean="0">
              <a:ln>
                <a:noFill/>
              </a:ln>
              <a:solidFill>
                <a:schemeClr val="bg2">
                  <a:lumMod val="75000"/>
                </a:schemeClr>
              </a:solidFill>
              <a:effectLst/>
              <a:uLnTx/>
              <a:uFillTx/>
              <a:latin typeface="Chalkboard"/>
              <a:cs typeface="Chalkboard"/>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en-US" sz="2600" b="0" i="0" u="none" strike="noStrike" kern="1200" cap="none" spc="0" normalizeH="0" baseline="0" noProof="0" dirty="0">
              <a:ln>
                <a:noFill/>
              </a:ln>
              <a:solidFill>
                <a:schemeClr val="bg2">
                  <a:lumMod val="75000"/>
                </a:schemeClr>
              </a:solidFill>
              <a:effectLst/>
              <a:uLnTx/>
              <a:uFillTx/>
              <a:latin typeface="Arial Rounded MT Bold"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animEffect transition="in" filter="fade">
                                      <p:cBhvr>
                                        <p:cTn id="15" dur="1000"/>
                                        <p:tgtEl>
                                          <p:spTgt spid="8">
                                            <p:txEl>
                                              <p:pRg st="6" end="6"/>
                                            </p:txEl>
                                          </p:spTgt>
                                        </p:tgtEl>
                                      </p:cBhvr>
                                    </p:animEffect>
                                    <p:anim calcmode="lin" valueType="num">
                                      <p:cBhvr>
                                        <p:cTn id="16"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17" dur="1000" fill="hold"/>
                                        <p:tgtEl>
                                          <p:spTgt spid="8">
                                            <p:txEl>
                                              <p:pRg st="6" end="6"/>
                                            </p:txEl>
                                          </p:spTgt>
                                        </p:tgtEl>
                                        <p:attrNameLst>
                                          <p:attrName>ppt_y</p:attrName>
                                        </p:attrNameLst>
                                      </p:cBhvr>
                                      <p:tavLst>
                                        <p:tav tm="0">
                                          <p:val>
                                            <p:strVal val="#ppt_y+.1"/>
                                          </p:val>
                                        </p:tav>
                                        <p:tav tm="100000">
                                          <p:val>
                                            <p:strVal val="#ppt_y"/>
                                          </p:val>
                                        </p:tav>
                                      </p:tavLst>
                                    </p:anim>
                                  </p:childTnLst>
                                </p:cTn>
                              </p:par>
                              <p:par>
                                <p:cTn id="18" presetID="2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153400" cy="1981200"/>
          </a:xfrm>
          <a:solidFill>
            <a:srgbClr val="FDF8CD"/>
          </a:solidFill>
          <a:ln>
            <a:solidFill>
              <a:schemeClr val="accent1">
                <a:lumMod val="50000"/>
              </a:schemeClr>
            </a:solidFill>
          </a:ln>
        </p:spPr>
        <p:txBody>
          <a:bodyPr>
            <a:normAutofit fontScale="92500"/>
            <a:scene3d>
              <a:camera prst="orthographicFront"/>
              <a:lightRig rig="balanced" dir="t">
                <a:rot lat="0" lon="0" rev="2100000"/>
              </a:lightRig>
            </a:scene3d>
            <a:sp3d extrusionH="57150" prstMaterial="metal">
              <a:bevelT w="38100" h="25400"/>
              <a:contourClr>
                <a:schemeClr val="bg2"/>
              </a:contourClr>
            </a:sp3d>
          </a:bodyPr>
          <a:lstStyle/>
          <a:p>
            <a:pPr algn="ctr">
              <a:buNone/>
            </a:pPr>
            <a:r>
              <a:rPr lang="en-US" dirty="0" smtClean="0">
                <a:ln w="50800"/>
                <a:solidFill>
                  <a:schemeClr val="bg1">
                    <a:shade val="50000"/>
                  </a:schemeClr>
                </a:solidFill>
                <a:effectLst/>
                <a:latin typeface="Chalkboard"/>
                <a:cs typeface="Chalkboard"/>
              </a:rPr>
              <a:t>After World War II, scientists aim to extend the knowledge of frontier particle physics.</a:t>
            </a:r>
          </a:p>
          <a:p>
            <a:pPr algn="ctr">
              <a:buNone/>
            </a:pPr>
            <a:r>
              <a:rPr lang="en-US" dirty="0" smtClean="0">
                <a:ln w="50800"/>
                <a:solidFill>
                  <a:schemeClr val="bg1">
                    <a:shade val="50000"/>
                  </a:schemeClr>
                </a:solidFill>
                <a:effectLst/>
                <a:latin typeface="Chalkboard"/>
                <a:cs typeface="Chalkboard"/>
              </a:rPr>
              <a:t>From the explosion products of the nuclear bomb, scientists were given a </a:t>
            </a:r>
            <a:r>
              <a:rPr lang="en-US" sz="3000" dirty="0" smtClean="0">
                <a:ln w="50800"/>
                <a:solidFill>
                  <a:srgbClr val="FF0000"/>
                </a:solidFill>
                <a:effectLst/>
                <a:latin typeface="Chalkboard"/>
                <a:cs typeface="Chalkboard"/>
              </a:rPr>
              <a:t>manufactured nuclear reactor</a:t>
            </a:r>
            <a:r>
              <a:rPr lang="en-US" dirty="0" smtClean="0">
                <a:ln w="50800"/>
                <a:solidFill>
                  <a:schemeClr val="bg1">
                    <a:shade val="50000"/>
                  </a:schemeClr>
                </a:solidFill>
                <a:effectLst/>
                <a:latin typeface="Chalkboard"/>
                <a:cs typeface="Chalkboard"/>
              </a:rPr>
              <a:t>.</a:t>
            </a:r>
            <a:endParaRPr lang="en-US" dirty="0">
              <a:ln w="50800"/>
              <a:solidFill>
                <a:schemeClr val="bg1">
                  <a:shade val="50000"/>
                </a:schemeClr>
              </a:solidFill>
              <a:effectLst/>
              <a:latin typeface="Chalkboard"/>
              <a:cs typeface="Chalkboard"/>
            </a:endParaRPr>
          </a:p>
        </p:txBody>
      </p:sp>
      <p:sp>
        <p:nvSpPr>
          <p:cNvPr id="4" name="Date Placeholder 3"/>
          <p:cNvSpPr>
            <a:spLocks noGrp="1"/>
          </p:cNvSpPr>
          <p:nvPr>
            <p:ph type="dt" sz="half" idx="10"/>
          </p:nvPr>
        </p:nvSpPr>
        <p:spPr/>
        <p:txBody>
          <a:bodyPr/>
          <a:lstStyle/>
          <a:p>
            <a:fld id="{636E4247-3EBD-BA4C-B17B-CDC8C6C883D1}"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37</a:t>
            </a:fld>
            <a:endParaRPr lang="en-US"/>
          </a:p>
        </p:txBody>
      </p:sp>
      <p:pic>
        <p:nvPicPr>
          <p:cNvPr id="7" name="Picture 2" descr="http://images.tutorvista.com/cms/images/95/uncontrolled-fission.jpeg"/>
          <p:cNvPicPr>
            <a:picLocks noChangeAspect="1" noChangeArrowheads="1"/>
          </p:cNvPicPr>
          <p:nvPr/>
        </p:nvPicPr>
        <p:blipFill>
          <a:blip r:embed="rId2" cstate="print"/>
          <a:srcRect/>
          <a:stretch>
            <a:fillRect/>
          </a:stretch>
        </p:blipFill>
        <p:spPr bwMode="auto">
          <a:xfrm>
            <a:off x="457200" y="2819400"/>
            <a:ext cx="3124200" cy="2667000"/>
          </a:xfrm>
          <a:prstGeom prst="rect">
            <a:avLst/>
          </a:prstGeom>
          <a:noFill/>
          <a:ln w="38100" cmpd="sng">
            <a:solidFill>
              <a:srgbClr val="000090"/>
            </a:solidFill>
          </a:ln>
        </p:spPr>
      </p:pic>
      <p:sp>
        <p:nvSpPr>
          <p:cNvPr id="12" name="TextBox 11"/>
          <p:cNvSpPr txBox="1"/>
          <p:nvPr/>
        </p:nvSpPr>
        <p:spPr>
          <a:xfrm>
            <a:off x="3810000" y="2895600"/>
            <a:ext cx="4495800" cy="1754327"/>
          </a:xfrm>
          <a:prstGeom prst="rect">
            <a:avLst/>
          </a:prstGeom>
          <a:solidFill>
            <a:srgbClr val="CCE8FC"/>
          </a:solidFill>
          <a:ln>
            <a:solidFill>
              <a:srgbClr val="000090"/>
            </a:solidFill>
          </a:ln>
        </p:spPr>
        <p:txBody>
          <a:bodyPr wrap="square" rtlCol="0">
            <a:spAutoFit/>
          </a:bodyPr>
          <a:lstStyle/>
          <a:p>
            <a:r>
              <a:rPr lang="en-US" b="1" i="1" dirty="0" smtClean="0">
                <a:solidFill>
                  <a:srgbClr val="7030A0"/>
                </a:solidFill>
                <a:latin typeface="Chalkboard"/>
                <a:cs typeface="Chalkboard"/>
              </a:rPr>
              <a:t>Neutrons are unstable particles.</a:t>
            </a:r>
          </a:p>
          <a:p>
            <a:endParaRPr lang="en-US" b="1" i="1" dirty="0">
              <a:solidFill>
                <a:srgbClr val="7030A0"/>
              </a:solidFill>
              <a:latin typeface="Chalkboard"/>
              <a:cs typeface="Chalkboard"/>
            </a:endParaRPr>
          </a:p>
          <a:p>
            <a:r>
              <a:rPr lang="en-US" b="1" i="1" dirty="0" smtClean="0">
                <a:solidFill>
                  <a:srgbClr val="7030A0"/>
                </a:solidFill>
                <a:latin typeface="Chalkboard"/>
                <a:cs typeface="Chalkboard"/>
              </a:rPr>
              <a:t>Neutrons decay via beta decay.</a:t>
            </a:r>
          </a:p>
          <a:p>
            <a:endParaRPr lang="en-US" b="1" i="1" dirty="0">
              <a:solidFill>
                <a:srgbClr val="7030A0"/>
              </a:solidFill>
              <a:latin typeface="Chalkboard"/>
              <a:cs typeface="Chalkboard"/>
            </a:endParaRPr>
          </a:p>
          <a:p>
            <a:r>
              <a:rPr lang="en-US" b="1" i="1" dirty="0" smtClean="0">
                <a:solidFill>
                  <a:srgbClr val="7030A0"/>
                </a:solidFill>
                <a:latin typeface="Chalkboard"/>
                <a:cs typeface="Chalkboard"/>
              </a:rPr>
              <a:t>Beta decay is the emission of an electron and neutrino.</a:t>
            </a:r>
            <a:endParaRPr lang="en-US" b="1" i="1" dirty="0">
              <a:solidFill>
                <a:srgbClr val="7030A0"/>
              </a:solidFill>
              <a:latin typeface="Chalkboard"/>
              <a:cs typeface="Chalkboard"/>
            </a:endParaRPr>
          </a:p>
        </p:txBody>
      </p:sp>
      <p:sp>
        <p:nvSpPr>
          <p:cNvPr id="14" name="TextBox 13"/>
          <p:cNvSpPr txBox="1"/>
          <p:nvPr/>
        </p:nvSpPr>
        <p:spPr>
          <a:xfrm>
            <a:off x="152400" y="5562600"/>
            <a:ext cx="8686800" cy="769441"/>
          </a:xfrm>
          <a:prstGeom prst="rect">
            <a:avLst/>
          </a:prstGeom>
          <a:solidFill>
            <a:srgbClr val="CCE8FC"/>
          </a:solidFill>
          <a:ln>
            <a:solidFill>
              <a:srgbClr val="000090"/>
            </a:solidFill>
          </a:ln>
        </p:spPr>
        <p:txBody>
          <a:bodyPr wrap="square" rtlCol="0">
            <a:spAutoFit/>
          </a:bodyPr>
          <a:lstStyle/>
          <a:p>
            <a:pPr algn="ctr"/>
            <a:r>
              <a:rPr lang="en-US" sz="2000" b="1" dirty="0" smtClean="0">
                <a:solidFill>
                  <a:schemeClr val="bg1"/>
                </a:solidFill>
                <a:latin typeface="Chalkboard"/>
                <a:cs typeface="Chalkboard"/>
              </a:rPr>
              <a:t>Nuclear reactors were expected to produce </a:t>
            </a:r>
            <a:r>
              <a:rPr lang="en-US" sz="2400" b="1" dirty="0" smtClean="0">
                <a:solidFill>
                  <a:srgbClr val="FF0000"/>
                </a:solidFill>
                <a:latin typeface="Chalkboard"/>
                <a:cs typeface="Chalkboard"/>
              </a:rPr>
              <a:t>neutrino beams </a:t>
            </a:r>
            <a:r>
              <a:rPr lang="en-US" sz="2000" b="1" dirty="0" smtClean="0">
                <a:solidFill>
                  <a:schemeClr val="bg1"/>
                </a:solidFill>
                <a:latin typeface="Chalkboard"/>
                <a:cs typeface="Chalkboard"/>
              </a:rPr>
              <a:t>on the order of 10</a:t>
            </a:r>
            <a:r>
              <a:rPr lang="en-US" sz="2000" b="1" baseline="30000" dirty="0" smtClean="0">
                <a:solidFill>
                  <a:schemeClr val="bg1"/>
                </a:solidFill>
                <a:latin typeface="Chalkboard"/>
                <a:cs typeface="Chalkboard"/>
              </a:rPr>
              <a:t>12</a:t>
            </a:r>
            <a:r>
              <a:rPr lang="en-US" sz="2000" b="1" dirty="0" smtClean="0">
                <a:solidFill>
                  <a:schemeClr val="bg1"/>
                </a:solidFill>
                <a:latin typeface="Chalkboard"/>
                <a:cs typeface="Chalkboard"/>
              </a:rPr>
              <a:t>-10</a:t>
            </a:r>
            <a:r>
              <a:rPr lang="en-US" sz="2000" b="1" baseline="30000" dirty="0" smtClean="0">
                <a:solidFill>
                  <a:schemeClr val="bg1"/>
                </a:solidFill>
                <a:latin typeface="Chalkboard"/>
                <a:cs typeface="Chalkboard"/>
              </a:rPr>
              <a:t>13</a:t>
            </a:r>
            <a:r>
              <a:rPr lang="en-US" sz="2000" b="1" dirty="0" smtClean="0">
                <a:solidFill>
                  <a:schemeClr val="bg1"/>
                </a:solidFill>
                <a:latin typeface="Chalkboard"/>
                <a:cs typeface="Chalkboard"/>
              </a:rPr>
              <a:t> neutrino / sec / cm</a:t>
            </a:r>
            <a:r>
              <a:rPr lang="en-US" sz="2000" b="1" baseline="30000" dirty="0" smtClean="0">
                <a:solidFill>
                  <a:schemeClr val="bg1"/>
                </a:solidFill>
                <a:latin typeface="Chalkboard"/>
                <a:cs typeface="Chalkboard"/>
              </a:rPr>
              <a:t>2</a:t>
            </a:r>
            <a:r>
              <a:rPr lang="en-US" sz="2000" b="1" dirty="0" smtClean="0">
                <a:solidFill>
                  <a:schemeClr val="bg1"/>
                </a:solidFill>
                <a:latin typeface="Chalkboard"/>
                <a:cs typeface="Chalkboard"/>
              </a:rPr>
              <a:t> .</a:t>
            </a:r>
            <a:endParaRPr lang="en-US" sz="2000" b="1" baseline="30000" dirty="0">
              <a:solidFill>
                <a:schemeClr val="bg1"/>
              </a:solidFill>
              <a:latin typeface="Chalkboard"/>
              <a:cs typeface="Chalkboard"/>
            </a:endParaRPr>
          </a:p>
        </p:txBody>
      </p:sp>
      <p:sp>
        <p:nvSpPr>
          <p:cNvPr id="15" name="Content Placeholder 2"/>
          <p:cNvSpPr txBox="1">
            <a:spLocks/>
          </p:cNvSpPr>
          <p:nvPr/>
        </p:nvSpPr>
        <p:spPr>
          <a:xfrm>
            <a:off x="1219200" y="2209800"/>
            <a:ext cx="7086600" cy="533400"/>
          </a:xfrm>
          <a:prstGeom prst="rect">
            <a:avLst/>
          </a:prstGeom>
          <a:solidFill>
            <a:schemeClr val="accent3">
              <a:lumMod val="20000"/>
              <a:lumOff val="80000"/>
            </a:schemeClr>
          </a:solidFill>
          <a:ln>
            <a:solidFill>
              <a:srgbClr val="000090"/>
            </a:solidFill>
          </a:ln>
        </p:spPr>
        <p:txBody>
          <a:bodyPr vert="horz" lIns="91440" tIns="45720" rIns="91440" bIns="45720" rtlCol="0">
            <a:normAutofit/>
            <a:scene3d>
              <a:camera prst="orthographicFront"/>
              <a:lightRig rig="balanced" dir="t">
                <a:rot lat="0" lon="0" rev="2100000"/>
              </a:lightRig>
            </a:scene3d>
            <a:sp3d extrusionH="57150" prstMaterial="metal">
              <a:bevelT w="38100" h="25400"/>
              <a:contourClr>
                <a:schemeClr val="bg2"/>
              </a:contourClr>
            </a:sp3d>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algn="ctr">
              <a:buFontTx/>
              <a:buNone/>
            </a:pPr>
            <a:r>
              <a:rPr lang="en-US" dirty="0" smtClean="0">
                <a:ln w="50800"/>
                <a:solidFill>
                  <a:schemeClr val="bg1">
                    <a:shade val="50000"/>
                  </a:schemeClr>
                </a:solidFill>
                <a:effectLst/>
                <a:latin typeface="Chalkboard"/>
                <a:cs typeface="Chalkboard"/>
              </a:rPr>
              <a:t>Lets do some Science!!!</a:t>
            </a:r>
            <a:endParaRPr lang="en-US" dirty="0">
              <a:ln w="50800"/>
              <a:solidFill>
                <a:schemeClr val="bg1">
                  <a:shade val="50000"/>
                </a:schemeClr>
              </a:solidFill>
              <a:effectLst/>
              <a:latin typeface="Chalkboard"/>
              <a:cs typeface="Chalkboar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7239000" cy="9144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dirty="0" smtClean="0">
                <a:ln w="50800"/>
                <a:solidFill>
                  <a:schemeClr val="bg1">
                    <a:shade val="50000"/>
                  </a:schemeClr>
                </a:solidFill>
                <a:effectLst/>
                <a:latin typeface="Chalkboard"/>
                <a:cs typeface="Chalkboard"/>
              </a:rPr>
              <a:t>Project Poltergeist</a:t>
            </a:r>
            <a:endParaRPr lang="en-US" sz="4800" dirty="0">
              <a:ln w="50800"/>
              <a:solidFill>
                <a:schemeClr val="bg1">
                  <a:shade val="50000"/>
                </a:schemeClr>
              </a:solidFill>
              <a:effectLst/>
              <a:latin typeface="Chalkboard"/>
              <a:cs typeface="Chalkboard"/>
            </a:endParaRPr>
          </a:p>
        </p:txBody>
      </p:sp>
      <p:sp>
        <p:nvSpPr>
          <p:cNvPr id="3" name="Content Placeholder 2"/>
          <p:cNvSpPr>
            <a:spLocks noGrp="1"/>
          </p:cNvSpPr>
          <p:nvPr>
            <p:ph idx="1"/>
          </p:nvPr>
        </p:nvSpPr>
        <p:spPr>
          <a:xfrm>
            <a:off x="76200" y="880533"/>
            <a:ext cx="6019800" cy="1524000"/>
          </a:xfrm>
          <a:solidFill>
            <a:schemeClr val="accent2">
              <a:lumMod val="20000"/>
              <a:lumOff val="80000"/>
            </a:schemeClr>
          </a:solidFill>
          <a:ln w="57150" cmpd="sng">
            <a:solidFill>
              <a:schemeClr val="accent2">
                <a:lumMod val="75000"/>
              </a:schemeClr>
            </a:solidFill>
          </a:ln>
        </p:spPr>
        <p:txBody>
          <a:bodyPr>
            <a:noAutofit/>
          </a:bodyPr>
          <a:lstStyle/>
          <a:p>
            <a:pPr>
              <a:buNone/>
            </a:pPr>
            <a:r>
              <a:rPr lang="en-US" dirty="0" smtClean="0">
                <a:latin typeface="Chalkboard"/>
                <a:cs typeface="Chalkboard"/>
              </a:rPr>
              <a:t>   </a:t>
            </a:r>
            <a:r>
              <a:rPr lang="en-US" dirty="0" smtClean="0">
                <a:solidFill>
                  <a:srgbClr val="FF0000"/>
                </a:solidFill>
                <a:effectLst/>
                <a:latin typeface="Chalkboard"/>
                <a:cs typeface="Chalkboard"/>
              </a:rPr>
              <a:t>Two decades </a:t>
            </a:r>
            <a:r>
              <a:rPr lang="en-US" dirty="0" smtClean="0">
                <a:solidFill>
                  <a:srgbClr val="000000"/>
                </a:solidFill>
                <a:effectLst/>
                <a:latin typeface="Chalkboard"/>
                <a:cs typeface="Chalkboard"/>
              </a:rPr>
              <a:t>later, a team lead by </a:t>
            </a:r>
            <a:r>
              <a:rPr lang="en-US" dirty="0" smtClean="0">
                <a:solidFill>
                  <a:srgbClr val="0000FF"/>
                </a:solidFill>
                <a:effectLst/>
                <a:latin typeface="Chalkboard"/>
                <a:cs typeface="Chalkboard"/>
              </a:rPr>
              <a:t>Clyde  L. Cowan </a:t>
            </a:r>
            <a:r>
              <a:rPr lang="en-US" dirty="0" smtClean="0">
                <a:solidFill>
                  <a:srgbClr val="000000"/>
                </a:solidFill>
                <a:effectLst/>
                <a:latin typeface="Chalkboard"/>
                <a:cs typeface="Chalkboard"/>
              </a:rPr>
              <a:t>and </a:t>
            </a:r>
            <a:r>
              <a:rPr lang="en-US" dirty="0" smtClean="0">
                <a:solidFill>
                  <a:srgbClr val="0000FF"/>
                </a:solidFill>
                <a:effectLst/>
                <a:latin typeface="Chalkboard"/>
                <a:cs typeface="Chalkboard"/>
              </a:rPr>
              <a:t>Frederick </a:t>
            </a:r>
            <a:r>
              <a:rPr lang="en-US" dirty="0" err="1" smtClean="0">
                <a:solidFill>
                  <a:srgbClr val="0000FF"/>
                </a:solidFill>
                <a:effectLst/>
                <a:latin typeface="Chalkboard"/>
                <a:cs typeface="Chalkboard"/>
              </a:rPr>
              <a:t>Reines</a:t>
            </a:r>
            <a:r>
              <a:rPr lang="en-US" dirty="0" smtClean="0">
                <a:solidFill>
                  <a:srgbClr val="000000"/>
                </a:solidFill>
                <a:effectLst/>
                <a:latin typeface="Chalkboard"/>
                <a:cs typeface="Chalkboard"/>
              </a:rPr>
              <a:t> designed an experiment to detect the neutrino.</a:t>
            </a:r>
          </a:p>
        </p:txBody>
      </p:sp>
      <p:sp>
        <p:nvSpPr>
          <p:cNvPr id="4" name="Date Placeholder 3"/>
          <p:cNvSpPr>
            <a:spLocks noGrp="1"/>
          </p:cNvSpPr>
          <p:nvPr>
            <p:ph type="dt" sz="half" idx="10"/>
          </p:nvPr>
        </p:nvSpPr>
        <p:spPr/>
        <p:txBody>
          <a:bodyPr/>
          <a:lstStyle/>
          <a:p>
            <a:fld id="{156DEC9C-0BAE-0A4D-B35D-D49CAF2061FF}"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38</a:t>
            </a:fld>
            <a:endParaRPr lang="en-US"/>
          </a:p>
        </p:txBody>
      </p:sp>
      <p:pic>
        <p:nvPicPr>
          <p:cNvPr id="76802" name="Picture 2"/>
          <p:cNvPicPr>
            <a:picLocks noChangeAspect="1" noChangeArrowheads="1"/>
          </p:cNvPicPr>
          <p:nvPr/>
        </p:nvPicPr>
        <p:blipFill>
          <a:blip r:embed="rId3" cstate="print"/>
          <a:srcRect/>
          <a:stretch>
            <a:fillRect/>
          </a:stretch>
        </p:blipFill>
        <p:spPr bwMode="auto">
          <a:xfrm>
            <a:off x="6629400" y="-1"/>
            <a:ext cx="2514601" cy="2362201"/>
          </a:xfrm>
          <a:prstGeom prst="rect">
            <a:avLst/>
          </a:prstGeom>
          <a:noFill/>
          <a:ln w="9525">
            <a:noFill/>
            <a:miter lim="800000"/>
            <a:headEnd/>
            <a:tailEnd/>
          </a:ln>
        </p:spPr>
      </p:pic>
      <p:pic>
        <p:nvPicPr>
          <p:cNvPr id="76803" name="Picture 3"/>
          <p:cNvPicPr>
            <a:picLocks noChangeAspect="1" noChangeArrowheads="1"/>
          </p:cNvPicPr>
          <p:nvPr/>
        </p:nvPicPr>
        <p:blipFill>
          <a:blip r:embed="rId4" cstate="print"/>
          <a:srcRect/>
          <a:stretch>
            <a:fillRect/>
          </a:stretch>
        </p:blipFill>
        <p:spPr bwMode="auto">
          <a:xfrm>
            <a:off x="76200" y="2438400"/>
            <a:ext cx="2667000" cy="2362200"/>
          </a:xfrm>
          <a:prstGeom prst="rect">
            <a:avLst/>
          </a:prstGeom>
          <a:noFill/>
          <a:ln w="9525">
            <a:noFill/>
            <a:miter lim="800000"/>
            <a:headEnd/>
            <a:tailEnd/>
          </a:ln>
        </p:spPr>
      </p:pic>
      <p:pic>
        <p:nvPicPr>
          <p:cNvPr id="76804" name="Picture 4"/>
          <p:cNvPicPr>
            <a:picLocks noChangeAspect="1" noChangeArrowheads="1"/>
          </p:cNvPicPr>
          <p:nvPr/>
        </p:nvPicPr>
        <p:blipFill>
          <a:blip r:embed="rId5" cstate="print"/>
          <a:srcRect/>
          <a:stretch>
            <a:fillRect/>
          </a:stretch>
        </p:blipFill>
        <p:spPr bwMode="auto">
          <a:xfrm>
            <a:off x="2438400" y="2514600"/>
            <a:ext cx="2855794" cy="1857652"/>
          </a:xfrm>
          <a:prstGeom prst="rect">
            <a:avLst/>
          </a:prstGeom>
          <a:noFill/>
          <a:ln w="9525">
            <a:noFill/>
            <a:miter lim="800000"/>
            <a:headEnd/>
            <a:tailEnd/>
          </a:ln>
        </p:spPr>
      </p:pic>
      <p:sp>
        <p:nvSpPr>
          <p:cNvPr id="14" name="Rectangle 13"/>
          <p:cNvSpPr/>
          <p:nvPr/>
        </p:nvSpPr>
        <p:spPr>
          <a:xfrm>
            <a:off x="304800" y="5410200"/>
            <a:ext cx="8534401" cy="1077218"/>
          </a:xfrm>
          <a:prstGeom prst="rect">
            <a:avLst/>
          </a:prstGeom>
          <a:solidFill>
            <a:schemeClr val="accent1">
              <a:lumMod val="20000"/>
              <a:lumOff val="80000"/>
            </a:schemeClr>
          </a:solidFill>
          <a:ln w="57150" cmpd="sng">
            <a:solidFill>
              <a:schemeClr val="accent1">
                <a:lumMod val="50000"/>
              </a:schemeClr>
            </a:solidFill>
          </a:ln>
        </p:spPr>
        <p:txBody>
          <a:bodyPr wrap="square">
            <a:spAutoFit/>
          </a:bodyPr>
          <a:lstStyle/>
          <a:p>
            <a:pPr algn="ctr"/>
            <a:r>
              <a:rPr lang="en-US" sz="2400" b="1" dirty="0" smtClean="0">
                <a:solidFill>
                  <a:srgbClr val="FF0000"/>
                </a:solidFill>
                <a:latin typeface="Chalkboard"/>
                <a:cs typeface="Chalkboard"/>
              </a:rPr>
              <a:t>Results (1956)</a:t>
            </a:r>
          </a:p>
          <a:p>
            <a:pPr marL="0" lvl="1"/>
            <a:r>
              <a:rPr lang="en-US" sz="2000" b="1" dirty="0" smtClean="0">
                <a:solidFill>
                  <a:srgbClr val="0000FF"/>
                </a:solidFill>
                <a:latin typeface="Chalkboard"/>
                <a:cs typeface="Chalkboard"/>
              </a:rPr>
              <a:t>Neutrinos are observed at a rate </a:t>
            </a:r>
            <a:r>
              <a:rPr lang="en-US" sz="2000" b="1" dirty="0">
                <a:solidFill>
                  <a:srgbClr val="0000FF"/>
                </a:solidFill>
                <a:latin typeface="Chalkboard"/>
                <a:cs typeface="Chalkboard"/>
              </a:rPr>
              <a:t>of 0.56 </a:t>
            </a:r>
            <a:r>
              <a:rPr lang="en-US" sz="2000" b="1" dirty="0" smtClean="0">
                <a:solidFill>
                  <a:srgbClr val="0000FF"/>
                </a:solidFill>
                <a:latin typeface="Chalkboard"/>
                <a:cs typeface="Chalkboard"/>
              </a:rPr>
              <a:t>counts </a:t>
            </a:r>
            <a:r>
              <a:rPr lang="en-US" sz="2000" b="1" dirty="0">
                <a:solidFill>
                  <a:srgbClr val="0000FF"/>
                </a:solidFill>
                <a:latin typeface="Chalkboard"/>
                <a:cs typeface="Chalkboard"/>
              </a:rPr>
              <a:t>per hour</a:t>
            </a:r>
            <a:r>
              <a:rPr lang="en-US" sz="2000" b="1" dirty="0" smtClean="0">
                <a:solidFill>
                  <a:srgbClr val="0000FF"/>
                </a:solidFill>
                <a:latin typeface="Chalkboard"/>
                <a:cs typeface="Chalkboard"/>
              </a:rPr>
              <a:t>!</a:t>
            </a:r>
            <a:endParaRPr lang="en-US" sz="2000" b="1" dirty="0">
              <a:solidFill>
                <a:srgbClr val="0000FF"/>
              </a:solidFill>
              <a:latin typeface="Chalkboard"/>
              <a:cs typeface="Chalkboard"/>
            </a:endParaRPr>
          </a:p>
          <a:p>
            <a:pPr marL="0" lvl="1"/>
            <a:r>
              <a:rPr lang="en-US" sz="2000" b="1" dirty="0" smtClean="0">
                <a:solidFill>
                  <a:schemeClr val="accent4">
                    <a:lumMod val="75000"/>
                  </a:schemeClr>
                </a:solidFill>
                <a:latin typeface="Chalkboard"/>
                <a:cs typeface="Chalkboard"/>
              </a:rPr>
              <a:t>Scientists did not measured </a:t>
            </a:r>
            <a:r>
              <a:rPr lang="en-US" sz="2000" b="1" dirty="0">
                <a:solidFill>
                  <a:schemeClr val="accent4">
                    <a:lumMod val="75000"/>
                  </a:schemeClr>
                </a:solidFill>
                <a:latin typeface="Chalkboard"/>
                <a:cs typeface="Chalkboard"/>
              </a:rPr>
              <a:t>the mass of the neutrino</a:t>
            </a:r>
            <a:r>
              <a:rPr lang="en-US" sz="2000" b="1" dirty="0" smtClean="0">
                <a:solidFill>
                  <a:schemeClr val="accent4">
                    <a:lumMod val="75000"/>
                  </a:schemeClr>
                </a:solidFill>
                <a:latin typeface="Chalkboard"/>
                <a:cs typeface="Chalkboard"/>
              </a:rPr>
              <a:t>!</a:t>
            </a:r>
          </a:p>
        </p:txBody>
      </p:sp>
      <p:sp>
        <p:nvSpPr>
          <p:cNvPr id="19" name="TextBox 18"/>
          <p:cNvSpPr txBox="1"/>
          <p:nvPr/>
        </p:nvSpPr>
        <p:spPr>
          <a:xfrm>
            <a:off x="5201356" y="2494844"/>
            <a:ext cx="3886200" cy="2554545"/>
          </a:xfrm>
          <a:prstGeom prst="rect">
            <a:avLst/>
          </a:prstGeom>
          <a:solidFill>
            <a:schemeClr val="tx2">
              <a:lumMod val="20000"/>
              <a:lumOff val="80000"/>
            </a:schemeClr>
          </a:solidFill>
          <a:ln>
            <a:solidFill>
              <a:schemeClr val="bg2"/>
            </a:solidFill>
          </a:ln>
        </p:spPr>
        <p:txBody>
          <a:bodyPr wrap="square" rtlCol="0">
            <a:spAutoFit/>
          </a:bodyPr>
          <a:lstStyle/>
          <a:p>
            <a:r>
              <a:rPr lang="en-US" sz="2000" b="1" dirty="0" smtClean="0">
                <a:solidFill>
                  <a:schemeClr val="bg1"/>
                </a:solidFill>
                <a:latin typeface="Chalkboard"/>
                <a:cs typeface="Chalkboard"/>
              </a:rPr>
              <a:t>Uses neutrinos from nuclear fission.</a:t>
            </a:r>
          </a:p>
          <a:p>
            <a:endParaRPr lang="en-US" sz="2000" b="1" dirty="0" smtClean="0">
              <a:latin typeface="Chalkboard"/>
              <a:cs typeface="Chalkboard"/>
            </a:endParaRPr>
          </a:p>
          <a:p>
            <a:r>
              <a:rPr lang="en-US" sz="2000" b="1" dirty="0">
                <a:solidFill>
                  <a:srgbClr val="002060"/>
                </a:solidFill>
                <a:latin typeface="Chalkboard"/>
                <a:cs typeface="Chalkboard"/>
              </a:rPr>
              <a:t>D</a:t>
            </a:r>
            <a:r>
              <a:rPr lang="en-US" sz="2000" b="1" dirty="0" smtClean="0">
                <a:solidFill>
                  <a:srgbClr val="002060"/>
                </a:solidFill>
                <a:latin typeface="Chalkboard"/>
                <a:cs typeface="Chalkboard"/>
              </a:rPr>
              <a:t>etector is filled with liquid scintillator.</a:t>
            </a:r>
          </a:p>
          <a:p>
            <a:endParaRPr lang="en-US" sz="2000" b="1" dirty="0" smtClean="0">
              <a:latin typeface="Chalkboard"/>
              <a:cs typeface="Chalkboard"/>
            </a:endParaRPr>
          </a:p>
          <a:p>
            <a:r>
              <a:rPr lang="en-US" sz="2000" b="1" dirty="0" smtClean="0">
                <a:solidFill>
                  <a:srgbClr val="FF0000"/>
                </a:solidFill>
                <a:latin typeface="Chalkboard"/>
                <a:cs typeface="Chalkboard"/>
              </a:rPr>
              <a:t>Detects the outgoing particles from the neutrino interaction.</a:t>
            </a:r>
            <a:endParaRPr lang="en-US" sz="2000" b="1" dirty="0">
              <a:solidFill>
                <a:srgbClr val="FF0000"/>
              </a:solidFill>
              <a:latin typeface="Chalkboard"/>
              <a:cs typeface="Chalkboard"/>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622DF87-F06D-6B4B-AE0D-8A4525AECF40}"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39</a:t>
            </a:fld>
            <a:endParaRPr lang="en-US"/>
          </a:p>
        </p:txBody>
      </p:sp>
      <p:pic>
        <p:nvPicPr>
          <p:cNvPr id="7" name="Picture 6" descr="raggi-cosmici.jpg"/>
          <p:cNvPicPr>
            <a:picLocks noChangeAspect="1"/>
          </p:cNvPicPr>
          <p:nvPr/>
        </p:nvPicPr>
        <p:blipFill>
          <a:blip r:embed="rId3" cstate="print"/>
          <a:stretch>
            <a:fillRect/>
          </a:stretch>
        </p:blipFill>
        <p:spPr>
          <a:xfrm>
            <a:off x="0" y="0"/>
            <a:ext cx="9067800" cy="6858000"/>
          </a:xfrm>
          <a:prstGeom prst="rect">
            <a:avLst/>
          </a:prstGeom>
          <a:ln w="25400">
            <a:noFill/>
          </a:ln>
        </p:spPr>
      </p:pic>
      <p:sp>
        <p:nvSpPr>
          <p:cNvPr id="8" name="Rounded Rectangular Callout 7"/>
          <p:cNvSpPr/>
          <p:nvPr/>
        </p:nvSpPr>
        <p:spPr>
          <a:xfrm>
            <a:off x="304800" y="152400"/>
            <a:ext cx="8534400" cy="4495800"/>
          </a:xfrm>
          <a:prstGeom prst="wedgeRoundRectCallout">
            <a:avLst>
              <a:gd name="adj1" fmla="val -49299"/>
              <a:gd name="adj2" fmla="val 90534"/>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09600" y="304800"/>
            <a:ext cx="8229600" cy="4139595"/>
          </a:xfrm>
          <a:prstGeom prst="rect">
            <a:avLst/>
          </a:prstGeom>
          <a:noFill/>
        </p:spPr>
        <p:txBody>
          <a:bodyPr wrap="square" rtlCol="0">
            <a:spAutoFit/>
          </a:bodyPr>
          <a:lstStyle/>
          <a:p>
            <a:r>
              <a:rPr lang="en-US" sz="2400" b="1" dirty="0" smtClean="0">
                <a:solidFill>
                  <a:srgbClr val="951414"/>
                </a:solidFill>
                <a:latin typeface="Chalkboard"/>
                <a:cs typeface="Chalkboard"/>
              </a:rPr>
              <a:t>What about using neutrinos emitted from the Sun to measure the mass of the neutrinos?</a:t>
            </a:r>
          </a:p>
          <a:p>
            <a:endParaRPr lang="en-US" sz="2400" b="1" dirty="0" smtClean="0">
              <a:solidFill>
                <a:srgbClr val="951414"/>
              </a:solidFill>
              <a:latin typeface="Chalkboard"/>
              <a:cs typeface="Chalkboard"/>
            </a:endParaRPr>
          </a:p>
          <a:p>
            <a:r>
              <a:rPr lang="en-US" sz="2400" b="1" dirty="0" smtClean="0">
                <a:solidFill>
                  <a:srgbClr val="951414"/>
                </a:solidFill>
                <a:latin typeface="Chalkboard"/>
                <a:cs typeface="Chalkboard"/>
              </a:rPr>
              <a:t>Solar neutrinos are given to us for free!</a:t>
            </a:r>
          </a:p>
          <a:p>
            <a:endParaRPr lang="en-US" sz="2400" b="1" dirty="0" smtClean="0">
              <a:solidFill>
                <a:srgbClr val="951414"/>
              </a:solidFill>
              <a:latin typeface="Chalkboard"/>
              <a:cs typeface="Chalkboard"/>
            </a:endParaRPr>
          </a:p>
          <a:p>
            <a:endParaRPr lang="en-US" sz="2400" b="1" dirty="0" smtClean="0">
              <a:solidFill>
                <a:srgbClr val="951414"/>
              </a:solidFill>
              <a:latin typeface="Chalkboard"/>
              <a:cs typeface="Chalkboard"/>
            </a:endParaRPr>
          </a:p>
          <a:p>
            <a:r>
              <a:rPr lang="en-US" sz="2400" b="1" dirty="0" smtClean="0">
                <a:solidFill>
                  <a:srgbClr val="951414"/>
                </a:solidFill>
                <a:latin typeface="Chalkboard"/>
                <a:cs typeface="Chalkboard"/>
              </a:rPr>
              <a:t>We should take advantage of them. </a:t>
            </a:r>
          </a:p>
          <a:p>
            <a:endParaRPr lang="en-US" sz="2400" b="1" dirty="0" smtClean="0">
              <a:solidFill>
                <a:srgbClr val="951414"/>
              </a:solidFill>
              <a:latin typeface="Chalkboard"/>
              <a:cs typeface="Chalkboard"/>
            </a:endParaRPr>
          </a:p>
          <a:p>
            <a:endParaRPr lang="en-US" sz="2400" b="1" dirty="0" smtClean="0">
              <a:solidFill>
                <a:srgbClr val="951414"/>
              </a:solidFill>
              <a:latin typeface="Chalkboard"/>
              <a:cs typeface="Chalkboard"/>
            </a:endParaRPr>
          </a:p>
          <a:p>
            <a:r>
              <a:rPr lang="en-US" sz="2400" b="1" dirty="0" smtClean="0">
                <a:solidFill>
                  <a:srgbClr val="951414"/>
                </a:solidFill>
                <a:latin typeface="Chalkboard"/>
                <a:cs typeface="Chalkboard"/>
              </a:rPr>
              <a:t>And maybe learn a thing or two about the universe!</a:t>
            </a:r>
          </a:p>
          <a:p>
            <a:endParaRPr lang="en-US" sz="2300" b="1" dirty="0" smtClean="0">
              <a:solidFill>
                <a:srgbClr val="951414"/>
              </a:solidFill>
              <a:latin typeface="Footlight MT Light"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290A3BA-5E52-1B41-BD6E-0F354CF3C663}"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4</a:t>
            </a:fld>
            <a:endParaRPr lang="en-US"/>
          </a:p>
        </p:txBody>
      </p:sp>
      <p:sp>
        <p:nvSpPr>
          <p:cNvPr id="8" name="Title 1"/>
          <p:cNvSpPr txBox="1">
            <a:spLocks/>
          </p:cNvSpPr>
          <p:nvPr/>
        </p:nvSpPr>
        <p:spPr>
          <a:xfrm>
            <a:off x="838200" y="152400"/>
            <a:ext cx="7239000" cy="762000"/>
          </a:xfrm>
          <a:prstGeom prst="rect">
            <a:avLst/>
          </a:prstGeom>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smtClean="0">
                <a:ln w="50800"/>
                <a:solidFill>
                  <a:schemeClr val="bg1">
                    <a:shade val="50000"/>
                  </a:schemeClr>
                </a:solidFill>
                <a:latin typeface="Rockwell" pitchFamily="18" charset="0"/>
                <a:ea typeface="+mj-ea"/>
                <a:cs typeface="+mj-cs"/>
              </a:rPr>
              <a:t>Elementary Particles</a:t>
            </a:r>
            <a:endParaRPr kumimoji="0" lang="en-US" sz="4400" b="1" u="none" strike="noStrike" kern="1200" normalizeH="0" baseline="0" noProof="0" dirty="0">
              <a:ln w="50800"/>
              <a:solidFill>
                <a:schemeClr val="bg1">
                  <a:shade val="50000"/>
                </a:schemeClr>
              </a:solidFill>
              <a:uLnTx/>
              <a:uFillTx/>
              <a:latin typeface="Rockwell" pitchFamily="18" charset="0"/>
              <a:ea typeface="+mj-ea"/>
              <a:cs typeface="+mj-cs"/>
            </a:endParaRPr>
          </a:p>
        </p:txBody>
      </p:sp>
      <p:sp>
        <p:nvSpPr>
          <p:cNvPr id="10" name="Rounded Rectangle 9"/>
          <p:cNvSpPr/>
          <p:nvPr/>
        </p:nvSpPr>
        <p:spPr>
          <a:xfrm>
            <a:off x="533400" y="3810000"/>
            <a:ext cx="1219200" cy="2438400"/>
          </a:xfrm>
          <a:prstGeom prst="roundRect">
            <a:avLst/>
          </a:prstGeom>
          <a:solidFill>
            <a:schemeClr val="tx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1752600"/>
            <a:ext cx="1219200" cy="1219200"/>
          </a:xfrm>
          <a:prstGeom prst="roundRect">
            <a:avLst>
              <a:gd name="adj" fmla="val 0"/>
            </a:avLst>
          </a:prstGeom>
          <a:solidFill>
            <a:schemeClr val="tx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1066800"/>
            <a:ext cx="2209800" cy="584776"/>
          </a:xfrm>
          <a:prstGeom prst="rect">
            <a:avLst/>
          </a:prstGeom>
          <a:noFill/>
        </p:spPr>
        <p:txBody>
          <a:bodyPr wrap="square" rtlCol="0">
            <a:spAutoFit/>
          </a:bodyPr>
          <a:lstStyle/>
          <a:p>
            <a:pPr algn="ctr"/>
            <a:r>
              <a:rPr lang="en-US" sz="3200" dirty="0" smtClean="0">
                <a:latin typeface="Chalkboard SE Bold"/>
                <a:cs typeface="Chalkboard SE Bold"/>
              </a:rPr>
              <a:t>Leptons</a:t>
            </a:r>
            <a:endParaRPr lang="en-US" sz="3200" dirty="0">
              <a:latin typeface="Chalkboard SE Bold"/>
              <a:cs typeface="Chalkboard SE Bold"/>
            </a:endParaRPr>
          </a:p>
        </p:txBody>
      </p:sp>
      <p:sp>
        <p:nvSpPr>
          <p:cNvPr id="13" name="TextBox 12"/>
          <p:cNvSpPr txBox="1"/>
          <p:nvPr/>
        </p:nvSpPr>
        <p:spPr>
          <a:xfrm>
            <a:off x="5644" y="3200400"/>
            <a:ext cx="2133600" cy="523220"/>
          </a:xfrm>
          <a:prstGeom prst="rect">
            <a:avLst/>
          </a:prstGeom>
          <a:noFill/>
        </p:spPr>
        <p:txBody>
          <a:bodyPr wrap="square" rtlCol="0">
            <a:spAutoFit/>
          </a:bodyPr>
          <a:lstStyle/>
          <a:p>
            <a:pPr algn="ctr"/>
            <a:r>
              <a:rPr lang="en-US" sz="2800" b="1" dirty="0" smtClean="0">
                <a:latin typeface="Chalkboard SE Regular"/>
                <a:cs typeface="Chalkboard SE Regular"/>
              </a:rPr>
              <a:t>Quarks</a:t>
            </a:r>
            <a:endParaRPr lang="en-US" sz="2800" b="1" dirty="0">
              <a:latin typeface="Chalkboard SE Regular"/>
              <a:cs typeface="Chalkboard SE Regular"/>
            </a:endParaRPr>
          </a:p>
        </p:txBody>
      </p:sp>
      <p:sp>
        <p:nvSpPr>
          <p:cNvPr id="14" name="TextBox 13"/>
          <p:cNvSpPr txBox="1"/>
          <p:nvPr/>
        </p:nvSpPr>
        <p:spPr>
          <a:xfrm>
            <a:off x="533400" y="2514600"/>
            <a:ext cx="1143000" cy="369332"/>
          </a:xfrm>
          <a:prstGeom prst="rect">
            <a:avLst/>
          </a:prstGeom>
          <a:noFill/>
        </p:spPr>
        <p:txBody>
          <a:bodyPr wrap="square" rtlCol="0">
            <a:spAutoFit/>
          </a:bodyPr>
          <a:lstStyle/>
          <a:p>
            <a:r>
              <a:rPr lang="en-US" dirty="0" smtClean="0">
                <a:solidFill>
                  <a:srgbClr val="0D0D0D"/>
                </a:solidFill>
                <a:latin typeface="Chalkboard SE Regular"/>
                <a:cs typeface="Chalkboard SE Regular"/>
              </a:rPr>
              <a:t>electron</a:t>
            </a:r>
            <a:endParaRPr lang="en-US" dirty="0">
              <a:solidFill>
                <a:srgbClr val="0D0D0D"/>
              </a:solidFill>
              <a:latin typeface="Chalkboard SE Regular"/>
              <a:cs typeface="Chalkboard SE Regular"/>
            </a:endParaRPr>
          </a:p>
        </p:txBody>
      </p:sp>
      <p:sp>
        <p:nvSpPr>
          <p:cNvPr id="15" name="TextBox 14"/>
          <p:cNvSpPr txBox="1"/>
          <p:nvPr/>
        </p:nvSpPr>
        <p:spPr>
          <a:xfrm>
            <a:off x="533400" y="45720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up</a:t>
            </a:r>
            <a:endParaRPr lang="en-US" dirty="0">
              <a:solidFill>
                <a:srgbClr val="0D0D0D"/>
              </a:solidFill>
              <a:latin typeface="Chalkboard SE Regular"/>
              <a:cs typeface="Chalkboard SE Regular"/>
            </a:endParaRPr>
          </a:p>
        </p:txBody>
      </p:sp>
      <p:sp>
        <p:nvSpPr>
          <p:cNvPr id="16" name="TextBox 15"/>
          <p:cNvSpPr txBox="1"/>
          <p:nvPr/>
        </p:nvSpPr>
        <p:spPr>
          <a:xfrm>
            <a:off x="609600" y="56388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down</a:t>
            </a:r>
            <a:endParaRPr lang="en-US" dirty="0">
              <a:solidFill>
                <a:srgbClr val="0D0D0D"/>
              </a:solidFill>
              <a:latin typeface="Chalkboard SE Regular"/>
              <a:cs typeface="Chalkboard SE Regular"/>
            </a:endParaRPr>
          </a:p>
        </p:txBody>
      </p:sp>
      <p:sp>
        <p:nvSpPr>
          <p:cNvPr id="17" name="Oval 16"/>
          <p:cNvSpPr/>
          <p:nvPr/>
        </p:nvSpPr>
        <p:spPr>
          <a:xfrm>
            <a:off x="762000" y="19050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38200" y="1905000"/>
            <a:ext cx="685800" cy="461665"/>
          </a:xfrm>
          <a:prstGeom prst="rect">
            <a:avLst/>
          </a:prstGeom>
          <a:noFill/>
        </p:spPr>
        <p:txBody>
          <a:bodyPr wrap="square" rtlCol="0">
            <a:spAutoFit/>
          </a:bodyPr>
          <a:lstStyle/>
          <a:p>
            <a:r>
              <a:rPr lang="en-US" sz="2400" b="1" dirty="0" smtClean="0">
                <a:latin typeface="Bookman Old Style" pitchFamily="18" charset="0"/>
              </a:rPr>
              <a:t>e</a:t>
            </a:r>
            <a:endParaRPr lang="en-US" sz="2400" b="1" baseline="30000" dirty="0">
              <a:latin typeface="Bookman Old Style" pitchFamily="18" charset="0"/>
            </a:endParaRPr>
          </a:p>
        </p:txBody>
      </p:sp>
      <p:sp>
        <p:nvSpPr>
          <p:cNvPr id="19" name="Oval 18"/>
          <p:cNvSpPr/>
          <p:nvPr/>
        </p:nvSpPr>
        <p:spPr>
          <a:xfrm>
            <a:off x="838200" y="4038600"/>
            <a:ext cx="609600" cy="533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38200" y="4038600"/>
            <a:ext cx="685800" cy="461665"/>
          </a:xfrm>
          <a:prstGeom prst="rect">
            <a:avLst/>
          </a:prstGeom>
          <a:noFill/>
        </p:spPr>
        <p:txBody>
          <a:bodyPr wrap="square" rtlCol="0">
            <a:spAutoFit/>
          </a:bodyPr>
          <a:lstStyle/>
          <a:p>
            <a:r>
              <a:rPr lang="en-US" sz="2400" b="1" dirty="0" smtClean="0">
                <a:latin typeface="Bookman Old Style" pitchFamily="18" charset="0"/>
              </a:rPr>
              <a:t> u</a:t>
            </a:r>
            <a:endParaRPr lang="en-US" sz="2400" b="1" baseline="30000" dirty="0">
              <a:latin typeface="Bookman Old Style" pitchFamily="18" charset="0"/>
            </a:endParaRPr>
          </a:p>
        </p:txBody>
      </p:sp>
      <p:sp>
        <p:nvSpPr>
          <p:cNvPr id="21" name="Oval 20"/>
          <p:cNvSpPr/>
          <p:nvPr/>
        </p:nvSpPr>
        <p:spPr>
          <a:xfrm>
            <a:off x="838200" y="5029200"/>
            <a:ext cx="609600" cy="533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38200" y="5029200"/>
            <a:ext cx="685800" cy="461665"/>
          </a:xfrm>
          <a:prstGeom prst="rect">
            <a:avLst/>
          </a:prstGeom>
          <a:noFill/>
        </p:spPr>
        <p:txBody>
          <a:bodyPr wrap="square" rtlCol="0">
            <a:spAutoFit/>
          </a:bodyPr>
          <a:lstStyle/>
          <a:p>
            <a:r>
              <a:rPr lang="en-US" sz="2400" b="1" dirty="0" smtClean="0">
                <a:latin typeface="Bookman Old Style" pitchFamily="18" charset="0"/>
              </a:rPr>
              <a:t> d</a:t>
            </a:r>
            <a:endParaRPr lang="en-US" sz="2400" b="1" baseline="30000" dirty="0">
              <a:latin typeface="Bookman Old Style" pitchFamily="18" charset="0"/>
            </a:endParaRPr>
          </a:p>
        </p:txBody>
      </p:sp>
      <p:sp>
        <p:nvSpPr>
          <p:cNvPr id="2" name="TextBox 1"/>
          <p:cNvSpPr txBox="1"/>
          <p:nvPr/>
        </p:nvSpPr>
        <p:spPr>
          <a:xfrm>
            <a:off x="2971800" y="1371600"/>
            <a:ext cx="5334000" cy="492443"/>
          </a:xfrm>
          <a:prstGeom prst="rect">
            <a:avLst/>
          </a:prstGeom>
          <a:noFill/>
        </p:spPr>
        <p:txBody>
          <a:bodyPr wrap="square" rtlCol="0">
            <a:spAutoFit/>
          </a:bodyPr>
          <a:lstStyle/>
          <a:p>
            <a:pPr algn="ctr"/>
            <a:r>
              <a:rPr lang="en-US" sz="2600" dirty="0" smtClean="0">
                <a:latin typeface="Chalkboard SE Regular"/>
                <a:cs typeface="Chalkboard SE Regular"/>
              </a:rPr>
              <a:t>What does elementary mean?</a:t>
            </a:r>
            <a:endParaRPr lang="en-US" sz="2600" dirty="0">
              <a:latin typeface="Chalkboard SE Regular"/>
              <a:cs typeface="Chalkboard SE Regular"/>
            </a:endParaRPr>
          </a:p>
        </p:txBody>
      </p:sp>
      <p:pic>
        <p:nvPicPr>
          <p:cNvPr id="3" name="Picture 2"/>
          <p:cNvPicPr>
            <a:picLocks noChangeAspect="1"/>
          </p:cNvPicPr>
          <p:nvPr/>
        </p:nvPicPr>
        <p:blipFill>
          <a:blip r:embed="rId2"/>
          <a:stretch>
            <a:fillRect/>
          </a:stretch>
        </p:blipFill>
        <p:spPr>
          <a:xfrm>
            <a:off x="2895600" y="1981200"/>
            <a:ext cx="2895600" cy="2857500"/>
          </a:xfrm>
          <a:prstGeom prst="rect">
            <a:avLst/>
          </a:prstGeom>
        </p:spPr>
      </p:pic>
      <p:sp>
        <p:nvSpPr>
          <p:cNvPr id="23" name="Rectangle 22"/>
          <p:cNvSpPr/>
          <p:nvPr/>
        </p:nvSpPr>
        <p:spPr>
          <a:xfrm>
            <a:off x="2909711" y="3124200"/>
            <a:ext cx="1447800" cy="175260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114800" y="3872088"/>
            <a:ext cx="1676400" cy="1004711"/>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29200" y="3962400"/>
            <a:ext cx="533400" cy="533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5105400" y="3962400"/>
            <a:ext cx="685800" cy="461665"/>
          </a:xfrm>
          <a:prstGeom prst="rect">
            <a:avLst/>
          </a:prstGeom>
          <a:noFill/>
        </p:spPr>
        <p:txBody>
          <a:bodyPr wrap="square" rtlCol="0">
            <a:spAutoFit/>
          </a:bodyPr>
          <a:lstStyle/>
          <a:p>
            <a:r>
              <a:rPr lang="en-US" sz="2400" b="1" dirty="0" smtClean="0">
                <a:latin typeface="Bookman Old Style" pitchFamily="18" charset="0"/>
              </a:rPr>
              <a:t>e</a:t>
            </a:r>
            <a:endParaRPr lang="en-US" sz="2400" b="1" baseline="30000" dirty="0">
              <a:latin typeface="Bookman Old Style" pitchFamily="18" charset="0"/>
            </a:endParaRPr>
          </a:p>
        </p:txBody>
      </p:sp>
      <p:sp>
        <p:nvSpPr>
          <p:cNvPr id="27" name="Right Arrow 26"/>
          <p:cNvSpPr/>
          <p:nvPr/>
        </p:nvSpPr>
        <p:spPr>
          <a:xfrm>
            <a:off x="5943600" y="2743200"/>
            <a:ext cx="1447800" cy="533400"/>
          </a:xfrm>
          <a:prstGeom prst="rightArrow">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696200" y="2819400"/>
            <a:ext cx="533400" cy="533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772400" y="2819400"/>
            <a:ext cx="685800" cy="461665"/>
          </a:xfrm>
          <a:prstGeom prst="rect">
            <a:avLst/>
          </a:prstGeom>
          <a:noFill/>
        </p:spPr>
        <p:txBody>
          <a:bodyPr wrap="square" rtlCol="0">
            <a:spAutoFit/>
          </a:bodyPr>
          <a:lstStyle/>
          <a:p>
            <a:r>
              <a:rPr lang="en-US" sz="2400" b="1" dirty="0" smtClean="0">
                <a:latin typeface="Bookman Old Style" pitchFamily="18" charset="0"/>
              </a:rPr>
              <a:t>e</a:t>
            </a:r>
            <a:endParaRPr lang="en-US" sz="2400" b="1" baseline="30000" dirty="0">
              <a:latin typeface="Bookman Old Styl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9" grpId="0" animBg="1"/>
      <p:bldP spid="26" grpId="0"/>
      <p:bldP spid="27" grpId="0" animBg="1"/>
      <p:bldP spid="29" grpId="0" animBg="1"/>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004A51C-6A41-8D47-9498-48EF4815F261}"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a:effectLst>
            <a:outerShdw blurRad="50800" dist="38100" dir="13500000" algn="br" rotWithShape="0">
              <a:prstClr val="black">
                <a:alpha val="40000"/>
              </a:prstClr>
            </a:outerShdw>
          </a:effectLst>
        </p:spPr>
        <p:txBody>
          <a:bodyPr/>
          <a:lstStyle/>
          <a:p>
            <a:fld id="{A36E434D-ACD5-4257-AC45-F228FFBED5E0}" type="slidenum">
              <a:rPr lang="en-US" smtClean="0"/>
              <a:pPr/>
              <a:t>40</a:t>
            </a:fld>
            <a:endParaRPr lang="en-US"/>
          </a:p>
        </p:txBody>
      </p:sp>
      <p:pic>
        <p:nvPicPr>
          <p:cNvPr id="9" name="Picture 8" descr="raggi-cosmici.jpg"/>
          <p:cNvPicPr>
            <a:picLocks noChangeAspect="1"/>
          </p:cNvPicPr>
          <p:nvPr/>
        </p:nvPicPr>
        <p:blipFill>
          <a:blip r:embed="rId3" cstate="print"/>
          <a:stretch>
            <a:fillRect/>
          </a:stretch>
        </p:blipFill>
        <p:spPr>
          <a:xfrm>
            <a:off x="-1" y="0"/>
            <a:ext cx="9144001" cy="6858000"/>
          </a:xfrm>
          <a:prstGeom prst="rect">
            <a:avLst/>
          </a:prstGeom>
          <a:ln w="25400">
            <a:noFill/>
          </a:ln>
        </p:spPr>
      </p:pic>
      <p:sp>
        <p:nvSpPr>
          <p:cNvPr id="10" name="Rounded Rectangular Callout 9"/>
          <p:cNvSpPr/>
          <p:nvPr/>
        </p:nvSpPr>
        <p:spPr>
          <a:xfrm>
            <a:off x="533400" y="3124200"/>
            <a:ext cx="8382000" cy="3505200"/>
          </a:xfrm>
          <a:prstGeom prst="wedgeRoundRectCallout">
            <a:avLst>
              <a:gd name="adj1" fmla="val -20582"/>
              <a:gd name="adj2" fmla="val -105653"/>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2000" y="3159037"/>
            <a:ext cx="7848600" cy="2954655"/>
          </a:xfrm>
          <a:prstGeom prst="rect">
            <a:avLst/>
          </a:prstGeom>
          <a:noFill/>
        </p:spPr>
        <p:txBody>
          <a:bodyPr wrap="square" rtlCol="0">
            <a:spAutoFit/>
          </a:bodyPr>
          <a:lstStyle/>
          <a:p>
            <a:r>
              <a:rPr lang="en-US" sz="2400" b="1" dirty="0" smtClean="0">
                <a:solidFill>
                  <a:schemeClr val="bg1">
                    <a:lumMod val="95000"/>
                    <a:lumOff val="5000"/>
                  </a:schemeClr>
                </a:solidFill>
                <a:latin typeface="Chalkboard"/>
                <a:cs typeface="Chalkboard"/>
              </a:rPr>
              <a:t>First of all, I am glad you are paying attention </a:t>
            </a:r>
            <a:r>
              <a:rPr lang="en-US" sz="2400" b="1" dirty="0" smtClean="0">
                <a:solidFill>
                  <a:schemeClr val="bg1">
                    <a:lumMod val="95000"/>
                    <a:lumOff val="5000"/>
                  </a:schemeClr>
                </a:solidFill>
                <a:latin typeface="Chalkboard"/>
                <a:cs typeface="Chalkboard"/>
                <a:sym typeface="Wingdings" pitchFamily="2" charset="2"/>
              </a:rPr>
              <a:t> !</a:t>
            </a:r>
          </a:p>
          <a:p>
            <a:endParaRPr lang="en-US" b="1" dirty="0" smtClean="0">
              <a:solidFill>
                <a:schemeClr val="bg1">
                  <a:lumMod val="95000"/>
                  <a:lumOff val="5000"/>
                </a:schemeClr>
              </a:solidFill>
              <a:latin typeface="Chalkboard"/>
              <a:cs typeface="Chalkboard"/>
            </a:endParaRPr>
          </a:p>
          <a:p>
            <a:r>
              <a:rPr lang="en-US" sz="2400" b="1" dirty="0" smtClean="0">
                <a:solidFill>
                  <a:schemeClr val="bg1">
                    <a:lumMod val="95000"/>
                    <a:lumOff val="5000"/>
                  </a:schemeClr>
                </a:solidFill>
                <a:latin typeface="Chalkboard"/>
                <a:cs typeface="Chalkboard"/>
              </a:rPr>
              <a:t>In the late 1930s, physicists developed the </a:t>
            </a:r>
            <a:r>
              <a:rPr lang="en-US" sz="2400" b="1" dirty="0" smtClean="0">
                <a:solidFill>
                  <a:srgbClr val="FF0000"/>
                </a:solidFill>
                <a:latin typeface="Chalkboard"/>
                <a:cs typeface="Chalkboard"/>
              </a:rPr>
              <a:t>solar model</a:t>
            </a:r>
            <a:r>
              <a:rPr lang="en-US" sz="2400" b="1" dirty="0" smtClean="0">
                <a:solidFill>
                  <a:schemeClr val="bg1">
                    <a:lumMod val="95000"/>
                    <a:lumOff val="5000"/>
                  </a:schemeClr>
                </a:solidFill>
                <a:latin typeface="Chalkboard"/>
                <a:cs typeface="Chalkboard"/>
              </a:rPr>
              <a:t>.</a:t>
            </a:r>
          </a:p>
          <a:p>
            <a:endParaRPr lang="en-US" sz="2400" b="1" dirty="0" smtClean="0">
              <a:solidFill>
                <a:schemeClr val="bg1">
                  <a:lumMod val="95000"/>
                  <a:lumOff val="5000"/>
                </a:schemeClr>
              </a:solidFill>
              <a:latin typeface="Chalkboard"/>
              <a:cs typeface="Chalkboard"/>
            </a:endParaRPr>
          </a:p>
          <a:p>
            <a:r>
              <a:rPr lang="en-US" sz="2400" b="1" dirty="0" smtClean="0">
                <a:solidFill>
                  <a:schemeClr val="bg1">
                    <a:lumMod val="95000"/>
                    <a:lumOff val="5000"/>
                  </a:schemeClr>
                </a:solidFill>
                <a:latin typeface="Chalkboard"/>
                <a:cs typeface="Chalkboard"/>
              </a:rPr>
              <a:t>The </a:t>
            </a:r>
            <a:r>
              <a:rPr lang="en-US" sz="2400" b="1" dirty="0" smtClean="0">
                <a:solidFill>
                  <a:srgbClr val="FF0000"/>
                </a:solidFill>
                <a:latin typeface="Chalkboard"/>
                <a:cs typeface="Chalkboard"/>
              </a:rPr>
              <a:t>solar model </a:t>
            </a:r>
            <a:r>
              <a:rPr lang="en-US" sz="2400" b="1" dirty="0" smtClean="0">
                <a:solidFill>
                  <a:schemeClr val="bg1">
                    <a:lumMod val="95000"/>
                    <a:lumOff val="5000"/>
                  </a:schemeClr>
                </a:solidFill>
                <a:latin typeface="Chalkboard"/>
                <a:cs typeface="Chalkboard"/>
              </a:rPr>
              <a:t>mathematically describes the nuclear fusion reactions that are occurring in the </a:t>
            </a:r>
            <a:r>
              <a:rPr lang="en-US" sz="2400" b="1" dirty="0" smtClean="0">
                <a:solidFill>
                  <a:srgbClr val="FF0000"/>
                </a:solidFill>
                <a:latin typeface="Chalkboard"/>
                <a:cs typeface="Chalkboard"/>
              </a:rPr>
              <a:t>Sun’s core</a:t>
            </a:r>
            <a:r>
              <a:rPr lang="en-US" sz="2400" b="1" dirty="0" smtClean="0">
                <a:solidFill>
                  <a:schemeClr val="bg1">
                    <a:lumMod val="95000"/>
                    <a:lumOff val="5000"/>
                  </a:schemeClr>
                </a:solidFill>
                <a:latin typeface="Chalkboard"/>
                <a:cs typeface="Chalkboard"/>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up)">
                                      <p:cBhvr>
                                        <p:cTn id="16" dur="500"/>
                                        <p:tgtEl>
                                          <p:spTgt spid="1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200"/>
            <a:ext cx="7581901" cy="1653988"/>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dirty="0" smtClean="0">
                <a:ln w="50800"/>
                <a:solidFill>
                  <a:schemeClr val="bg1">
                    <a:shade val="50000"/>
                  </a:schemeClr>
                </a:solidFill>
                <a:effectLst/>
              </a:rPr>
              <a:t>30 years after Project Poltergeist</a:t>
            </a:r>
            <a:endParaRPr lang="en-US"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41</a:t>
            </a:fld>
            <a:endParaRPr lang="en-US"/>
          </a:p>
        </p:txBody>
      </p:sp>
    </p:spTree>
    <p:extLst>
      <p:ext uri="{BB962C8B-B14F-4D97-AF65-F5344CB8AC3E}">
        <p14:creationId xmlns:p14="http://schemas.microsoft.com/office/powerpoint/2010/main" val="241788456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328B43D-636C-0746-8262-DF73EAA1B466}"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42</a:t>
            </a:fld>
            <a:endParaRPr lang="en-US"/>
          </a:p>
        </p:txBody>
      </p:sp>
      <p:grpSp>
        <p:nvGrpSpPr>
          <p:cNvPr id="9" name="Group 8"/>
          <p:cNvGrpSpPr/>
          <p:nvPr/>
        </p:nvGrpSpPr>
        <p:grpSpPr>
          <a:xfrm>
            <a:off x="5715000" y="762000"/>
            <a:ext cx="3200400" cy="6096000"/>
            <a:chOff x="0" y="1152769"/>
            <a:chExt cx="2667000" cy="5705231"/>
          </a:xfrm>
        </p:grpSpPr>
        <p:pic>
          <p:nvPicPr>
            <p:cNvPr id="10" name="Picture 9" descr="homestake.jpg"/>
            <p:cNvPicPr>
              <a:picLocks noChangeAspect="1"/>
            </p:cNvPicPr>
            <p:nvPr/>
          </p:nvPicPr>
          <p:blipFill>
            <a:blip r:embed="rId3" cstate="print"/>
            <a:stretch>
              <a:fillRect/>
            </a:stretch>
          </p:blipFill>
          <p:spPr>
            <a:xfrm>
              <a:off x="0" y="3461658"/>
              <a:ext cx="2651760" cy="3396342"/>
            </a:xfrm>
            <a:prstGeom prst="rect">
              <a:avLst/>
            </a:prstGeom>
            <a:ln w="19050" cmpd="sng">
              <a:noFill/>
            </a:ln>
          </p:spPr>
        </p:pic>
        <p:pic>
          <p:nvPicPr>
            <p:cNvPr id="11" name="Picture 35" descr="sun-soho011905-1919z3"/>
            <p:cNvPicPr>
              <a:picLocks noChangeAspect="1" noChangeArrowheads="1"/>
            </p:cNvPicPr>
            <p:nvPr/>
          </p:nvPicPr>
          <p:blipFill>
            <a:blip r:embed="rId4" cstate="print"/>
            <a:srcRect b="4765"/>
            <a:stretch>
              <a:fillRect/>
            </a:stretch>
          </p:blipFill>
          <p:spPr bwMode="auto">
            <a:xfrm>
              <a:off x="0" y="1152769"/>
              <a:ext cx="2034982" cy="2080640"/>
            </a:xfrm>
            <a:prstGeom prst="rect">
              <a:avLst/>
            </a:prstGeom>
            <a:noFill/>
            <a:ln w="19050" cmpd="sng">
              <a:noFill/>
              <a:miter lim="800000"/>
              <a:headEnd/>
              <a:tailEnd/>
            </a:ln>
          </p:spPr>
        </p:pic>
        <p:sp>
          <p:nvSpPr>
            <p:cNvPr id="12" name="TextBox 11"/>
            <p:cNvSpPr txBox="1"/>
            <p:nvPr/>
          </p:nvSpPr>
          <p:spPr>
            <a:xfrm>
              <a:off x="488564" y="308101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13" name="TextBox 12"/>
            <p:cNvSpPr txBox="1"/>
            <p:nvPr/>
          </p:nvSpPr>
          <p:spPr>
            <a:xfrm>
              <a:off x="1089218" y="23723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14" name="TextBox 13"/>
            <p:cNvSpPr txBox="1"/>
            <p:nvPr/>
          </p:nvSpPr>
          <p:spPr>
            <a:xfrm>
              <a:off x="968182" y="278639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15" name="TextBox 14"/>
            <p:cNvSpPr txBox="1"/>
            <p:nvPr/>
          </p:nvSpPr>
          <p:spPr>
            <a:xfrm>
              <a:off x="533400" y="27533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16" name="TextBox 15"/>
            <p:cNvSpPr txBox="1"/>
            <p:nvPr/>
          </p:nvSpPr>
          <p:spPr>
            <a:xfrm>
              <a:off x="728373" y="198120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17" name="TextBox 16"/>
            <p:cNvSpPr txBox="1"/>
            <p:nvPr/>
          </p:nvSpPr>
          <p:spPr>
            <a:xfrm>
              <a:off x="663382" y="236220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18" name="TextBox 17"/>
            <p:cNvSpPr txBox="1"/>
            <p:nvPr/>
          </p:nvSpPr>
          <p:spPr>
            <a:xfrm>
              <a:off x="1447800" y="277621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19" name="TextBox 18"/>
            <p:cNvSpPr txBox="1"/>
            <p:nvPr/>
          </p:nvSpPr>
          <p:spPr>
            <a:xfrm>
              <a:off x="1349182" y="312420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20" name="TextBox 19"/>
            <p:cNvSpPr txBox="1"/>
            <p:nvPr/>
          </p:nvSpPr>
          <p:spPr>
            <a:xfrm>
              <a:off x="869564" y="312420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21" name="TextBox 20"/>
            <p:cNvSpPr txBox="1"/>
            <p:nvPr/>
          </p:nvSpPr>
          <p:spPr>
            <a:xfrm>
              <a:off x="640964" y="35153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22" name="TextBox 21"/>
            <p:cNvSpPr txBox="1"/>
            <p:nvPr/>
          </p:nvSpPr>
          <p:spPr>
            <a:xfrm>
              <a:off x="1501582" y="355857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23" name="TextBox 22"/>
            <p:cNvSpPr txBox="1"/>
            <p:nvPr/>
          </p:nvSpPr>
          <p:spPr>
            <a:xfrm>
              <a:off x="1021964" y="355857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24" name="TextBox 23"/>
            <p:cNvSpPr txBox="1"/>
            <p:nvPr/>
          </p:nvSpPr>
          <p:spPr>
            <a:xfrm>
              <a:off x="762000" y="400559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25" name="TextBox 24"/>
            <p:cNvSpPr txBox="1"/>
            <p:nvPr/>
          </p:nvSpPr>
          <p:spPr>
            <a:xfrm>
              <a:off x="1622618" y="40487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26" name="TextBox 25"/>
            <p:cNvSpPr txBox="1"/>
            <p:nvPr/>
          </p:nvSpPr>
          <p:spPr>
            <a:xfrm>
              <a:off x="1143000" y="40487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27" name="TextBox 26"/>
            <p:cNvSpPr txBox="1"/>
            <p:nvPr/>
          </p:nvSpPr>
          <p:spPr>
            <a:xfrm>
              <a:off x="282382" y="401577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28" name="TextBox 27"/>
            <p:cNvSpPr txBox="1"/>
            <p:nvPr/>
          </p:nvSpPr>
          <p:spPr>
            <a:xfrm>
              <a:off x="228600" y="347219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29" name="TextBox 28"/>
            <p:cNvSpPr txBox="1"/>
            <p:nvPr/>
          </p:nvSpPr>
          <p:spPr>
            <a:xfrm>
              <a:off x="0" y="6174883"/>
              <a:ext cx="1792490" cy="646331"/>
            </a:xfrm>
            <a:prstGeom prst="rect">
              <a:avLst/>
            </a:prstGeom>
            <a:noFill/>
          </p:spPr>
          <p:txBody>
            <a:bodyPr wrap="none" rtlCol="0">
              <a:spAutoFit/>
            </a:bodyPr>
            <a:lstStyle/>
            <a:p>
              <a:r>
                <a:rPr lang="en-US" b="1" dirty="0"/>
                <a:t>Homestake Mine</a:t>
              </a:r>
            </a:p>
            <a:p>
              <a:r>
                <a:rPr lang="en-US" b="1" dirty="0"/>
                <a:t>Lead, SD, USA</a:t>
              </a:r>
            </a:p>
          </p:txBody>
        </p:sp>
        <p:sp>
          <p:nvSpPr>
            <p:cNvPr id="30" name="TextBox 29"/>
            <p:cNvSpPr txBox="1"/>
            <p:nvPr/>
          </p:nvSpPr>
          <p:spPr>
            <a:xfrm>
              <a:off x="914400" y="446279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31" name="TextBox 30"/>
            <p:cNvSpPr txBox="1"/>
            <p:nvPr/>
          </p:nvSpPr>
          <p:spPr>
            <a:xfrm>
              <a:off x="1775018" y="45059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32" name="TextBox 31"/>
            <p:cNvSpPr txBox="1"/>
            <p:nvPr/>
          </p:nvSpPr>
          <p:spPr>
            <a:xfrm>
              <a:off x="1295400" y="45059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33" name="TextBox 32"/>
            <p:cNvSpPr txBox="1"/>
            <p:nvPr/>
          </p:nvSpPr>
          <p:spPr>
            <a:xfrm>
              <a:off x="434782" y="447297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34" name="TextBox 33"/>
            <p:cNvSpPr txBox="1"/>
            <p:nvPr/>
          </p:nvSpPr>
          <p:spPr>
            <a:xfrm>
              <a:off x="914400" y="491999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35" name="TextBox 34"/>
            <p:cNvSpPr txBox="1"/>
            <p:nvPr/>
          </p:nvSpPr>
          <p:spPr>
            <a:xfrm>
              <a:off x="1775018" y="49631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36" name="TextBox 35"/>
            <p:cNvSpPr txBox="1"/>
            <p:nvPr/>
          </p:nvSpPr>
          <p:spPr>
            <a:xfrm>
              <a:off x="1295400" y="49631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37" name="TextBox 36"/>
            <p:cNvSpPr txBox="1"/>
            <p:nvPr/>
          </p:nvSpPr>
          <p:spPr>
            <a:xfrm>
              <a:off x="434782" y="493017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38" name="TextBox 37"/>
            <p:cNvSpPr txBox="1"/>
            <p:nvPr/>
          </p:nvSpPr>
          <p:spPr>
            <a:xfrm>
              <a:off x="914400" y="537719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39" name="TextBox 38"/>
            <p:cNvSpPr txBox="1"/>
            <p:nvPr/>
          </p:nvSpPr>
          <p:spPr>
            <a:xfrm>
              <a:off x="1775018" y="54203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40" name="TextBox 39"/>
            <p:cNvSpPr txBox="1"/>
            <p:nvPr/>
          </p:nvSpPr>
          <p:spPr>
            <a:xfrm>
              <a:off x="1295400" y="54203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41" name="TextBox 40"/>
            <p:cNvSpPr txBox="1"/>
            <p:nvPr/>
          </p:nvSpPr>
          <p:spPr>
            <a:xfrm>
              <a:off x="434782" y="538737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42" name="TextBox 41"/>
            <p:cNvSpPr txBox="1"/>
            <p:nvPr/>
          </p:nvSpPr>
          <p:spPr>
            <a:xfrm>
              <a:off x="76200" y="45059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43" name="TextBox 42"/>
            <p:cNvSpPr txBox="1"/>
            <p:nvPr/>
          </p:nvSpPr>
          <p:spPr>
            <a:xfrm>
              <a:off x="76200" y="49631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44" name="TextBox 43"/>
            <p:cNvSpPr txBox="1"/>
            <p:nvPr/>
          </p:nvSpPr>
          <p:spPr>
            <a:xfrm>
              <a:off x="76200" y="54203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45" name="TextBox 44"/>
            <p:cNvSpPr txBox="1"/>
            <p:nvPr/>
          </p:nvSpPr>
          <p:spPr>
            <a:xfrm>
              <a:off x="2187382" y="542038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sp>
          <p:nvSpPr>
            <p:cNvPr id="46" name="TextBox 45"/>
            <p:cNvSpPr txBox="1"/>
            <p:nvPr/>
          </p:nvSpPr>
          <p:spPr>
            <a:xfrm>
              <a:off x="2111182" y="4953000"/>
              <a:ext cx="479618" cy="523220"/>
            </a:xfrm>
            <a:prstGeom prst="rect">
              <a:avLst/>
            </a:prstGeom>
            <a:noFill/>
          </p:spPr>
          <p:txBody>
            <a:bodyPr wrap="none" rtlCol="0">
              <a:spAutoFit/>
            </a:bodyPr>
            <a:lstStyle/>
            <a:p>
              <a:r>
                <a:rPr lang="en-US" sz="2800" dirty="0">
                  <a:latin typeface="Symbol" charset="2"/>
                  <a:cs typeface="Symbol" charset="2"/>
                </a:rPr>
                <a:t>n</a:t>
              </a:r>
              <a:r>
                <a:rPr lang="en-US" sz="2800" baseline="-25000" dirty="0"/>
                <a:t>e</a:t>
              </a:r>
            </a:p>
          </p:txBody>
        </p:sp>
      </p:grpSp>
      <p:pic>
        <p:nvPicPr>
          <p:cNvPr id="47" name="Picture 2" descr="http://www.nobelprize.org/nobel_prizes/physics/laureates/2002/davis_postcard.jpg"/>
          <p:cNvPicPr>
            <a:picLocks noChangeAspect="1" noChangeArrowheads="1"/>
          </p:cNvPicPr>
          <p:nvPr/>
        </p:nvPicPr>
        <p:blipFill>
          <a:blip r:embed="rId5" cstate="print"/>
          <a:srcRect/>
          <a:stretch>
            <a:fillRect/>
          </a:stretch>
        </p:blipFill>
        <p:spPr bwMode="auto">
          <a:xfrm>
            <a:off x="7620000" y="0"/>
            <a:ext cx="1524000" cy="2155372"/>
          </a:xfrm>
          <a:prstGeom prst="rect">
            <a:avLst/>
          </a:prstGeom>
          <a:noFill/>
        </p:spPr>
      </p:pic>
      <p:sp>
        <p:nvSpPr>
          <p:cNvPr id="48" name="TextBox 47"/>
          <p:cNvSpPr txBox="1"/>
          <p:nvPr/>
        </p:nvSpPr>
        <p:spPr>
          <a:xfrm>
            <a:off x="0" y="304800"/>
            <a:ext cx="5715000" cy="6124754"/>
          </a:xfrm>
          <a:prstGeom prst="rect">
            <a:avLst/>
          </a:prstGeom>
          <a:solidFill>
            <a:srgbClr val="FDF8CD"/>
          </a:solidFill>
          <a:ln w="28575" cmpd="sng">
            <a:solidFill>
              <a:srgbClr val="796D04"/>
            </a:solidFill>
          </a:ln>
        </p:spPr>
        <p:txBody>
          <a:bodyPr wrap="square" rtlCol="0">
            <a:spAutoFit/>
          </a:bodyPr>
          <a:lstStyle/>
          <a:p>
            <a:r>
              <a:rPr lang="en-US" sz="2000" b="1" dirty="0" smtClean="0">
                <a:solidFill>
                  <a:schemeClr val="bg1"/>
                </a:solidFill>
                <a:latin typeface="Chalkboard"/>
                <a:cs typeface="Chalkboard"/>
              </a:rPr>
              <a:t>In 1961, Ray Davis confirmed the detection of solar neutrinos. The </a:t>
            </a:r>
            <a:r>
              <a:rPr lang="en-US" sz="2000" b="1" dirty="0" smtClean="0">
                <a:solidFill>
                  <a:srgbClr val="000090"/>
                </a:solidFill>
                <a:latin typeface="Chalkboard"/>
                <a:cs typeface="Chalkboard"/>
              </a:rPr>
              <a:t>Homestake Experiment </a:t>
            </a:r>
            <a:r>
              <a:rPr lang="en-US" sz="2000" b="1" dirty="0" smtClean="0">
                <a:solidFill>
                  <a:schemeClr val="bg1"/>
                </a:solidFill>
                <a:latin typeface="Chalkboard"/>
                <a:cs typeface="Chalkboard"/>
              </a:rPr>
              <a:t>used solar neutrino interactions to convert Chlorine-37 into radioactive Argon-37.</a:t>
            </a:r>
          </a:p>
          <a:p>
            <a:endParaRPr lang="en-US" sz="2000" b="1" dirty="0" smtClean="0">
              <a:solidFill>
                <a:schemeClr val="bg1"/>
              </a:solidFill>
              <a:latin typeface="Chalkboard"/>
              <a:cs typeface="Chalkboard"/>
            </a:endParaRPr>
          </a:p>
          <a:p>
            <a:endParaRPr lang="en-US" sz="2000" b="1" dirty="0" smtClean="0">
              <a:solidFill>
                <a:schemeClr val="bg1"/>
              </a:solidFill>
              <a:latin typeface="Chalkboard"/>
              <a:cs typeface="Chalkboard"/>
            </a:endParaRPr>
          </a:p>
          <a:p>
            <a:r>
              <a:rPr lang="en-US" sz="2000" b="1" dirty="0" smtClean="0">
                <a:solidFill>
                  <a:schemeClr val="bg1"/>
                </a:solidFill>
                <a:latin typeface="Chalkboard"/>
                <a:cs typeface="Chalkboard"/>
              </a:rPr>
              <a:t>After </a:t>
            </a:r>
            <a:r>
              <a:rPr lang="en-US" sz="2000" b="1" dirty="0">
                <a:solidFill>
                  <a:schemeClr val="bg1"/>
                </a:solidFill>
                <a:latin typeface="Chalkboard"/>
                <a:cs typeface="Chalkboard"/>
              </a:rPr>
              <a:t>correcting for detector </a:t>
            </a:r>
            <a:r>
              <a:rPr lang="en-US" sz="2000" b="1" dirty="0" smtClean="0">
                <a:solidFill>
                  <a:schemeClr val="bg1"/>
                </a:solidFill>
                <a:latin typeface="Chalkboard"/>
                <a:cs typeface="Chalkboard"/>
              </a:rPr>
              <a:t>effects and using the Solar Model prediction, the Davis’ group expected to see </a:t>
            </a:r>
            <a:r>
              <a:rPr lang="en-US" sz="2400" b="1" i="1" dirty="0" smtClean="0">
                <a:solidFill>
                  <a:srgbClr val="FF0000"/>
                </a:solidFill>
                <a:latin typeface="Chalkboard"/>
                <a:cs typeface="Chalkboard"/>
              </a:rPr>
              <a:t>one solar neutrino per day</a:t>
            </a:r>
            <a:r>
              <a:rPr lang="en-US" sz="2000" b="1" dirty="0" smtClean="0">
                <a:solidFill>
                  <a:schemeClr val="bg1"/>
                </a:solidFill>
                <a:latin typeface="Chalkboard"/>
                <a:cs typeface="Chalkboard"/>
              </a:rPr>
              <a:t>.</a:t>
            </a:r>
          </a:p>
          <a:p>
            <a:endParaRPr lang="en-US" sz="2000" b="1" dirty="0" smtClean="0">
              <a:solidFill>
                <a:schemeClr val="bg1"/>
              </a:solidFill>
              <a:latin typeface="Chalkboard"/>
              <a:cs typeface="Chalkboard"/>
            </a:endParaRPr>
          </a:p>
          <a:p>
            <a:endParaRPr lang="en-US" sz="2000" b="1" dirty="0" smtClean="0">
              <a:solidFill>
                <a:schemeClr val="bg1"/>
              </a:solidFill>
              <a:latin typeface="Chalkboard"/>
              <a:cs typeface="Chalkboard"/>
            </a:endParaRPr>
          </a:p>
          <a:p>
            <a:r>
              <a:rPr lang="en-US" sz="2000" b="1" dirty="0" smtClean="0">
                <a:solidFill>
                  <a:schemeClr val="bg1"/>
                </a:solidFill>
                <a:latin typeface="Chalkboard"/>
                <a:cs typeface="Chalkboard"/>
              </a:rPr>
              <a:t>However, they only saw </a:t>
            </a:r>
            <a:r>
              <a:rPr lang="en-US" sz="2400" b="1" i="1" dirty="0" smtClean="0">
                <a:solidFill>
                  <a:srgbClr val="FF0000"/>
                </a:solidFill>
                <a:latin typeface="Chalkboard"/>
                <a:cs typeface="Chalkboard"/>
              </a:rPr>
              <a:t>one solar neutrino every fourth day.</a:t>
            </a:r>
          </a:p>
          <a:p>
            <a:endParaRPr lang="en-US" sz="2000" b="1" dirty="0" smtClean="0">
              <a:solidFill>
                <a:schemeClr val="bg1"/>
              </a:solidFill>
              <a:latin typeface="Chalkboard"/>
              <a:cs typeface="Chalkboard"/>
            </a:endParaRPr>
          </a:p>
          <a:p>
            <a:endParaRPr lang="en-US" sz="2000" b="1" dirty="0" smtClean="0">
              <a:solidFill>
                <a:schemeClr val="bg1"/>
              </a:solidFill>
              <a:latin typeface="Chalkboard"/>
              <a:cs typeface="Chalkboard"/>
            </a:endParaRPr>
          </a:p>
          <a:p>
            <a:pPr algn="ctr"/>
            <a:r>
              <a:rPr lang="en-US" sz="2800" b="1" dirty="0" smtClean="0">
                <a:solidFill>
                  <a:srgbClr val="008000"/>
                </a:solidFill>
                <a:latin typeface="Chalkboard"/>
                <a:cs typeface="Chalkboard"/>
              </a:rPr>
              <a:t>Where do all of the neutrinos go?</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2000" fill="hold"/>
                                        <p:tgtEl>
                                          <p:spTgt spid="48">
                                            <p:txEl>
                                              <p:pRg st="9" end="9"/>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200"/>
            <a:ext cx="7581901" cy="1653988"/>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dirty="0" smtClean="0">
                <a:ln w="50800"/>
                <a:solidFill>
                  <a:schemeClr val="bg1">
                    <a:shade val="50000"/>
                  </a:schemeClr>
                </a:solidFill>
                <a:effectLst/>
              </a:rPr>
              <a:t>But first, lets go back to the 1930s</a:t>
            </a:r>
            <a:endParaRPr lang="en-US"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43</a:t>
            </a:fld>
            <a:endParaRPr lang="en-US"/>
          </a:p>
        </p:txBody>
      </p:sp>
    </p:spTree>
    <p:extLst>
      <p:ext uri="{BB962C8B-B14F-4D97-AF65-F5344CB8AC3E}">
        <p14:creationId xmlns:p14="http://schemas.microsoft.com/office/powerpoint/2010/main" val="312710526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06E92FA-7FB4-FE4D-95B8-73D5197CB91F}"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44</a:t>
            </a:fld>
            <a:endParaRPr lang="en-US"/>
          </a:p>
        </p:txBody>
      </p:sp>
      <p:pic>
        <p:nvPicPr>
          <p:cNvPr id="33794" name="Picture 2" descr="http://www.spazioasperger.it/imgs/majorana.jpg"/>
          <p:cNvPicPr>
            <a:picLocks noChangeAspect="1" noChangeArrowheads="1"/>
          </p:cNvPicPr>
          <p:nvPr/>
        </p:nvPicPr>
        <p:blipFill>
          <a:blip r:embed="rId2" cstate="print"/>
          <a:srcRect/>
          <a:stretch>
            <a:fillRect/>
          </a:stretch>
        </p:blipFill>
        <p:spPr bwMode="auto">
          <a:xfrm>
            <a:off x="152400" y="1066800"/>
            <a:ext cx="2662620" cy="2895600"/>
          </a:xfrm>
          <a:prstGeom prst="rect">
            <a:avLst/>
          </a:prstGeom>
          <a:noFill/>
        </p:spPr>
      </p:pic>
      <p:sp>
        <p:nvSpPr>
          <p:cNvPr id="8" name="TextBox 7"/>
          <p:cNvSpPr txBox="1"/>
          <p:nvPr/>
        </p:nvSpPr>
        <p:spPr>
          <a:xfrm>
            <a:off x="2971800" y="117694"/>
            <a:ext cx="5943600" cy="5262979"/>
          </a:xfrm>
          <a:prstGeom prst="rect">
            <a:avLst/>
          </a:prstGeom>
          <a:solidFill>
            <a:schemeClr val="accent1">
              <a:lumMod val="20000"/>
              <a:lumOff val="80000"/>
            </a:schemeClr>
          </a:solidFill>
          <a:ln w="57150" cmpd="sng">
            <a:solidFill>
              <a:schemeClr val="accent1">
                <a:lumMod val="50000"/>
              </a:schemeClr>
            </a:solidFill>
          </a:ln>
        </p:spPr>
        <p:txBody>
          <a:bodyPr wrap="square" rtlCol="0">
            <a:spAutoFit/>
          </a:bodyPr>
          <a:lstStyle/>
          <a:p>
            <a:r>
              <a:rPr lang="en-US" sz="2400" b="1" dirty="0">
                <a:solidFill>
                  <a:schemeClr val="bg1"/>
                </a:solidFill>
                <a:latin typeface="Chalkboard"/>
                <a:cs typeface="Chalkboard"/>
              </a:rPr>
              <a:t>A</a:t>
            </a:r>
            <a:r>
              <a:rPr lang="en-US" sz="2400" b="1" dirty="0" smtClean="0">
                <a:solidFill>
                  <a:schemeClr val="bg1"/>
                </a:solidFill>
                <a:latin typeface="Chalkboard"/>
                <a:cs typeface="Chalkboard"/>
              </a:rPr>
              <a:t>fter Fermi published his beta-decay theory, </a:t>
            </a:r>
            <a:r>
              <a:rPr lang="en-US" sz="2400" b="1" dirty="0" err="1" smtClean="0">
                <a:solidFill>
                  <a:schemeClr val="bg1"/>
                </a:solidFill>
                <a:latin typeface="Chalkboard"/>
                <a:cs typeface="Chalkboard"/>
              </a:rPr>
              <a:t>Ettore</a:t>
            </a:r>
            <a:r>
              <a:rPr lang="en-US" sz="2400" b="1" dirty="0" smtClean="0">
                <a:solidFill>
                  <a:schemeClr val="bg1"/>
                </a:solidFill>
                <a:latin typeface="Chalkboard"/>
                <a:cs typeface="Chalkboard"/>
              </a:rPr>
              <a:t> </a:t>
            </a:r>
            <a:r>
              <a:rPr lang="en-US" sz="2400" b="1" dirty="0" err="1" smtClean="0">
                <a:solidFill>
                  <a:schemeClr val="bg1"/>
                </a:solidFill>
                <a:latin typeface="Chalkboard"/>
                <a:cs typeface="Chalkboard"/>
              </a:rPr>
              <a:t>Majorana</a:t>
            </a:r>
            <a:r>
              <a:rPr lang="en-US" sz="2400" b="1" dirty="0" smtClean="0">
                <a:solidFill>
                  <a:schemeClr val="bg1"/>
                </a:solidFill>
                <a:latin typeface="Chalkboard"/>
                <a:cs typeface="Chalkboard"/>
              </a:rPr>
              <a:t> derived a theory to suggest that the neutrino may be its own anti-particle. Means that the neutrino and anti-neutrino are the same.</a:t>
            </a:r>
          </a:p>
          <a:p>
            <a:endParaRPr lang="en-US" sz="2400" b="1" dirty="0" smtClean="0">
              <a:solidFill>
                <a:schemeClr val="bg1"/>
              </a:solidFill>
              <a:latin typeface="Chalkboard"/>
              <a:cs typeface="Chalkboard"/>
            </a:endParaRPr>
          </a:p>
          <a:p>
            <a:endParaRPr lang="en-US" sz="2400" b="1" dirty="0" smtClean="0">
              <a:solidFill>
                <a:schemeClr val="bg1"/>
              </a:solidFill>
              <a:latin typeface="Chalkboard"/>
              <a:cs typeface="Chalkboard"/>
            </a:endParaRPr>
          </a:p>
          <a:p>
            <a:endParaRPr lang="en-US" sz="2400" b="1" dirty="0" smtClean="0">
              <a:solidFill>
                <a:schemeClr val="bg1"/>
              </a:solidFill>
              <a:latin typeface="Chalkboard"/>
              <a:cs typeface="Chalkboard"/>
            </a:endParaRPr>
          </a:p>
          <a:p>
            <a:endParaRPr lang="en-US" sz="2400" b="1" dirty="0" smtClean="0">
              <a:solidFill>
                <a:schemeClr val="bg1"/>
              </a:solidFill>
              <a:latin typeface="Chalkboard"/>
              <a:cs typeface="Chalkboard"/>
            </a:endParaRPr>
          </a:p>
          <a:p>
            <a:endParaRPr lang="en-US" sz="2400" b="1" dirty="0" smtClean="0">
              <a:solidFill>
                <a:schemeClr val="bg1"/>
              </a:solidFill>
              <a:latin typeface="Chalkboard"/>
              <a:cs typeface="Chalkboard"/>
            </a:endParaRPr>
          </a:p>
          <a:p>
            <a:endParaRPr lang="en-US" sz="2400" b="1" dirty="0" smtClean="0">
              <a:solidFill>
                <a:schemeClr val="bg1"/>
              </a:solidFill>
              <a:latin typeface="Chalkboard"/>
              <a:cs typeface="Chalkboard"/>
            </a:endParaRPr>
          </a:p>
          <a:p>
            <a:endParaRPr lang="en-US" sz="2400" b="1" dirty="0" smtClean="0">
              <a:solidFill>
                <a:schemeClr val="bg1"/>
              </a:solidFill>
              <a:latin typeface="Chalkboard"/>
              <a:cs typeface="Chalkboard"/>
            </a:endParaRPr>
          </a:p>
          <a:p>
            <a:r>
              <a:rPr lang="en-US" sz="2400" b="1" dirty="0" smtClean="0">
                <a:solidFill>
                  <a:schemeClr val="bg1"/>
                </a:solidFill>
                <a:latin typeface="Chalkboard"/>
                <a:cs typeface="Chalkboard"/>
              </a:rPr>
              <a:t>Neutrinos may have a non-zero mass.</a:t>
            </a:r>
            <a:endParaRPr lang="en-US" sz="2400" b="1" dirty="0">
              <a:solidFill>
                <a:schemeClr val="bg1"/>
              </a:solidFill>
              <a:latin typeface="Chalkboard"/>
              <a:cs typeface="Chalkboard"/>
            </a:endParaRPr>
          </a:p>
        </p:txBody>
      </p:sp>
      <p:pic>
        <p:nvPicPr>
          <p:cNvPr id="33796" name="Picture 4" descr="https://encrypted-tbn1.gstatic.com/images?q=tbn:ANd9GcSNVTLybZnevnceQhKVpXrA325JCa23Lji4hbEU3Vj9-Hlf5w69Zw"/>
          <p:cNvPicPr>
            <a:picLocks noChangeAspect="1" noChangeArrowheads="1"/>
          </p:cNvPicPr>
          <p:nvPr/>
        </p:nvPicPr>
        <p:blipFill>
          <a:blip r:embed="rId3" cstate="print">
            <a:lum contrast="20000"/>
          </a:blip>
          <a:srcRect/>
          <a:stretch>
            <a:fillRect/>
          </a:stretch>
        </p:blipFill>
        <p:spPr bwMode="auto">
          <a:xfrm>
            <a:off x="4191000" y="2819400"/>
            <a:ext cx="3404282" cy="1447800"/>
          </a:xfrm>
          <a:prstGeom prst="rect">
            <a:avLst/>
          </a:prstGeom>
          <a:noFill/>
          <a:ln w="57150" cmpd="sng">
            <a:solidFill>
              <a:schemeClr val="bg1">
                <a:lumMod val="95000"/>
                <a:lumOff val="5000"/>
              </a:schemeClr>
            </a:solidFill>
          </a:ln>
        </p:spPr>
      </p:pic>
    </p:spTree>
    <p:extLst>
      <p:ext uri="{BB962C8B-B14F-4D97-AF65-F5344CB8AC3E}">
        <p14:creationId xmlns:p14="http://schemas.microsoft.com/office/powerpoint/2010/main" val="597413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ppt_x"/>
                                          </p:val>
                                        </p:tav>
                                        <p:tav tm="100000">
                                          <p:val>
                                            <p:strVal val="#ppt_x"/>
                                          </p:val>
                                        </p:tav>
                                      </p:tavLst>
                                    </p:anim>
                                    <p:anim calcmode="lin" valueType="num">
                                      <p:cBhvr additive="base">
                                        <p:cTn id="8" dur="500" fill="hold"/>
                                        <p:tgtEl>
                                          <p:spTgt spid="337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796"/>
                                        </p:tgtEl>
                                        <p:attrNameLst>
                                          <p:attrName>style.visibility</p:attrName>
                                        </p:attrNameLst>
                                      </p:cBhvr>
                                      <p:to>
                                        <p:strVal val="visible"/>
                                      </p:to>
                                    </p:set>
                                    <p:anim calcmode="lin" valueType="num">
                                      <p:cBhvr additive="base">
                                        <p:cTn id="15" dur="500" fill="hold"/>
                                        <p:tgtEl>
                                          <p:spTgt spid="33796"/>
                                        </p:tgtEl>
                                        <p:attrNameLst>
                                          <p:attrName>ppt_x</p:attrName>
                                        </p:attrNameLst>
                                      </p:cBhvr>
                                      <p:tavLst>
                                        <p:tav tm="0">
                                          <p:val>
                                            <p:strVal val="#ppt_x"/>
                                          </p:val>
                                        </p:tav>
                                        <p:tav tm="100000">
                                          <p:val>
                                            <p:strVal val="#ppt_x"/>
                                          </p:val>
                                        </p:tav>
                                      </p:tavLst>
                                    </p:anim>
                                    <p:anim calcmode="lin" valueType="num">
                                      <p:cBhvr additive="base">
                                        <p:cTn id="16" dur="500" fill="hold"/>
                                        <p:tgtEl>
                                          <p:spTgt spid="337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D9E8F1-B96E-4747-BAAD-2746562CCFBB}"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45</a:t>
            </a:fld>
            <a:endParaRPr lang="en-US"/>
          </a:p>
        </p:txBody>
      </p:sp>
      <p:pic>
        <p:nvPicPr>
          <p:cNvPr id="32770" name="Picture 2" descr="http://upload.wikimedia.org/wikipedia/commons/thumb/7/7b/Yukawa.jpg/200px-Yukawa.jpg"/>
          <p:cNvPicPr>
            <a:picLocks noChangeAspect="1" noChangeArrowheads="1"/>
          </p:cNvPicPr>
          <p:nvPr/>
        </p:nvPicPr>
        <p:blipFill>
          <a:blip r:embed="rId3" cstate="print"/>
          <a:srcRect/>
          <a:stretch>
            <a:fillRect/>
          </a:stretch>
        </p:blipFill>
        <p:spPr bwMode="auto">
          <a:xfrm>
            <a:off x="152400" y="685800"/>
            <a:ext cx="2667000" cy="3798455"/>
          </a:xfrm>
          <a:prstGeom prst="rect">
            <a:avLst/>
          </a:prstGeom>
          <a:noFill/>
        </p:spPr>
      </p:pic>
      <p:sp>
        <p:nvSpPr>
          <p:cNvPr id="9" name="TextBox 8"/>
          <p:cNvSpPr txBox="1"/>
          <p:nvPr/>
        </p:nvSpPr>
        <p:spPr>
          <a:xfrm>
            <a:off x="2971800" y="152400"/>
            <a:ext cx="5943600" cy="6555640"/>
          </a:xfrm>
          <a:prstGeom prst="rect">
            <a:avLst/>
          </a:prstGeom>
          <a:solidFill>
            <a:srgbClr val="FDF8CD"/>
          </a:solidFill>
          <a:ln w="57150" cmpd="sng">
            <a:solidFill>
              <a:srgbClr val="796D04"/>
            </a:solidFill>
          </a:ln>
        </p:spPr>
        <p:txBody>
          <a:bodyPr wrap="square" rtlCol="0">
            <a:spAutoFit/>
          </a:bodyPr>
          <a:lstStyle/>
          <a:p>
            <a:r>
              <a:rPr lang="en-US" sz="2400" b="1" dirty="0" smtClean="0">
                <a:solidFill>
                  <a:schemeClr val="bg1"/>
                </a:solidFill>
                <a:latin typeface="Chalkboard"/>
                <a:cs typeface="Chalkboard"/>
              </a:rPr>
              <a:t>In 1936, Yukawa proposed the </a:t>
            </a:r>
            <a:r>
              <a:rPr lang="en-US" sz="2400" b="1" dirty="0" smtClean="0">
                <a:solidFill>
                  <a:srgbClr val="FF0000"/>
                </a:solidFill>
                <a:latin typeface="Chalkboard"/>
                <a:cs typeface="Chalkboard"/>
              </a:rPr>
              <a:t>W boson</a:t>
            </a:r>
            <a:r>
              <a:rPr lang="en-US" sz="2400" b="1" dirty="0" smtClean="0">
                <a:solidFill>
                  <a:schemeClr val="bg1"/>
                </a:solidFill>
                <a:latin typeface="Chalkboard"/>
                <a:cs typeface="Chalkboard"/>
              </a:rPr>
              <a:t>.</a:t>
            </a:r>
          </a:p>
          <a:p>
            <a:endParaRPr lang="en-US" sz="2400" b="1" dirty="0" smtClean="0">
              <a:solidFill>
                <a:schemeClr val="bg1"/>
              </a:solidFill>
              <a:latin typeface="Chalkboard"/>
              <a:cs typeface="Chalkboard"/>
            </a:endParaRPr>
          </a:p>
          <a:p>
            <a:r>
              <a:rPr lang="en-US" sz="2400" b="1" dirty="0" smtClean="0">
                <a:solidFill>
                  <a:schemeClr val="bg1"/>
                </a:solidFill>
                <a:latin typeface="Chalkboard"/>
                <a:cs typeface="Chalkboard"/>
              </a:rPr>
              <a:t>The carrier of the </a:t>
            </a:r>
            <a:r>
              <a:rPr lang="en-US" sz="2400" b="1" dirty="0" smtClean="0">
                <a:solidFill>
                  <a:srgbClr val="FF0000"/>
                </a:solidFill>
                <a:latin typeface="Chalkboard"/>
                <a:cs typeface="Chalkboard"/>
              </a:rPr>
              <a:t>WEAK FORCE</a:t>
            </a:r>
            <a:r>
              <a:rPr lang="en-US" sz="2400" b="1" dirty="0" smtClean="0">
                <a:solidFill>
                  <a:schemeClr val="bg1"/>
                </a:solidFill>
                <a:latin typeface="Chalkboard"/>
                <a:cs typeface="Chalkboard"/>
              </a:rPr>
              <a:t>.</a:t>
            </a:r>
          </a:p>
          <a:p>
            <a:endParaRPr lang="en-US" b="1" dirty="0" smtClean="0">
              <a:solidFill>
                <a:schemeClr val="bg1"/>
              </a:solidFill>
              <a:latin typeface="Chalkboard"/>
              <a:cs typeface="Chalkboard"/>
            </a:endParaRPr>
          </a:p>
          <a:p>
            <a:endParaRPr lang="en-US" b="1" dirty="0" smtClean="0">
              <a:solidFill>
                <a:schemeClr val="bg1"/>
              </a:solidFill>
              <a:latin typeface="Chalkboard"/>
              <a:cs typeface="Chalkboard"/>
            </a:endParaRPr>
          </a:p>
          <a:p>
            <a:endParaRPr lang="en-US" b="1" dirty="0" smtClean="0">
              <a:solidFill>
                <a:schemeClr val="bg1"/>
              </a:solidFill>
              <a:latin typeface="Chalkboard"/>
              <a:cs typeface="Chalkboard"/>
            </a:endParaRPr>
          </a:p>
          <a:p>
            <a:endParaRPr lang="en-US" b="1" dirty="0" smtClean="0">
              <a:solidFill>
                <a:schemeClr val="bg1"/>
              </a:solidFill>
              <a:latin typeface="Chalkboard"/>
              <a:cs typeface="Chalkboard"/>
            </a:endParaRPr>
          </a:p>
          <a:p>
            <a:endParaRPr lang="en-US" b="1" dirty="0" smtClean="0">
              <a:solidFill>
                <a:schemeClr val="bg1"/>
              </a:solidFill>
              <a:latin typeface="Chalkboard"/>
              <a:cs typeface="Chalkboard"/>
            </a:endParaRPr>
          </a:p>
          <a:p>
            <a:endParaRPr lang="en-US" b="1" dirty="0" smtClean="0">
              <a:solidFill>
                <a:schemeClr val="bg1"/>
              </a:solidFill>
              <a:latin typeface="Chalkboard"/>
              <a:cs typeface="Chalkboard"/>
            </a:endParaRPr>
          </a:p>
          <a:p>
            <a:endParaRPr lang="en-US" b="1" dirty="0" smtClean="0">
              <a:solidFill>
                <a:schemeClr val="bg1"/>
              </a:solidFill>
              <a:latin typeface="Chalkboard"/>
              <a:cs typeface="Chalkboard"/>
            </a:endParaRPr>
          </a:p>
          <a:p>
            <a:endParaRPr lang="en-US" b="1" dirty="0" smtClean="0">
              <a:solidFill>
                <a:schemeClr val="bg1"/>
              </a:solidFill>
              <a:latin typeface="Chalkboard"/>
              <a:cs typeface="Chalkboard"/>
            </a:endParaRPr>
          </a:p>
          <a:p>
            <a:endParaRPr lang="en-US" b="1" dirty="0" smtClean="0">
              <a:solidFill>
                <a:schemeClr val="bg1"/>
              </a:solidFill>
              <a:latin typeface="Chalkboard"/>
              <a:cs typeface="Chalkboard"/>
            </a:endParaRPr>
          </a:p>
          <a:p>
            <a:endParaRPr lang="en-US" b="1" dirty="0" smtClean="0">
              <a:solidFill>
                <a:schemeClr val="bg1"/>
              </a:solidFill>
              <a:latin typeface="Chalkboard"/>
              <a:cs typeface="Chalkboard"/>
            </a:endParaRPr>
          </a:p>
          <a:p>
            <a:r>
              <a:rPr lang="en-US" sz="2400" b="1" dirty="0" smtClean="0">
                <a:solidFill>
                  <a:schemeClr val="bg1"/>
                </a:solidFill>
                <a:latin typeface="Chalkboard"/>
                <a:cs typeface="Chalkboard"/>
              </a:rPr>
              <a:t>The weak force is one of the four fundamental forces of nature. </a:t>
            </a:r>
          </a:p>
          <a:p>
            <a:endParaRPr lang="en-US" sz="2400" b="1" dirty="0" smtClean="0">
              <a:solidFill>
                <a:schemeClr val="bg1"/>
              </a:solidFill>
              <a:latin typeface="Chalkboard"/>
              <a:cs typeface="Chalkboard"/>
            </a:endParaRPr>
          </a:p>
          <a:p>
            <a:endParaRPr lang="en-US" sz="2400" b="1" dirty="0" smtClean="0">
              <a:solidFill>
                <a:schemeClr val="bg1"/>
              </a:solidFill>
              <a:latin typeface="Chalkboard"/>
              <a:cs typeface="Chalkboard"/>
            </a:endParaRPr>
          </a:p>
          <a:p>
            <a:r>
              <a:rPr lang="en-US" sz="2400" b="1" dirty="0" smtClean="0">
                <a:solidFill>
                  <a:srgbClr val="FF0000"/>
                </a:solidFill>
                <a:latin typeface="Chalkboard"/>
                <a:cs typeface="Chalkboard"/>
              </a:rPr>
              <a:t>Weak force </a:t>
            </a:r>
            <a:r>
              <a:rPr lang="en-US" sz="2400" b="1" dirty="0" smtClean="0">
                <a:solidFill>
                  <a:schemeClr val="bg1"/>
                </a:solidFill>
                <a:latin typeface="Chalkboard"/>
                <a:cs typeface="Chalkboard"/>
              </a:rPr>
              <a:t>is </a:t>
            </a:r>
            <a:r>
              <a:rPr lang="en-US" sz="2400" b="1" dirty="0" smtClean="0">
                <a:solidFill>
                  <a:srgbClr val="0000FF"/>
                </a:solidFill>
                <a:latin typeface="Chalkboard"/>
                <a:cs typeface="Chalkboard"/>
              </a:rPr>
              <a:t>10,000 times </a:t>
            </a:r>
            <a:r>
              <a:rPr lang="en-US" sz="2400" b="1" dirty="0" smtClean="0">
                <a:solidFill>
                  <a:schemeClr val="bg1"/>
                </a:solidFill>
                <a:latin typeface="Chalkboard"/>
                <a:cs typeface="Chalkboard"/>
              </a:rPr>
              <a:t>weaker than the electromagnetic force.</a:t>
            </a:r>
          </a:p>
        </p:txBody>
      </p:sp>
      <p:sp>
        <p:nvSpPr>
          <p:cNvPr id="2" name="Rectangle 1"/>
          <p:cNvSpPr/>
          <p:nvPr/>
        </p:nvSpPr>
        <p:spPr>
          <a:xfrm>
            <a:off x="3581400" y="1828800"/>
            <a:ext cx="4876800" cy="2514600"/>
          </a:xfrm>
          <a:prstGeom prst="rect">
            <a:avLst/>
          </a:prstGeom>
          <a:solidFill>
            <a:schemeClr val="bg1"/>
          </a:solidFill>
          <a:ln>
            <a:solidFill>
              <a:srgbClr val="0D0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4267200" y="2514600"/>
            <a:ext cx="83820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876800" y="2514600"/>
            <a:ext cx="8382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715000" y="2209800"/>
            <a:ext cx="838200" cy="3048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400800" y="1981200"/>
            <a:ext cx="762000"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15000" y="2514600"/>
            <a:ext cx="0" cy="838200"/>
          </a:xfrm>
          <a:prstGeom prst="line">
            <a:avLst/>
          </a:prstGeom>
          <a:ln w="5715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715000" y="3124200"/>
            <a:ext cx="914400" cy="2286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715000" y="3352800"/>
            <a:ext cx="685800" cy="5334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324600" y="2971800"/>
            <a:ext cx="838200" cy="2286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96000" y="3657600"/>
            <a:ext cx="685800" cy="5334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343400" y="2057400"/>
            <a:ext cx="1219200" cy="381000"/>
          </a:xfrm>
          <a:prstGeom prst="rect">
            <a:avLst/>
          </a:prstGeom>
          <a:noFill/>
        </p:spPr>
        <p:txBody>
          <a:bodyPr wrap="square" rtlCol="0">
            <a:spAutoFit/>
          </a:bodyPr>
          <a:lstStyle/>
          <a:p>
            <a:r>
              <a:rPr lang="en-US" b="1" dirty="0" smtClean="0">
                <a:latin typeface="Baskerville Old Face" pitchFamily="18" charset="0"/>
              </a:rPr>
              <a:t>neutron</a:t>
            </a:r>
            <a:endParaRPr lang="en-US" b="1" dirty="0">
              <a:latin typeface="Baskerville Old Face" pitchFamily="18" charset="0"/>
            </a:endParaRPr>
          </a:p>
        </p:txBody>
      </p:sp>
      <p:sp>
        <p:nvSpPr>
          <p:cNvPr id="37" name="TextBox 36"/>
          <p:cNvSpPr txBox="1"/>
          <p:nvPr/>
        </p:nvSpPr>
        <p:spPr>
          <a:xfrm>
            <a:off x="6858000" y="2133600"/>
            <a:ext cx="1219200" cy="381000"/>
          </a:xfrm>
          <a:prstGeom prst="rect">
            <a:avLst/>
          </a:prstGeom>
          <a:noFill/>
        </p:spPr>
        <p:txBody>
          <a:bodyPr wrap="square" rtlCol="0">
            <a:spAutoFit/>
          </a:bodyPr>
          <a:lstStyle/>
          <a:p>
            <a:r>
              <a:rPr lang="en-US" b="1" dirty="0" smtClean="0">
                <a:latin typeface="Baskerville Old Face" pitchFamily="18" charset="0"/>
              </a:rPr>
              <a:t>proton</a:t>
            </a:r>
            <a:endParaRPr lang="en-US" b="1" dirty="0">
              <a:latin typeface="Baskerville Old Face" pitchFamily="18" charset="0"/>
            </a:endParaRPr>
          </a:p>
        </p:txBody>
      </p:sp>
      <p:sp>
        <p:nvSpPr>
          <p:cNvPr id="43" name="TextBox 42"/>
          <p:cNvSpPr txBox="1"/>
          <p:nvPr/>
        </p:nvSpPr>
        <p:spPr>
          <a:xfrm>
            <a:off x="6781800" y="3048000"/>
            <a:ext cx="1219200" cy="381000"/>
          </a:xfrm>
          <a:prstGeom prst="rect">
            <a:avLst/>
          </a:prstGeom>
          <a:noFill/>
        </p:spPr>
        <p:txBody>
          <a:bodyPr wrap="square" rtlCol="0">
            <a:spAutoFit/>
          </a:bodyPr>
          <a:lstStyle/>
          <a:p>
            <a:r>
              <a:rPr lang="en-US" b="1" dirty="0" smtClean="0">
                <a:latin typeface="Baskerville Old Face" pitchFamily="18" charset="0"/>
              </a:rPr>
              <a:t>electron</a:t>
            </a:r>
            <a:endParaRPr lang="en-US" b="1" dirty="0">
              <a:latin typeface="Baskerville Old Face" pitchFamily="18" charset="0"/>
            </a:endParaRPr>
          </a:p>
        </p:txBody>
      </p:sp>
      <p:sp>
        <p:nvSpPr>
          <p:cNvPr id="44" name="TextBox 43"/>
          <p:cNvSpPr txBox="1"/>
          <p:nvPr/>
        </p:nvSpPr>
        <p:spPr>
          <a:xfrm>
            <a:off x="5638800" y="3886200"/>
            <a:ext cx="1219200" cy="381000"/>
          </a:xfrm>
          <a:prstGeom prst="rect">
            <a:avLst/>
          </a:prstGeom>
          <a:noFill/>
        </p:spPr>
        <p:txBody>
          <a:bodyPr wrap="square" rtlCol="0">
            <a:spAutoFit/>
          </a:bodyPr>
          <a:lstStyle/>
          <a:p>
            <a:r>
              <a:rPr lang="en-US" b="1" dirty="0" smtClean="0">
                <a:latin typeface="Baskerville Old Face" pitchFamily="18" charset="0"/>
              </a:rPr>
              <a:t>neutrino</a:t>
            </a:r>
            <a:endParaRPr lang="en-US" b="1" dirty="0">
              <a:latin typeface="Baskerville Old Face" pitchFamily="18" charset="0"/>
            </a:endParaRPr>
          </a:p>
        </p:txBody>
      </p:sp>
      <p:sp>
        <p:nvSpPr>
          <p:cNvPr id="45" name="TextBox 44"/>
          <p:cNvSpPr txBox="1"/>
          <p:nvPr/>
        </p:nvSpPr>
        <p:spPr>
          <a:xfrm>
            <a:off x="5105400" y="2743200"/>
            <a:ext cx="533400" cy="369332"/>
          </a:xfrm>
          <a:prstGeom prst="rect">
            <a:avLst/>
          </a:prstGeom>
          <a:noFill/>
        </p:spPr>
        <p:txBody>
          <a:bodyPr wrap="square" rtlCol="0">
            <a:spAutoFit/>
          </a:bodyPr>
          <a:lstStyle/>
          <a:p>
            <a:r>
              <a:rPr lang="en-US" b="1" dirty="0" smtClean="0">
                <a:latin typeface="Baskerville Old Face" pitchFamily="18" charset="0"/>
              </a:rPr>
              <a:t>W</a:t>
            </a:r>
            <a:r>
              <a:rPr lang="en-US" b="1" baseline="30000" dirty="0" smtClean="0">
                <a:latin typeface="Baskerville Old Face" pitchFamily="18" charset="0"/>
              </a:rPr>
              <a:t>-</a:t>
            </a:r>
            <a:endParaRPr lang="en-US" b="1" baseline="30000" dirty="0">
              <a:latin typeface="Baskerville Old Face"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500" fill="hold"/>
                                        <p:tgtEl>
                                          <p:spTgt spid="32770"/>
                                        </p:tgtEl>
                                        <p:attrNameLst>
                                          <p:attrName>ppt_x</p:attrName>
                                        </p:attrNameLst>
                                      </p:cBhvr>
                                      <p:tavLst>
                                        <p:tav tm="0">
                                          <p:val>
                                            <p:strVal val="#ppt_x"/>
                                          </p:val>
                                        </p:tav>
                                        <p:tav tm="100000">
                                          <p:val>
                                            <p:strVal val="#ppt_x"/>
                                          </p:val>
                                        </p:tav>
                                      </p:tavLst>
                                    </p:anim>
                                    <p:anim calcmode="lin" valueType="num">
                                      <p:cBhvr additive="base">
                                        <p:cTn id="8" dur="500" fill="hold"/>
                                        <p:tgtEl>
                                          <p:spTgt spid="327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ppt_x"/>
                                          </p:val>
                                        </p:tav>
                                        <p:tav tm="100000">
                                          <p:val>
                                            <p:strVal val="#ppt_x"/>
                                          </p:val>
                                        </p:tav>
                                      </p:tavLst>
                                    </p:anim>
                                    <p:anim calcmode="lin" valueType="num">
                                      <p:cBhvr additive="base">
                                        <p:cTn id="64" dur="500" fill="hold"/>
                                        <p:tgtEl>
                                          <p:spTgt spid="3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6" grpId="0"/>
      <p:bldP spid="37" grpId="0"/>
      <p:bldP spid="43" grpId="0"/>
      <p:bldP spid="44" grpId="0"/>
      <p:bldP spid="4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1752600"/>
            <a:ext cx="4343400" cy="4495800"/>
          </a:xfrm>
          <a:solidFill>
            <a:srgbClr val="EBFAD2"/>
          </a:solidFill>
          <a:ln w="76200" cmpd="sng">
            <a:solidFill>
              <a:srgbClr val="77AF13"/>
            </a:solidFill>
          </a:ln>
          <a:effectLst/>
        </p:spPr>
        <p:txBody>
          <a:bodyPr>
            <a:normAutofit fontScale="92500" lnSpcReduction="10000"/>
            <a:scene3d>
              <a:camera prst="orthographicFront"/>
              <a:lightRig rig="balanced" dir="t">
                <a:rot lat="0" lon="0" rev="2100000"/>
              </a:lightRig>
            </a:scene3d>
            <a:sp3d extrusionH="57150" prstMaterial="metal">
              <a:bevelT w="38100" h="25400"/>
              <a:contourClr>
                <a:schemeClr val="bg2"/>
              </a:contourClr>
            </a:sp3d>
          </a:bodyPr>
          <a:lstStyle/>
          <a:p>
            <a:pPr algn="ctr">
              <a:buNone/>
            </a:pPr>
            <a:endParaRPr lang="en-US" dirty="0" smtClean="0">
              <a:ln w="50800"/>
              <a:solidFill>
                <a:schemeClr val="bg1">
                  <a:shade val="50000"/>
                </a:schemeClr>
              </a:solidFill>
              <a:effectLst/>
              <a:latin typeface="Chalkboard"/>
              <a:cs typeface="Chalkboard"/>
            </a:endParaRPr>
          </a:p>
          <a:p>
            <a:pPr algn="ctr">
              <a:buNone/>
            </a:pPr>
            <a:r>
              <a:rPr lang="en-US" dirty="0" smtClean="0">
                <a:ln w="50800"/>
                <a:solidFill>
                  <a:schemeClr val="bg1">
                    <a:shade val="50000"/>
                  </a:schemeClr>
                </a:solidFill>
                <a:effectLst/>
                <a:latin typeface="Chalkboard"/>
                <a:cs typeface="Chalkboard"/>
              </a:rPr>
              <a:t>Gravitational Force </a:t>
            </a:r>
          </a:p>
          <a:p>
            <a:pPr algn="ctr">
              <a:buNone/>
            </a:pPr>
            <a:endParaRPr lang="en-US" dirty="0" smtClean="0">
              <a:ln w="50800"/>
              <a:solidFill>
                <a:schemeClr val="bg1">
                  <a:shade val="50000"/>
                </a:schemeClr>
              </a:solidFill>
              <a:effectLst/>
              <a:latin typeface="Chalkboard"/>
              <a:cs typeface="Chalkboard"/>
            </a:endParaRPr>
          </a:p>
          <a:p>
            <a:pPr algn="ctr">
              <a:buNone/>
            </a:pPr>
            <a:r>
              <a:rPr lang="en-US" dirty="0" smtClean="0">
                <a:ln w="50800"/>
                <a:solidFill>
                  <a:schemeClr val="bg1">
                    <a:shade val="50000"/>
                  </a:schemeClr>
                </a:solidFill>
                <a:effectLst/>
                <a:latin typeface="Chalkboard"/>
                <a:cs typeface="Chalkboard"/>
              </a:rPr>
              <a:t>Electromagnetic Force</a:t>
            </a:r>
          </a:p>
          <a:p>
            <a:pPr algn="ctr">
              <a:buNone/>
            </a:pPr>
            <a:endParaRPr lang="en-US" dirty="0" smtClean="0">
              <a:ln w="50800"/>
              <a:solidFill>
                <a:schemeClr val="bg1">
                  <a:shade val="50000"/>
                </a:schemeClr>
              </a:solidFill>
              <a:effectLst/>
              <a:latin typeface="Chalkboard"/>
              <a:cs typeface="Chalkboard"/>
            </a:endParaRPr>
          </a:p>
          <a:p>
            <a:pPr algn="ctr">
              <a:buNone/>
            </a:pPr>
            <a:r>
              <a:rPr lang="en-US" dirty="0" smtClean="0">
                <a:ln w="50800"/>
                <a:solidFill>
                  <a:schemeClr val="bg1">
                    <a:shade val="50000"/>
                  </a:schemeClr>
                </a:solidFill>
                <a:effectLst/>
                <a:latin typeface="Chalkboard"/>
                <a:cs typeface="Chalkboard"/>
              </a:rPr>
              <a:t>Strong Nuclear Force</a:t>
            </a:r>
          </a:p>
          <a:p>
            <a:pPr algn="ctr">
              <a:buNone/>
            </a:pPr>
            <a:endParaRPr lang="en-US" dirty="0" smtClean="0">
              <a:ln w="50800"/>
              <a:solidFill>
                <a:schemeClr val="bg1">
                  <a:shade val="50000"/>
                </a:schemeClr>
              </a:solidFill>
              <a:effectLst/>
              <a:latin typeface="Chalkboard"/>
              <a:cs typeface="Chalkboard"/>
            </a:endParaRPr>
          </a:p>
          <a:p>
            <a:pPr algn="ctr">
              <a:buNone/>
            </a:pPr>
            <a:r>
              <a:rPr lang="en-US" dirty="0" smtClean="0">
                <a:ln w="50800"/>
                <a:solidFill>
                  <a:schemeClr val="bg1">
                    <a:shade val="50000"/>
                  </a:schemeClr>
                </a:solidFill>
                <a:effectLst/>
                <a:latin typeface="Chalkboard"/>
                <a:cs typeface="Chalkboard"/>
              </a:rPr>
              <a:t>Weak Nuclear Force</a:t>
            </a:r>
            <a:endParaRPr lang="en-US" dirty="0">
              <a:ln w="50800"/>
              <a:solidFill>
                <a:schemeClr val="bg1">
                  <a:shade val="50000"/>
                </a:schemeClr>
              </a:solidFill>
              <a:effectLst/>
              <a:latin typeface="Chalkboard"/>
              <a:cs typeface="Chalkboard"/>
            </a:endParaRPr>
          </a:p>
        </p:txBody>
      </p:sp>
      <p:sp>
        <p:nvSpPr>
          <p:cNvPr id="4" name="Date Placeholder 3"/>
          <p:cNvSpPr>
            <a:spLocks noGrp="1"/>
          </p:cNvSpPr>
          <p:nvPr>
            <p:ph type="dt" sz="half" idx="10"/>
          </p:nvPr>
        </p:nvSpPr>
        <p:spPr/>
        <p:txBody>
          <a:bodyPr/>
          <a:lstStyle/>
          <a:p>
            <a:fld id="{F2E8A47B-123B-8741-807D-FB4BD6F3A337}"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46</a:t>
            </a:fld>
            <a:endParaRPr lang="en-US" dirty="0"/>
          </a:p>
        </p:txBody>
      </p:sp>
      <p:sp>
        <p:nvSpPr>
          <p:cNvPr id="7" name="Title 1"/>
          <p:cNvSpPr txBox="1">
            <a:spLocks/>
          </p:cNvSpPr>
          <p:nvPr/>
        </p:nvSpPr>
        <p:spPr>
          <a:xfrm>
            <a:off x="762000" y="152400"/>
            <a:ext cx="7239000" cy="1371600"/>
          </a:xfrm>
          <a:prstGeom prst="rect">
            <a:avLst/>
          </a:prstGeom>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40000"/>
              </a:lnSpc>
              <a:spcBef>
                <a:spcPct val="0"/>
              </a:spcBef>
              <a:spcAft>
                <a:spcPts val="0"/>
              </a:spcAft>
              <a:buClrTx/>
              <a:buSzTx/>
              <a:buFontTx/>
              <a:buNone/>
              <a:tabLst/>
              <a:defRPr/>
            </a:pPr>
            <a:r>
              <a:rPr lang="en-US" sz="4400" b="1" dirty="0" smtClean="0">
                <a:ln w="50800"/>
                <a:solidFill>
                  <a:srgbClr val="FF0000"/>
                </a:solidFill>
                <a:latin typeface="Chalkboard"/>
                <a:ea typeface="+mj-ea"/>
                <a:cs typeface="Chalkboard"/>
              </a:rPr>
              <a:t>Recap</a:t>
            </a:r>
          </a:p>
          <a:p>
            <a:pPr marL="0" marR="0" lvl="0" indent="0" algn="ctr" defTabSz="914400" rtl="0" eaLnBrk="1" fontAlgn="auto" latinLnBrk="0" hangingPunct="1">
              <a:lnSpc>
                <a:spcPct val="140000"/>
              </a:lnSpc>
              <a:spcBef>
                <a:spcPct val="0"/>
              </a:spcBef>
              <a:spcAft>
                <a:spcPts val="0"/>
              </a:spcAft>
              <a:buClrTx/>
              <a:buSzTx/>
              <a:buFontTx/>
              <a:buNone/>
              <a:tabLst/>
              <a:defRPr/>
            </a:pPr>
            <a:r>
              <a:rPr lang="en-US" sz="3200" b="1" dirty="0" smtClean="0">
                <a:ln w="50800"/>
                <a:solidFill>
                  <a:schemeClr val="bg1">
                    <a:shade val="50000"/>
                  </a:schemeClr>
                </a:solidFill>
                <a:latin typeface="Chalkboard"/>
                <a:ea typeface="+mj-ea"/>
                <a:cs typeface="Chalkboard"/>
              </a:rPr>
              <a:t>Fundamental Forces of the Universe</a:t>
            </a:r>
            <a:endParaRPr kumimoji="0" lang="en-US" sz="3200" b="1" u="none" strike="noStrike" kern="1200" normalizeH="0" baseline="0" noProof="0" dirty="0">
              <a:ln w="50800"/>
              <a:solidFill>
                <a:schemeClr val="bg1">
                  <a:shade val="50000"/>
                </a:schemeClr>
              </a:solidFill>
              <a:uLnTx/>
              <a:uFillTx/>
              <a:latin typeface="Chalkboard"/>
              <a:ea typeface="+mj-ea"/>
              <a:cs typeface="Chalkboard"/>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11430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dirty="0" smtClean="0">
                <a:ln w="50800"/>
                <a:solidFill>
                  <a:schemeClr val="bg1">
                    <a:shade val="50000"/>
                  </a:schemeClr>
                </a:solidFill>
                <a:effectLst/>
                <a:latin typeface="Chalkboard"/>
                <a:cs typeface="Chalkboard"/>
              </a:rPr>
              <a:t>What have we learn thus far about neutrinos? </a:t>
            </a:r>
            <a:endParaRPr lang="en-US" sz="3600" dirty="0">
              <a:ln w="50800"/>
              <a:solidFill>
                <a:schemeClr val="bg1">
                  <a:shade val="50000"/>
                </a:schemeClr>
              </a:solidFill>
              <a:effectLst/>
              <a:latin typeface="Chalkboard"/>
              <a:cs typeface="Chalkboard"/>
            </a:endParaRPr>
          </a:p>
        </p:txBody>
      </p:sp>
      <p:sp>
        <p:nvSpPr>
          <p:cNvPr id="3" name="Content Placeholder 2"/>
          <p:cNvSpPr>
            <a:spLocks noGrp="1"/>
          </p:cNvSpPr>
          <p:nvPr>
            <p:ph idx="1"/>
          </p:nvPr>
        </p:nvSpPr>
        <p:spPr>
          <a:xfrm>
            <a:off x="115461" y="1524000"/>
            <a:ext cx="8915400" cy="4343400"/>
          </a:xfrm>
          <a:solidFill>
            <a:schemeClr val="accent3">
              <a:lumMod val="20000"/>
              <a:lumOff val="80000"/>
            </a:schemeClr>
          </a:solidFill>
          <a:ln w="57150" cmpd="sng">
            <a:solidFill>
              <a:srgbClr val="0000FF"/>
            </a:solidFill>
          </a:ln>
        </p:spPr>
        <p:txBody>
          <a:bodyPr>
            <a:normAutofit fontScale="25000" lnSpcReduction="20000"/>
            <a:scene3d>
              <a:camera prst="orthographicFront"/>
              <a:lightRig rig="balanced" dir="t">
                <a:rot lat="0" lon="0" rev="2100000"/>
              </a:lightRig>
            </a:scene3d>
            <a:sp3d extrusionH="57150" prstMaterial="metal">
              <a:bevelT w="38100" h="25400"/>
              <a:contourClr>
                <a:schemeClr val="bg2"/>
              </a:contourClr>
            </a:sp3d>
          </a:bodyPr>
          <a:lstStyle/>
          <a:p>
            <a:pPr marL="0" indent="0">
              <a:lnSpc>
                <a:spcPct val="170000"/>
              </a:lnSpc>
              <a:buNone/>
            </a:pPr>
            <a:r>
              <a:rPr lang="en-US" sz="11200" dirty="0" smtClean="0">
                <a:ln w="50800"/>
                <a:solidFill>
                  <a:schemeClr val="bg1">
                    <a:shade val="50000"/>
                  </a:schemeClr>
                </a:solidFill>
                <a:effectLst/>
                <a:latin typeface="Chalkboard"/>
                <a:cs typeface="Chalkboard"/>
              </a:rPr>
              <a:t>Neutrinos maybe massless. </a:t>
            </a:r>
          </a:p>
          <a:p>
            <a:pPr marL="0" indent="0">
              <a:lnSpc>
                <a:spcPct val="170000"/>
              </a:lnSpc>
              <a:buNone/>
            </a:pPr>
            <a:r>
              <a:rPr lang="en-US" sz="11200" dirty="0" smtClean="0">
                <a:ln w="50800"/>
                <a:solidFill>
                  <a:schemeClr val="bg1">
                    <a:shade val="50000"/>
                  </a:schemeClr>
                </a:solidFill>
                <a:effectLst/>
                <a:latin typeface="Chalkboard"/>
                <a:cs typeface="Chalkboard"/>
              </a:rPr>
              <a:t>The expected number of solar neutrinos is missing.</a:t>
            </a:r>
          </a:p>
          <a:p>
            <a:pPr marL="0" indent="0">
              <a:lnSpc>
                <a:spcPct val="170000"/>
              </a:lnSpc>
              <a:buNone/>
            </a:pPr>
            <a:r>
              <a:rPr lang="en-US" sz="11200" dirty="0" smtClean="0">
                <a:ln w="50800"/>
                <a:solidFill>
                  <a:schemeClr val="bg1">
                    <a:shade val="50000"/>
                  </a:schemeClr>
                </a:solidFill>
                <a:effectLst/>
                <a:latin typeface="Chalkboard"/>
                <a:cs typeface="Chalkboard"/>
              </a:rPr>
              <a:t>Neutrinos do not have charge! </a:t>
            </a:r>
          </a:p>
          <a:p>
            <a:pPr marL="0" indent="0">
              <a:lnSpc>
                <a:spcPct val="170000"/>
              </a:lnSpc>
              <a:buNone/>
            </a:pPr>
            <a:r>
              <a:rPr lang="en-US" sz="11200" dirty="0" smtClean="0">
                <a:ln w="50800"/>
                <a:solidFill>
                  <a:schemeClr val="bg1">
                    <a:shade val="50000"/>
                  </a:schemeClr>
                </a:solidFill>
                <a:effectLst/>
                <a:latin typeface="Chalkboard"/>
                <a:cs typeface="Chalkboard"/>
              </a:rPr>
              <a:t>Neutrinos </a:t>
            </a:r>
            <a:r>
              <a:rPr lang="en-US" sz="11200" dirty="0">
                <a:ln w="50800"/>
                <a:solidFill>
                  <a:schemeClr val="bg1">
                    <a:shade val="50000"/>
                  </a:schemeClr>
                </a:solidFill>
                <a:effectLst/>
                <a:latin typeface="Chalkboard"/>
                <a:cs typeface="Chalkboard"/>
              </a:rPr>
              <a:t>only interact </a:t>
            </a:r>
            <a:r>
              <a:rPr lang="en-US" sz="11200" dirty="0" smtClean="0">
                <a:ln w="50800"/>
                <a:solidFill>
                  <a:schemeClr val="bg1">
                    <a:shade val="50000"/>
                  </a:schemeClr>
                </a:solidFill>
                <a:effectLst/>
                <a:latin typeface="Chalkboard"/>
                <a:cs typeface="Chalkboard"/>
              </a:rPr>
              <a:t>by </a:t>
            </a:r>
            <a:r>
              <a:rPr lang="en-US" sz="11200" dirty="0">
                <a:ln w="50800"/>
                <a:solidFill>
                  <a:schemeClr val="bg1">
                    <a:shade val="50000"/>
                  </a:schemeClr>
                </a:solidFill>
                <a:effectLst/>
                <a:latin typeface="Chalkboard"/>
                <a:cs typeface="Chalkboard"/>
              </a:rPr>
              <a:t>the weak </a:t>
            </a:r>
            <a:r>
              <a:rPr lang="en-US" sz="11200" dirty="0" smtClean="0">
                <a:ln w="50800"/>
                <a:solidFill>
                  <a:schemeClr val="bg1">
                    <a:shade val="50000"/>
                  </a:schemeClr>
                </a:solidFill>
                <a:effectLst/>
                <a:latin typeface="Chalkboard"/>
                <a:cs typeface="Chalkboard"/>
              </a:rPr>
              <a:t>force.</a:t>
            </a:r>
          </a:p>
          <a:p>
            <a:pPr marL="0" indent="0">
              <a:lnSpc>
                <a:spcPct val="170000"/>
              </a:lnSpc>
              <a:buNone/>
            </a:pPr>
            <a:r>
              <a:rPr lang="en-US" sz="11200" dirty="0">
                <a:ln w="50800"/>
                <a:solidFill>
                  <a:schemeClr val="bg1">
                    <a:shade val="50000"/>
                  </a:schemeClr>
                </a:solidFill>
                <a:effectLst/>
                <a:latin typeface="Chalkboard"/>
                <a:cs typeface="Chalkboard"/>
              </a:rPr>
              <a:t>Neutrinos are difficult to </a:t>
            </a:r>
            <a:r>
              <a:rPr lang="en-US" sz="11200" dirty="0" smtClean="0">
                <a:ln w="50800"/>
                <a:solidFill>
                  <a:schemeClr val="bg1">
                    <a:shade val="50000"/>
                  </a:schemeClr>
                </a:solidFill>
                <a:effectLst/>
                <a:latin typeface="Chalkboard"/>
                <a:cs typeface="Chalkboard"/>
              </a:rPr>
              <a:t>detect!</a:t>
            </a:r>
            <a:endParaRPr lang="en-US" dirty="0" smtClean="0">
              <a:ln w="50800"/>
              <a:solidFill>
                <a:schemeClr val="bg1">
                  <a:shade val="50000"/>
                </a:schemeClr>
              </a:solidFill>
              <a:effectLst/>
            </a:endParaRPr>
          </a:p>
          <a:p>
            <a:endParaRPr lang="en-US" dirty="0" smtClean="0">
              <a:ln w="50800"/>
              <a:solidFill>
                <a:schemeClr val="bg1">
                  <a:shade val="50000"/>
                </a:schemeClr>
              </a:solidFill>
              <a:effectLst/>
            </a:endParaRPr>
          </a:p>
          <a:p>
            <a:endParaRPr lang="en-US"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F4537AF5-66DC-4440-BDEB-5372CA5B7CF1}"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47</a:t>
            </a:fld>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8077200" cy="828984"/>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ctr">
              <a:buNone/>
            </a:pPr>
            <a:r>
              <a:rPr lang="en-US" sz="4000" dirty="0" smtClean="0">
                <a:ln w="50800"/>
                <a:solidFill>
                  <a:schemeClr val="bg1">
                    <a:shade val="50000"/>
                  </a:schemeClr>
                </a:solidFill>
                <a:effectLst/>
                <a:latin typeface="Cooper Black" pitchFamily="18" charset="0"/>
              </a:rPr>
              <a:t>The Mysteries of  Neutrinos</a:t>
            </a:r>
          </a:p>
          <a:p>
            <a:pPr algn="ctr"/>
            <a:endParaRPr lang="en-US"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4F614946-5318-0845-80F9-DAA687C59578}"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48</a:t>
            </a:fld>
            <a:endParaRPr lang="en-US"/>
          </a:p>
        </p:txBody>
      </p:sp>
    </p:spTree>
    <p:extLst>
      <p:ext uri="{BB962C8B-B14F-4D97-AF65-F5344CB8AC3E}">
        <p14:creationId xmlns:p14="http://schemas.microsoft.com/office/powerpoint/2010/main" val="3312080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66998A6-BEF6-4D42-9FFE-CB149B8121BC}"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49</a:t>
            </a:fld>
            <a:endParaRPr lang="en-US"/>
          </a:p>
        </p:txBody>
      </p:sp>
      <p:pic>
        <p:nvPicPr>
          <p:cNvPr id="3076" name="Picture 4" descr="http://kellymcclymer.com/wp-content/uploads/2011/05/turtle-picture1.jpeg"/>
          <p:cNvPicPr>
            <a:picLocks noChangeAspect="1" noChangeArrowheads="1"/>
          </p:cNvPicPr>
          <p:nvPr/>
        </p:nvPicPr>
        <p:blipFill>
          <a:blip r:embed="rId2" cstate="print"/>
          <a:srcRect/>
          <a:stretch>
            <a:fillRect/>
          </a:stretch>
        </p:blipFill>
        <p:spPr bwMode="auto">
          <a:xfrm>
            <a:off x="762000" y="228600"/>
            <a:ext cx="3990974" cy="2873501"/>
          </a:xfrm>
          <a:prstGeom prst="rect">
            <a:avLst/>
          </a:prstGeom>
          <a:noFill/>
        </p:spPr>
      </p:pic>
      <p:sp>
        <p:nvSpPr>
          <p:cNvPr id="17" name="TextBox 16"/>
          <p:cNvSpPr txBox="1"/>
          <p:nvPr/>
        </p:nvSpPr>
        <p:spPr>
          <a:xfrm>
            <a:off x="838200" y="609600"/>
            <a:ext cx="3733800" cy="461665"/>
          </a:xfrm>
          <a:prstGeom prst="rect">
            <a:avLst/>
          </a:prstGeom>
          <a:noFill/>
        </p:spPr>
        <p:txBody>
          <a:bodyPr wrap="square" rtlCol="0">
            <a:spAutoFit/>
          </a:bodyPr>
          <a:lstStyle/>
          <a:p>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NEUTRINO EXPERIMENTS</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078" name="Picture 6" descr="Hawksbill Turtle"/>
          <p:cNvPicPr>
            <a:picLocks noChangeAspect="1" noChangeArrowheads="1"/>
          </p:cNvPicPr>
          <p:nvPr/>
        </p:nvPicPr>
        <p:blipFill>
          <a:blip r:embed="rId3" cstate="print"/>
          <a:srcRect/>
          <a:stretch>
            <a:fillRect/>
          </a:stretch>
        </p:blipFill>
        <p:spPr bwMode="auto">
          <a:xfrm>
            <a:off x="4038600" y="3429000"/>
            <a:ext cx="4267200" cy="2852407"/>
          </a:xfrm>
          <a:prstGeom prst="rect">
            <a:avLst/>
          </a:prstGeom>
          <a:noFill/>
        </p:spPr>
      </p:pic>
      <p:sp>
        <p:nvSpPr>
          <p:cNvPr id="19" name="TextBox 18"/>
          <p:cNvSpPr txBox="1"/>
          <p:nvPr/>
        </p:nvSpPr>
        <p:spPr>
          <a:xfrm>
            <a:off x="4267200" y="3657600"/>
            <a:ext cx="3733800" cy="461665"/>
          </a:xfrm>
          <a:prstGeom prst="rect">
            <a:avLst/>
          </a:prstGeom>
          <a:noFill/>
        </p:spPr>
        <p:txBody>
          <a:bodyPr wrap="square" rtlCol="0">
            <a:spAutoFit/>
          </a:bodyPr>
          <a:lstStyle/>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NEUTRINO THEORIES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410901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290A3BA-5E52-1B41-BD6E-0F354CF3C663}"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5</a:t>
            </a:fld>
            <a:endParaRPr lang="en-US"/>
          </a:p>
        </p:txBody>
      </p:sp>
      <p:sp>
        <p:nvSpPr>
          <p:cNvPr id="8" name="Title 1"/>
          <p:cNvSpPr txBox="1">
            <a:spLocks/>
          </p:cNvSpPr>
          <p:nvPr/>
        </p:nvSpPr>
        <p:spPr>
          <a:xfrm>
            <a:off x="838200" y="152400"/>
            <a:ext cx="7239000" cy="762000"/>
          </a:xfrm>
          <a:prstGeom prst="rect">
            <a:avLst/>
          </a:prstGeom>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smtClean="0">
                <a:ln w="50800"/>
                <a:solidFill>
                  <a:schemeClr val="bg1">
                    <a:shade val="50000"/>
                  </a:schemeClr>
                </a:solidFill>
                <a:latin typeface="Rockwell" pitchFamily="18" charset="0"/>
                <a:ea typeface="+mj-ea"/>
                <a:cs typeface="+mj-cs"/>
              </a:rPr>
              <a:t>Elementary Particles</a:t>
            </a:r>
            <a:endParaRPr kumimoji="0" lang="en-US" sz="4400" b="1" u="none" strike="noStrike" kern="1200" normalizeH="0" baseline="0" noProof="0" dirty="0">
              <a:ln w="50800"/>
              <a:solidFill>
                <a:schemeClr val="bg1">
                  <a:shade val="50000"/>
                </a:schemeClr>
              </a:solidFill>
              <a:uLnTx/>
              <a:uFillTx/>
              <a:latin typeface="Rockwell" pitchFamily="18" charset="0"/>
              <a:ea typeface="+mj-ea"/>
              <a:cs typeface="+mj-cs"/>
            </a:endParaRPr>
          </a:p>
        </p:txBody>
      </p:sp>
      <p:sp>
        <p:nvSpPr>
          <p:cNvPr id="10" name="Rounded Rectangle 9"/>
          <p:cNvSpPr/>
          <p:nvPr/>
        </p:nvSpPr>
        <p:spPr>
          <a:xfrm>
            <a:off x="533400" y="3810000"/>
            <a:ext cx="1219200" cy="2438400"/>
          </a:xfrm>
          <a:prstGeom prst="roundRect">
            <a:avLst/>
          </a:prstGeom>
          <a:solidFill>
            <a:schemeClr val="tx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1752600"/>
            <a:ext cx="1219200" cy="1219200"/>
          </a:xfrm>
          <a:prstGeom prst="roundRect">
            <a:avLst>
              <a:gd name="adj" fmla="val 0"/>
            </a:avLst>
          </a:prstGeom>
          <a:solidFill>
            <a:schemeClr val="tx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1066800"/>
            <a:ext cx="2209800" cy="584776"/>
          </a:xfrm>
          <a:prstGeom prst="rect">
            <a:avLst/>
          </a:prstGeom>
          <a:noFill/>
        </p:spPr>
        <p:txBody>
          <a:bodyPr wrap="square" rtlCol="0">
            <a:spAutoFit/>
          </a:bodyPr>
          <a:lstStyle/>
          <a:p>
            <a:pPr algn="ctr"/>
            <a:r>
              <a:rPr lang="en-US" sz="3200" dirty="0" smtClean="0">
                <a:latin typeface="Chalkboard SE Bold"/>
                <a:cs typeface="Chalkboard SE Bold"/>
              </a:rPr>
              <a:t>Leptons</a:t>
            </a:r>
            <a:endParaRPr lang="en-US" sz="3200" dirty="0">
              <a:latin typeface="Chalkboard SE Bold"/>
              <a:cs typeface="Chalkboard SE Bold"/>
            </a:endParaRPr>
          </a:p>
        </p:txBody>
      </p:sp>
      <p:sp>
        <p:nvSpPr>
          <p:cNvPr id="13" name="TextBox 12"/>
          <p:cNvSpPr txBox="1"/>
          <p:nvPr/>
        </p:nvSpPr>
        <p:spPr>
          <a:xfrm>
            <a:off x="5644" y="3200400"/>
            <a:ext cx="2133600" cy="523220"/>
          </a:xfrm>
          <a:prstGeom prst="rect">
            <a:avLst/>
          </a:prstGeom>
          <a:noFill/>
        </p:spPr>
        <p:txBody>
          <a:bodyPr wrap="square" rtlCol="0">
            <a:spAutoFit/>
          </a:bodyPr>
          <a:lstStyle/>
          <a:p>
            <a:pPr algn="ctr"/>
            <a:r>
              <a:rPr lang="en-US" sz="2800" b="1" dirty="0" smtClean="0">
                <a:latin typeface="Chalkboard SE Regular"/>
                <a:cs typeface="Chalkboard SE Regular"/>
              </a:rPr>
              <a:t>Quarks</a:t>
            </a:r>
            <a:endParaRPr lang="en-US" sz="2800" b="1" dirty="0">
              <a:latin typeface="Chalkboard SE Regular"/>
              <a:cs typeface="Chalkboard SE Regular"/>
            </a:endParaRPr>
          </a:p>
        </p:txBody>
      </p:sp>
      <p:sp>
        <p:nvSpPr>
          <p:cNvPr id="14" name="TextBox 13"/>
          <p:cNvSpPr txBox="1"/>
          <p:nvPr/>
        </p:nvSpPr>
        <p:spPr>
          <a:xfrm>
            <a:off x="533400" y="2514600"/>
            <a:ext cx="1143000" cy="369332"/>
          </a:xfrm>
          <a:prstGeom prst="rect">
            <a:avLst/>
          </a:prstGeom>
          <a:noFill/>
        </p:spPr>
        <p:txBody>
          <a:bodyPr wrap="square" rtlCol="0">
            <a:spAutoFit/>
          </a:bodyPr>
          <a:lstStyle/>
          <a:p>
            <a:r>
              <a:rPr lang="en-US" dirty="0" smtClean="0">
                <a:solidFill>
                  <a:srgbClr val="0D0D0D"/>
                </a:solidFill>
                <a:latin typeface="Chalkboard SE Regular"/>
                <a:cs typeface="Chalkboard SE Regular"/>
              </a:rPr>
              <a:t>electron</a:t>
            </a:r>
            <a:endParaRPr lang="en-US" dirty="0">
              <a:solidFill>
                <a:srgbClr val="0D0D0D"/>
              </a:solidFill>
              <a:latin typeface="Chalkboard SE Regular"/>
              <a:cs typeface="Chalkboard SE Regular"/>
            </a:endParaRPr>
          </a:p>
        </p:txBody>
      </p:sp>
      <p:sp>
        <p:nvSpPr>
          <p:cNvPr id="15" name="TextBox 14"/>
          <p:cNvSpPr txBox="1"/>
          <p:nvPr/>
        </p:nvSpPr>
        <p:spPr>
          <a:xfrm>
            <a:off x="533400" y="45720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up</a:t>
            </a:r>
            <a:endParaRPr lang="en-US" dirty="0">
              <a:solidFill>
                <a:srgbClr val="0D0D0D"/>
              </a:solidFill>
              <a:latin typeface="Chalkboard SE Regular"/>
              <a:cs typeface="Chalkboard SE Regular"/>
            </a:endParaRPr>
          </a:p>
        </p:txBody>
      </p:sp>
      <p:sp>
        <p:nvSpPr>
          <p:cNvPr id="16" name="TextBox 15"/>
          <p:cNvSpPr txBox="1"/>
          <p:nvPr/>
        </p:nvSpPr>
        <p:spPr>
          <a:xfrm>
            <a:off x="609600" y="56388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down</a:t>
            </a:r>
            <a:endParaRPr lang="en-US" dirty="0">
              <a:solidFill>
                <a:srgbClr val="0D0D0D"/>
              </a:solidFill>
              <a:latin typeface="Chalkboard SE Regular"/>
              <a:cs typeface="Chalkboard SE Regular"/>
            </a:endParaRPr>
          </a:p>
        </p:txBody>
      </p:sp>
      <p:sp>
        <p:nvSpPr>
          <p:cNvPr id="17" name="Oval 16"/>
          <p:cNvSpPr/>
          <p:nvPr/>
        </p:nvSpPr>
        <p:spPr>
          <a:xfrm>
            <a:off x="762000" y="19050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38200" y="1905000"/>
            <a:ext cx="685800" cy="461665"/>
          </a:xfrm>
          <a:prstGeom prst="rect">
            <a:avLst/>
          </a:prstGeom>
          <a:noFill/>
        </p:spPr>
        <p:txBody>
          <a:bodyPr wrap="square" rtlCol="0">
            <a:spAutoFit/>
          </a:bodyPr>
          <a:lstStyle/>
          <a:p>
            <a:r>
              <a:rPr lang="en-US" sz="2400" b="1" dirty="0" smtClean="0">
                <a:latin typeface="Bookman Old Style" pitchFamily="18" charset="0"/>
              </a:rPr>
              <a:t>e</a:t>
            </a:r>
            <a:endParaRPr lang="en-US" sz="2400" b="1" baseline="30000" dirty="0">
              <a:latin typeface="Bookman Old Style" pitchFamily="18" charset="0"/>
            </a:endParaRPr>
          </a:p>
        </p:txBody>
      </p:sp>
      <p:sp>
        <p:nvSpPr>
          <p:cNvPr id="19" name="Oval 18"/>
          <p:cNvSpPr/>
          <p:nvPr/>
        </p:nvSpPr>
        <p:spPr>
          <a:xfrm>
            <a:off x="838200" y="4038600"/>
            <a:ext cx="609600" cy="533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38200" y="4038600"/>
            <a:ext cx="685800" cy="461665"/>
          </a:xfrm>
          <a:prstGeom prst="rect">
            <a:avLst/>
          </a:prstGeom>
          <a:noFill/>
        </p:spPr>
        <p:txBody>
          <a:bodyPr wrap="square" rtlCol="0">
            <a:spAutoFit/>
          </a:bodyPr>
          <a:lstStyle/>
          <a:p>
            <a:r>
              <a:rPr lang="en-US" sz="2400" b="1" dirty="0" smtClean="0">
                <a:latin typeface="Bookman Old Style" pitchFamily="18" charset="0"/>
              </a:rPr>
              <a:t> u</a:t>
            </a:r>
            <a:endParaRPr lang="en-US" sz="2400" b="1" baseline="30000" dirty="0">
              <a:latin typeface="Bookman Old Style" pitchFamily="18" charset="0"/>
            </a:endParaRPr>
          </a:p>
        </p:txBody>
      </p:sp>
      <p:sp>
        <p:nvSpPr>
          <p:cNvPr id="21" name="Oval 20"/>
          <p:cNvSpPr/>
          <p:nvPr/>
        </p:nvSpPr>
        <p:spPr>
          <a:xfrm>
            <a:off x="838200" y="5029200"/>
            <a:ext cx="609600" cy="533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38200" y="5029200"/>
            <a:ext cx="685800" cy="461665"/>
          </a:xfrm>
          <a:prstGeom prst="rect">
            <a:avLst/>
          </a:prstGeom>
          <a:noFill/>
        </p:spPr>
        <p:txBody>
          <a:bodyPr wrap="square" rtlCol="0">
            <a:spAutoFit/>
          </a:bodyPr>
          <a:lstStyle/>
          <a:p>
            <a:r>
              <a:rPr lang="en-US" sz="2400" b="1" dirty="0" smtClean="0">
                <a:latin typeface="Bookman Old Style" pitchFamily="18" charset="0"/>
              </a:rPr>
              <a:t> d</a:t>
            </a:r>
            <a:endParaRPr lang="en-US" sz="2400" b="1" baseline="30000" dirty="0">
              <a:latin typeface="Bookman Old Style" pitchFamily="18" charset="0"/>
            </a:endParaRPr>
          </a:p>
        </p:txBody>
      </p:sp>
      <p:sp>
        <p:nvSpPr>
          <p:cNvPr id="28" name="TextBox 27"/>
          <p:cNvSpPr txBox="1"/>
          <p:nvPr/>
        </p:nvSpPr>
        <p:spPr>
          <a:xfrm>
            <a:off x="2971800" y="1371600"/>
            <a:ext cx="5334000" cy="492443"/>
          </a:xfrm>
          <a:prstGeom prst="rect">
            <a:avLst/>
          </a:prstGeom>
          <a:noFill/>
        </p:spPr>
        <p:txBody>
          <a:bodyPr wrap="square" rtlCol="0">
            <a:spAutoFit/>
          </a:bodyPr>
          <a:lstStyle/>
          <a:p>
            <a:pPr algn="ctr"/>
            <a:r>
              <a:rPr lang="en-US" sz="2600" dirty="0" smtClean="0">
                <a:latin typeface="Chalkboard SE Regular"/>
                <a:cs typeface="Chalkboard SE Regular"/>
              </a:rPr>
              <a:t>A particle physicist’s hammer</a:t>
            </a:r>
            <a:endParaRPr lang="en-US" sz="2600" dirty="0">
              <a:latin typeface="Chalkboard SE Regular"/>
              <a:cs typeface="Chalkboard SE Regular"/>
            </a:endParaRPr>
          </a:p>
        </p:txBody>
      </p:sp>
      <p:pic>
        <p:nvPicPr>
          <p:cNvPr id="31" name="Picture 30"/>
          <p:cNvPicPr>
            <a:picLocks noChangeAspect="1"/>
          </p:cNvPicPr>
          <p:nvPr/>
        </p:nvPicPr>
        <p:blipFill>
          <a:blip r:embed="rId2"/>
          <a:stretch>
            <a:fillRect/>
          </a:stretch>
        </p:blipFill>
        <p:spPr>
          <a:xfrm>
            <a:off x="2895600" y="2133600"/>
            <a:ext cx="5257800" cy="2944368"/>
          </a:xfrm>
          <a:prstGeom prst="rect">
            <a:avLst/>
          </a:prstGeom>
        </p:spPr>
      </p:pic>
      <p:sp>
        <p:nvSpPr>
          <p:cNvPr id="32" name="TextBox 31"/>
          <p:cNvSpPr txBox="1"/>
          <p:nvPr/>
        </p:nvSpPr>
        <p:spPr>
          <a:xfrm>
            <a:off x="3048000" y="2286000"/>
            <a:ext cx="5334000" cy="492443"/>
          </a:xfrm>
          <a:prstGeom prst="rect">
            <a:avLst/>
          </a:prstGeom>
          <a:noFill/>
        </p:spPr>
        <p:txBody>
          <a:bodyPr wrap="square" rtlCol="0">
            <a:spAutoFit/>
          </a:bodyPr>
          <a:lstStyle/>
          <a:p>
            <a:pPr algn="ctr"/>
            <a:r>
              <a:rPr lang="en-US" sz="2600" dirty="0" smtClean="0">
                <a:latin typeface="Chalkboard SE Regular"/>
                <a:cs typeface="Chalkboard SE Regular"/>
              </a:rPr>
              <a:t>Beam of particles</a:t>
            </a:r>
            <a:endParaRPr lang="en-US" sz="2600" dirty="0">
              <a:latin typeface="Chalkboard SE Regular"/>
              <a:cs typeface="Chalkboard SE Regular"/>
            </a:endParaRPr>
          </a:p>
        </p:txBody>
      </p:sp>
    </p:spTree>
    <p:extLst>
      <p:ext uri="{BB962C8B-B14F-4D97-AF65-F5344CB8AC3E}">
        <p14:creationId xmlns:p14="http://schemas.microsoft.com/office/powerpoint/2010/main" val="2227601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3400" y="228600"/>
            <a:ext cx="8153400" cy="59436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Do neutrinos have mass?</a:t>
            </a:r>
            <a:br>
              <a:rPr lang="en-US"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br>
            <a: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 </a:t>
            </a:r>
            <a:b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br>
            <a:r>
              <a:rPr lang="en-US"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Where are the missing  neutrinos produce from the Sun?</a:t>
            </a:r>
            <a:br>
              <a:rPr lang="en-US"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br>
            <a:r>
              <a:rPr lang="en-US"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
            </a:r>
            <a:br>
              <a:rPr lang="en-US"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br>
            <a:endParaRPr lang="en-US" cap="none" dirty="0">
              <a:ln w="11430"/>
              <a:effectLst>
                <a:outerShdw blurRad="50800" dist="39000" dir="5460000" algn="tl">
                  <a:srgbClr val="000000">
                    <a:alpha val="38000"/>
                  </a:srgbClr>
                </a:outerShdw>
              </a:effectLst>
              <a:latin typeface="Chalkboard"/>
              <a:cs typeface="Chalkboard"/>
            </a:endParaRPr>
          </a:p>
        </p:txBody>
      </p:sp>
      <p:sp>
        <p:nvSpPr>
          <p:cNvPr id="4" name="Date Placeholder 3"/>
          <p:cNvSpPr>
            <a:spLocks noGrp="1"/>
          </p:cNvSpPr>
          <p:nvPr>
            <p:ph type="dt" sz="half" idx="10"/>
          </p:nvPr>
        </p:nvSpPr>
        <p:spPr/>
        <p:txBody>
          <a:bodyPr/>
          <a:lstStyle/>
          <a:p>
            <a:fld id="{D1D94354-E70C-D143-8182-6CE378B8756A}"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50</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85800"/>
          </a:xfrm>
          <a:solidFill>
            <a:schemeClr val="accent6">
              <a:lumMod val="50000"/>
            </a:schemeClr>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The </a:t>
            </a:r>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muon</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 was discovered before the neutrino.</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endParaRPr>
          </a:p>
        </p:txBody>
      </p:sp>
      <p:sp>
        <p:nvSpPr>
          <p:cNvPr id="4" name="Date Placeholder 3"/>
          <p:cNvSpPr>
            <a:spLocks noGrp="1"/>
          </p:cNvSpPr>
          <p:nvPr>
            <p:ph type="dt" sz="half" idx="10"/>
          </p:nvPr>
        </p:nvSpPr>
        <p:spPr/>
        <p:txBody>
          <a:bodyPr/>
          <a:lstStyle/>
          <a:p>
            <a:fld id="{5A50FD12-4EF5-6946-90CB-DD01AE26AA3C}"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51</a:t>
            </a:fld>
            <a:endParaRPr lang="en-US"/>
          </a:p>
        </p:txBody>
      </p:sp>
      <p:sp>
        <p:nvSpPr>
          <p:cNvPr id="7" name="TextBox 6"/>
          <p:cNvSpPr txBox="1"/>
          <p:nvPr/>
        </p:nvSpPr>
        <p:spPr>
          <a:xfrm>
            <a:off x="1371600" y="1600200"/>
            <a:ext cx="2971800" cy="707886"/>
          </a:xfrm>
          <a:prstGeom prst="rect">
            <a:avLst/>
          </a:prstGeom>
          <a:solidFill>
            <a:schemeClr val="accent1">
              <a:lumMod val="20000"/>
              <a:lumOff val="80000"/>
            </a:schemeClr>
          </a:solidFill>
          <a:ln w="38100" cmpd="sng">
            <a:solidFill>
              <a:schemeClr val="accent1">
                <a:lumMod val="50000"/>
              </a:schemeClr>
            </a:solidFill>
          </a:ln>
        </p:spPr>
        <p:txBody>
          <a:bodyPr wrap="square" rtlCol="0">
            <a:spAutoFit/>
          </a:bodyPr>
          <a:lstStyle/>
          <a:p>
            <a:pPr algn="ctr"/>
            <a:r>
              <a:rPr lang="en-US" sz="4000" dirty="0" smtClean="0">
                <a:latin typeface="Symbol" pitchFamily="18" charset="2"/>
              </a:rPr>
              <a:t> </a:t>
            </a:r>
            <a:r>
              <a:rPr lang="en-US" sz="4000" dirty="0" smtClean="0">
                <a:solidFill>
                  <a:schemeClr val="bg1"/>
                </a:solidFill>
                <a:latin typeface="Symbol" pitchFamily="18" charset="2"/>
              </a:rPr>
              <a:t>p </a:t>
            </a:r>
            <a:r>
              <a:rPr lang="en-US" sz="4000" dirty="0" smtClean="0">
                <a:solidFill>
                  <a:schemeClr val="bg1"/>
                </a:solidFill>
                <a:latin typeface="Lucida Sans Unicode"/>
                <a:cs typeface="Lucida Sans Unicode"/>
              </a:rPr>
              <a:t>→ </a:t>
            </a:r>
            <a:r>
              <a:rPr lang="en-US" sz="4000" dirty="0" smtClean="0">
                <a:solidFill>
                  <a:schemeClr val="bg1"/>
                </a:solidFill>
                <a:latin typeface="Symbol" pitchFamily="18" charset="2"/>
                <a:cs typeface="Lucida Sans Unicode"/>
              </a:rPr>
              <a:t>m n</a:t>
            </a:r>
            <a:endParaRPr lang="en-US" sz="4000" dirty="0">
              <a:solidFill>
                <a:schemeClr val="bg1"/>
              </a:solidFill>
              <a:latin typeface="Symbol" pitchFamily="18" charset="2"/>
            </a:endParaRPr>
          </a:p>
        </p:txBody>
      </p:sp>
      <p:cxnSp>
        <p:nvCxnSpPr>
          <p:cNvPr id="21" name="Straight Arrow Connector 20"/>
          <p:cNvCxnSpPr/>
          <p:nvPr/>
        </p:nvCxnSpPr>
        <p:spPr>
          <a:xfrm>
            <a:off x="2362200" y="838200"/>
            <a:ext cx="762000" cy="990600"/>
          </a:xfrm>
          <a:prstGeom prst="straightConnector1">
            <a:avLst/>
          </a:prstGeom>
          <a:ln w="76200" cmpd="sng">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Content Placeholder 2"/>
          <p:cNvSpPr txBox="1">
            <a:spLocks/>
          </p:cNvSpPr>
          <p:nvPr/>
        </p:nvSpPr>
        <p:spPr>
          <a:xfrm>
            <a:off x="0" y="2362200"/>
            <a:ext cx="9144000" cy="4419600"/>
          </a:xfrm>
          <a:prstGeom prst="rect">
            <a:avLst/>
          </a:prstGeom>
          <a:solidFill>
            <a:schemeClr val="bg1"/>
          </a:solidFill>
        </p:spPr>
        <p:txBody>
          <a:bodyPr vert="horz">
            <a:normAutofit fontScale="775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kumimoji="0" lang="en-US" sz="2600" b="1" u="none" strike="noStrike" kern="1200" cap="none" spc="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Recall that the</a:t>
            </a:r>
            <a:r>
              <a:rPr kumimoji="0" lang="en-US" sz="2600" b="1" u="none" strike="noStrike" kern="1200" cap="none" spc="0" normalizeH="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 </a:t>
            </a:r>
            <a:r>
              <a:rPr kumimoji="0" lang="en-US" sz="2600" b="1" u="none" strike="noStrike" kern="1200" cap="none" spc="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muon is </a:t>
            </a:r>
            <a:r>
              <a:rPr lang="en-US"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a</a:t>
            </a:r>
            <a:r>
              <a:rPr kumimoji="0" lang="en-US" sz="2600" b="1" u="none" strike="noStrike" kern="1200" cap="none" spc="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 2</a:t>
            </a:r>
            <a:r>
              <a:rPr kumimoji="0" lang="en-US" sz="2600" b="1" u="none" strike="noStrike" kern="1200" cap="none" spc="0" normalizeH="0" baseline="3000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nd</a:t>
            </a:r>
            <a:r>
              <a:rPr kumimoji="0" lang="en-US" sz="2600" b="1" u="none" strike="noStrike" kern="1200" cap="none" spc="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 generation of the electron.</a:t>
            </a:r>
            <a:r>
              <a:rPr kumimoji="0" lang="en-US" sz="2600" b="1" u="none" strike="noStrike" kern="1200" cap="none" spc="0" normalizeH="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 </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kumimoji="0" lang="en-US" sz="2600" b="1" u="none" strike="noStrike" kern="1200" cap="none" spc="0" normalizeH="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There must be a 2</a:t>
            </a:r>
            <a:r>
              <a:rPr kumimoji="0" lang="en-US" sz="2600" b="1" u="none" strike="noStrike" kern="1200" cap="none" spc="0" normalizeH="0" baseline="3000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nd</a:t>
            </a:r>
            <a:r>
              <a:rPr kumimoji="0" lang="en-US" sz="2600" b="1" u="none" strike="noStrike" kern="1200" cap="none" spc="0" normalizeH="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 generation of the neutrino.</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lang="en-US" sz="2600" b="1"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Eventually,</a:t>
            </a:r>
            <a:r>
              <a:rPr lang="en-US"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 physicists discovered that there exist two types of neutrinos.</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lang="en-US" sz="2800" b="1" dirty="0" smtClean="0">
                <a:ln w="11430"/>
                <a:solidFill>
                  <a:srgbClr val="CCFFCC"/>
                </a:solidFill>
                <a:effectLst>
                  <a:outerShdw blurRad="50800" dist="39000" dir="5460000" algn="tl">
                    <a:srgbClr val="000000">
                      <a:alpha val="38000"/>
                    </a:srgbClr>
                  </a:outerShdw>
                </a:effectLst>
                <a:latin typeface="Chalkboard"/>
                <a:cs typeface="Chalkboard"/>
              </a:rPr>
              <a:t>So….., how many generations of neutrinos do exist?</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800" b="1"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p:txBody>
      </p:sp>
      <p:sp>
        <p:nvSpPr>
          <p:cNvPr id="9" name="Rounded Rectangle 8"/>
          <p:cNvSpPr/>
          <p:nvPr/>
        </p:nvSpPr>
        <p:spPr>
          <a:xfrm>
            <a:off x="2667000" y="4572000"/>
            <a:ext cx="685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505200" y="4572000"/>
            <a:ext cx="685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667000" y="5334000"/>
            <a:ext cx="685800" cy="609600"/>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505200" y="5334000"/>
            <a:ext cx="685800" cy="609600"/>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819400" y="4419600"/>
            <a:ext cx="304800" cy="769441"/>
          </a:xfrm>
          <a:prstGeom prst="rect">
            <a:avLst/>
          </a:prstGeom>
          <a:noFill/>
        </p:spPr>
        <p:txBody>
          <a:bodyPr wrap="square" rtlCol="0">
            <a:spAutoFit/>
          </a:bodyPr>
          <a:lstStyle/>
          <a:p>
            <a:r>
              <a:rPr lang="en-US" sz="4400" dirty="0" smtClean="0">
                <a:latin typeface="David" pitchFamily="34" charset="-79"/>
                <a:cs typeface="David" pitchFamily="34" charset="-79"/>
              </a:rPr>
              <a:t>e</a:t>
            </a:r>
            <a:endParaRPr lang="en-US" sz="4400" dirty="0">
              <a:latin typeface="David" pitchFamily="34" charset="-79"/>
              <a:cs typeface="David" pitchFamily="34" charset="-79"/>
            </a:endParaRPr>
          </a:p>
        </p:txBody>
      </p:sp>
      <p:sp>
        <p:nvSpPr>
          <p:cNvPr id="14" name="TextBox 13"/>
          <p:cNvSpPr txBox="1"/>
          <p:nvPr/>
        </p:nvSpPr>
        <p:spPr>
          <a:xfrm>
            <a:off x="3657600" y="4495800"/>
            <a:ext cx="457200" cy="646331"/>
          </a:xfrm>
          <a:prstGeom prst="rect">
            <a:avLst/>
          </a:prstGeom>
          <a:noFill/>
        </p:spPr>
        <p:txBody>
          <a:bodyPr wrap="square" rtlCol="0">
            <a:spAutoFit/>
          </a:bodyPr>
          <a:lstStyle/>
          <a:p>
            <a:r>
              <a:rPr lang="en-US" sz="3600" dirty="0" smtClean="0">
                <a:latin typeface="Symbol" pitchFamily="18" charset="2"/>
              </a:rPr>
              <a:t>m</a:t>
            </a:r>
            <a:endParaRPr lang="en-US" sz="3600" dirty="0">
              <a:latin typeface="Symbol" pitchFamily="18" charset="2"/>
            </a:endParaRPr>
          </a:p>
        </p:txBody>
      </p:sp>
      <p:sp>
        <p:nvSpPr>
          <p:cNvPr id="15" name="TextBox 14"/>
          <p:cNvSpPr txBox="1"/>
          <p:nvPr/>
        </p:nvSpPr>
        <p:spPr>
          <a:xfrm>
            <a:off x="3581400" y="5257800"/>
            <a:ext cx="838200" cy="646331"/>
          </a:xfrm>
          <a:prstGeom prst="rect">
            <a:avLst/>
          </a:prstGeom>
          <a:noFill/>
        </p:spPr>
        <p:txBody>
          <a:bodyPr wrap="square" rtlCol="0">
            <a:spAutoFit/>
          </a:bodyPr>
          <a:lstStyle/>
          <a:p>
            <a:r>
              <a:rPr lang="en-US" sz="3600" dirty="0" smtClean="0">
                <a:latin typeface="Symbol" pitchFamily="18" charset="2"/>
              </a:rPr>
              <a:t>n</a:t>
            </a:r>
            <a:r>
              <a:rPr lang="en-US" dirty="0" smtClean="0">
                <a:latin typeface="Symbol" pitchFamily="18" charset="2"/>
              </a:rPr>
              <a:t>m</a:t>
            </a:r>
            <a:endParaRPr lang="en-US" dirty="0">
              <a:latin typeface="Symbol" pitchFamily="18" charset="2"/>
            </a:endParaRPr>
          </a:p>
        </p:txBody>
      </p:sp>
      <p:sp>
        <p:nvSpPr>
          <p:cNvPr id="24" name="TextBox 23"/>
          <p:cNvSpPr txBox="1"/>
          <p:nvPr/>
        </p:nvSpPr>
        <p:spPr>
          <a:xfrm>
            <a:off x="2743200" y="5334000"/>
            <a:ext cx="838200" cy="646331"/>
          </a:xfrm>
          <a:prstGeom prst="rect">
            <a:avLst/>
          </a:prstGeom>
          <a:noFill/>
        </p:spPr>
        <p:txBody>
          <a:bodyPr wrap="square" rtlCol="0">
            <a:spAutoFit/>
          </a:bodyPr>
          <a:lstStyle/>
          <a:p>
            <a:r>
              <a:rPr lang="en-US" sz="3600" dirty="0" smtClean="0">
                <a:latin typeface="Symbol" pitchFamily="18" charset="2"/>
              </a:rPr>
              <a:t>n</a:t>
            </a:r>
            <a:r>
              <a:rPr lang="en-US" dirty="0" smtClean="0">
                <a:latin typeface="Beirut Regular"/>
                <a:cs typeface="Beirut Regular"/>
              </a:rPr>
              <a:t>e</a:t>
            </a:r>
            <a:endParaRPr lang="en-US" dirty="0">
              <a:latin typeface="Symbol" pitchFamily="18" charset="2"/>
            </a:endParaRPr>
          </a:p>
        </p:txBody>
      </p:sp>
      <p:sp>
        <p:nvSpPr>
          <p:cNvPr id="16" name="Rectangle 15"/>
          <p:cNvSpPr/>
          <p:nvPr/>
        </p:nvSpPr>
        <p:spPr>
          <a:xfrm>
            <a:off x="1676400" y="1600200"/>
            <a:ext cx="838200" cy="68580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11623"/>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sz="4800" dirty="0" smtClean="0">
                <a:ln w="50800"/>
                <a:solidFill>
                  <a:schemeClr val="bg1">
                    <a:shade val="50000"/>
                  </a:schemeClr>
                </a:solidFill>
                <a:effectLst/>
                <a:latin typeface="Chalkboard"/>
                <a:cs typeface="Chalkboard"/>
              </a:rPr>
              <a:t>What is a Pion (π)?</a:t>
            </a:r>
            <a:endParaRPr lang="en-US" sz="4800" dirty="0">
              <a:ln w="50800"/>
              <a:solidFill>
                <a:schemeClr val="bg1">
                  <a:shade val="50000"/>
                </a:schemeClr>
              </a:solidFill>
              <a:effectLst/>
              <a:latin typeface="Chalkboard"/>
              <a:cs typeface="Chalkboard"/>
            </a:endParaRPr>
          </a:p>
        </p:txBody>
      </p:sp>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52</a:t>
            </a:fld>
            <a:endParaRPr lang="en-US"/>
          </a:p>
        </p:txBody>
      </p:sp>
      <p:sp>
        <p:nvSpPr>
          <p:cNvPr id="7" name="TextBox 6"/>
          <p:cNvSpPr txBox="1"/>
          <p:nvPr/>
        </p:nvSpPr>
        <p:spPr>
          <a:xfrm>
            <a:off x="685800" y="1295400"/>
            <a:ext cx="7772400" cy="461665"/>
          </a:xfrm>
          <a:prstGeom prst="rect">
            <a:avLst/>
          </a:prstGeom>
          <a:solidFill>
            <a:schemeClr val="accent3">
              <a:lumMod val="20000"/>
              <a:lumOff val="80000"/>
            </a:schemeClr>
          </a:solidFill>
          <a:ln w="38100" cmpd="sng">
            <a:solidFill>
              <a:srgbClr val="0000FF"/>
            </a:solidFill>
          </a:ln>
        </p:spPr>
        <p:txBody>
          <a:bodyPr wrap="square" rtlCol="0">
            <a:spAutoFit/>
          </a:bodyPr>
          <a:lstStyle/>
          <a:p>
            <a:pPr algn="ctr"/>
            <a:r>
              <a:rPr lang="en-US" sz="2400" b="1" dirty="0">
                <a:solidFill>
                  <a:schemeClr val="bg1">
                    <a:lumMod val="95000"/>
                    <a:lumOff val="5000"/>
                  </a:schemeClr>
                </a:solidFill>
                <a:latin typeface="Chalkboard"/>
                <a:cs typeface="Chalkboard"/>
              </a:rPr>
              <a:t>A</a:t>
            </a:r>
            <a:r>
              <a:rPr lang="en-US" sz="2400" b="1" dirty="0" smtClean="0">
                <a:solidFill>
                  <a:schemeClr val="bg1">
                    <a:lumMod val="95000"/>
                    <a:lumOff val="5000"/>
                  </a:schemeClr>
                </a:solidFill>
                <a:latin typeface="Chalkboard"/>
                <a:cs typeface="Chalkboard"/>
              </a:rPr>
              <a:t> particle made from a quark and anti-quark pair.</a:t>
            </a:r>
            <a:endParaRPr lang="en-US" sz="2400" b="1" dirty="0">
              <a:solidFill>
                <a:schemeClr val="bg1">
                  <a:lumMod val="95000"/>
                  <a:lumOff val="5000"/>
                </a:schemeClr>
              </a:solidFill>
              <a:latin typeface="Chalkboard"/>
              <a:cs typeface="Chalkboard"/>
            </a:endParaRPr>
          </a:p>
        </p:txBody>
      </p:sp>
      <p:sp>
        <p:nvSpPr>
          <p:cNvPr id="8" name="TextBox 7"/>
          <p:cNvSpPr txBox="1"/>
          <p:nvPr/>
        </p:nvSpPr>
        <p:spPr>
          <a:xfrm>
            <a:off x="1600200" y="2057400"/>
            <a:ext cx="6172200" cy="461665"/>
          </a:xfrm>
          <a:prstGeom prst="rect">
            <a:avLst/>
          </a:prstGeom>
          <a:solidFill>
            <a:schemeClr val="accent1">
              <a:lumMod val="20000"/>
              <a:lumOff val="80000"/>
            </a:schemeClr>
          </a:solidFill>
          <a:ln w="38100" cmpd="sng">
            <a:solidFill>
              <a:srgbClr val="0000FF"/>
            </a:solidFill>
          </a:ln>
        </p:spPr>
        <p:txBody>
          <a:bodyPr wrap="square" rtlCol="0">
            <a:spAutoFit/>
          </a:bodyPr>
          <a:lstStyle/>
          <a:p>
            <a:pPr algn="ctr"/>
            <a:r>
              <a:rPr lang="en-US" sz="2400" b="1" dirty="0" smtClean="0">
                <a:solidFill>
                  <a:schemeClr val="bg1">
                    <a:lumMod val="95000"/>
                    <a:lumOff val="5000"/>
                  </a:schemeClr>
                </a:solidFill>
                <a:latin typeface="Chalkboard"/>
                <a:cs typeface="Chalkboard"/>
              </a:rPr>
              <a:t>There are three types of </a:t>
            </a:r>
            <a:r>
              <a:rPr lang="en-US" sz="2400" b="1" dirty="0" err="1" smtClean="0">
                <a:solidFill>
                  <a:schemeClr val="bg1">
                    <a:lumMod val="95000"/>
                    <a:lumOff val="5000"/>
                  </a:schemeClr>
                </a:solidFill>
                <a:latin typeface="Chalkboard"/>
                <a:cs typeface="Chalkboard"/>
              </a:rPr>
              <a:t>pions</a:t>
            </a:r>
            <a:r>
              <a:rPr lang="en-US" sz="2400" b="1" dirty="0">
                <a:solidFill>
                  <a:schemeClr val="bg1">
                    <a:lumMod val="95000"/>
                    <a:lumOff val="5000"/>
                  </a:schemeClr>
                </a:solidFill>
                <a:latin typeface="Chalkboard"/>
                <a:cs typeface="Chalkboard"/>
              </a:rPr>
              <a:t>.</a:t>
            </a: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304799" y="2895600"/>
            <a:ext cx="3505201" cy="2667000"/>
          </a:xfrm>
          <a:prstGeom prst="rect">
            <a:avLst/>
          </a:prstGeom>
          <a:ln w="57150" cmpd="sng">
            <a:solidFill>
              <a:srgbClr val="0000FF"/>
            </a:solidFill>
          </a:ln>
          <a:effectLst>
            <a:outerShdw blurRad="292100" dist="139700" dir="2700000" algn="tl" rotWithShape="0">
              <a:srgbClr val="333333">
                <a:alpha val="65000"/>
              </a:srgbClr>
            </a:outerShdw>
          </a:effectLst>
        </p:spPr>
      </p:pic>
      <p:sp>
        <p:nvSpPr>
          <p:cNvPr id="15" name="Rectangle 14"/>
          <p:cNvSpPr/>
          <p:nvPr/>
        </p:nvSpPr>
        <p:spPr>
          <a:xfrm>
            <a:off x="4724400" y="2743200"/>
            <a:ext cx="4114800" cy="3733800"/>
          </a:xfrm>
          <a:prstGeom prst="rect">
            <a:avLst/>
          </a:prstGeom>
          <a:solidFill>
            <a:schemeClr val="tx1"/>
          </a:solidFill>
          <a:ln w="571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π</a:t>
            </a:r>
            <a:endParaRPr lang="en-US" dirty="0"/>
          </a:p>
        </p:txBody>
      </p:sp>
      <p:pic>
        <p:nvPicPr>
          <p:cNvPr id="16" name="Picture 15"/>
          <p:cNvPicPr>
            <a:picLocks noChangeAspect="1"/>
          </p:cNvPicPr>
          <p:nvPr/>
        </p:nvPicPr>
        <p:blipFill>
          <a:blip r:embed="rId4"/>
          <a:stretch>
            <a:fillRect/>
          </a:stretch>
        </p:blipFill>
        <p:spPr>
          <a:xfrm>
            <a:off x="6705600" y="3124200"/>
            <a:ext cx="1600200" cy="1600200"/>
          </a:xfrm>
          <a:prstGeom prst="rect">
            <a:avLst/>
          </a:prstGeom>
        </p:spPr>
      </p:pic>
      <p:pic>
        <p:nvPicPr>
          <p:cNvPr id="17" name="Picture 16"/>
          <p:cNvPicPr>
            <a:picLocks noChangeAspect="1"/>
          </p:cNvPicPr>
          <p:nvPr/>
        </p:nvPicPr>
        <p:blipFill>
          <a:blip r:embed="rId5"/>
          <a:stretch>
            <a:fillRect/>
          </a:stretch>
        </p:blipFill>
        <p:spPr>
          <a:xfrm>
            <a:off x="5029200" y="4572000"/>
            <a:ext cx="1676400" cy="1676400"/>
          </a:xfrm>
          <a:prstGeom prst="rect">
            <a:avLst/>
          </a:prstGeom>
        </p:spPr>
      </p:pic>
      <p:sp>
        <p:nvSpPr>
          <p:cNvPr id="18" name="TextBox 17"/>
          <p:cNvSpPr txBox="1"/>
          <p:nvPr/>
        </p:nvSpPr>
        <p:spPr>
          <a:xfrm>
            <a:off x="5257800" y="3276600"/>
            <a:ext cx="744381" cy="707886"/>
          </a:xfrm>
          <a:prstGeom prst="rect">
            <a:avLst/>
          </a:prstGeom>
          <a:noFill/>
        </p:spPr>
        <p:txBody>
          <a:bodyPr wrap="none" rtlCol="0">
            <a:spAutoFit/>
          </a:bodyPr>
          <a:lstStyle/>
          <a:p>
            <a:r>
              <a:rPr lang="en-US" sz="4000" b="1" dirty="0">
                <a:solidFill>
                  <a:srgbClr val="0D0D0D"/>
                </a:solidFill>
              </a:rPr>
              <a:t>π</a:t>
            </a:r>
            <a:r>
              <a:rPr lang="en-US" sz="4000" b="1" baseline="30000" dirty="0">
                <a:solidFill>
                  <a:srgbClr val="0D0D0D"/>
                </a:solidFill>
                <a:latin typeface="Verdana"/>
                <a:cs typeface="Verdana"/>
              </a:rPr>
              <a:t>0</a:t>
            </a:r>
            <a:endParaRPr lang="en-US" sz="4000" b="1" baseline="30000" dirty="0">
              <a:solidFill>
                <a:srgbClr val="0D0D0D"/>
              </a:solidFill>
            </a:endParaRPr>
          </a:p>
        </p:txBody>
      </p:sp>
      <p:sp>
        <p:nvSpPr>
          <p:cNvPr id="19" name="TextBox 18"/>
          <p:cNvSpPr txBox="1"/>
          <p:nvPr/>
        </p:nvSpPr>
        <p:spPr>
          <a:xfrm>
            <a:off x="2819400" y="3352800"/>
            <a:ext cx="874053" cy="584776"/>
          </a:xfrm>
          <a:prstGeom prst="rect">
            <a:avLst/>
          </a:prstGeom>
          <a:solidFill>
            <a:srgbClr val="FFFFFF"/>
          </a:solidFill>
        </p:spPr>
        <p:txBody>
          <a:bodyPr wrap="square" rtlCol="0">
            <a:spAutoFit/>
          </a:bodyPr>
          <a:lstStyle/>
          <a:p>
            <a:r>
              <a:rPr lang="en-US" sz="3200" b="1" dirty="0" smtClean="0">
                <a:solidFill>
                  <a:srgbClr val="0D0D0D"/>
                </a:solidFill>
              </a:rPr>
              <a:t>π</a:t>
            </a:r>
            <a:r>
              <a:rPr lang="en-US" sz="3200" b="1" baseline="30000" dirty="0" smtClean="0">
                <a:solidFill>
                  <a:srgbClr val="0D0D0D"/>
                </a:solidFill>
                <a:latin typeface="Verdana"/>
                <a:cs typeface="Verdana"/>
              </a:rPr>
              <a:t>-</a:t>
            </a:r>
            <a:endParaRPr lang="en-US" sz="3200" b="1" baseline="30000" dirty="0">
              <a:solidFill>
                <a:srgbClr val="0D0D0D"/>
              </a:solidFill>
            </a:endParaRPr>
          </a:p>
        </p:txBody>
      </p:sp>
      <p:sp>
        <p:nvSpPr>
          <p:cNvPr id="20" name="TextBox 19"/>
          <p:cNvSpPr txBox="1"/>
          <p:nvPr/>
        </p:nvSpPr>
        <p:spPr>
          <a:xfrm>
            <a:off x="609600" y="4572000"/>
            <a:ext cx="838200" cy="584776"/>
          </a:xfrm>
          <a:prstGeom prst="rect">
            <a:avLst/>
          </a:prstGeom>
          <a:solidFill>
            <a:srgbClr val="FFFFFF"/>
          </a:solidFill>
        </p:spPr>
        <p:txBody>
          <a:bodyPr wrap="square" rtlCol="0">
            <a:spAutoFit/>
          </a:bodyPr>
          <a:lstStyle/>
          <a:p>
            <a:r>
              <a:rPr lang="en-US" sz="3200" b="1" dirty="0" smtClean="0">
                <a:solidFill>
                  <a:srgbClr val="0D0D0D"/>
                </a:solidFill>
              </a:rPr>
              <a:t>π</a:t>
            </a:r>
            <a:r>
              <a:rPr lang="en-US" sz="3200" b="1" baseline="30000" dirty="0" smtClean="0">
                <a:solidFill>
                  <a:srgbClr val="0D0D0D"/>
                </a:solidFill>
                <a:latin typeface="Verdana"/>
                <a:cs typeface="Verdana"/>
              </a:rPr>
              <a:t>+</a:t>
            </a:r>
            <a:endParaRPr lang="en-US" sz="3200" b="1" baseline="30000" dirty="0">
              <a:solidFill>
                <a:srgbClr val="0D0D0D"/>
              </a:solidFill>
            </a:endParaRPr>
          </a:p>
        </p:txBody>
      </p:sp>
    </p:spTree>
    <p:extLst>
      <p:ext uri="{BB962C8B-B14F-4D97-AF65-F5344CB8AC3E}">
        <p14:creationId xmlns:p14="http://schemas.microsoft.com/office/powerpoint/2010/main" val="297391377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85800"/>
          </a:xfrm>
          <a:solidFill>
            <a:schemeClr val="accent6">
              <a:lumMod val="50000"/>
            </a:schemeClr>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The </a:t>
            </a:r>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muon</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 was discovered before the neutrino.</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endParaRPr>
          </a:p>
        </p:txBody>
      </p:sp>
      <p:sp>
        <p:nvSpPr>
          <p:cNvPr id="4" name="Date Placeholder 3"/>
          <p:cNvSpPr>
            <a:spLocks noGrp="1"/>
          </p:cNvSpPr>
          <p:nvPr>
            <p:ph type="dt" sz="half" idx="10"/>
          </p:nvPr>
        </p:nvSpPr>
        <p:spPr/>
        <p:txBody>
          <a:bodyPr/>
          <a:lstStyle/>
          <a:p>
            <a:fld id="{5A50FD12-4EF5-6946-90CB-DD01AE26AA3C}"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53</a:t>
            </a:fld>
            <a:endParaRPr lang="en-US"/>
          </a:p>
        </p:txBody>
      </p:sp>
      <p:sp>
        <p:nvSpPr>
          <p:cNvPr id="7" name="TextBox 6"/>
          <p:cNvSpPr txBox="1"/>
          <p:nvPr/>
        </p:nvSpPr>
        <p:spPr>
          <a:xfrm>
            <a:off x="1371600" y="1600200"/>
            <a:ext cx="2971800" cy="707886"/>
          </a:xfrm>
          <a:prstGeom prst="rect">
            <a:avLst/>
          </a:prstGeom>
          <a:solidFill>
            <a:schemeClr val="accent1">
              <a:lumMod val="20000"/>
              <a:lumOff val="80000"/>
            </a:schemeClr>
          </a:solidFill>
          <a:ln w="38100" cmpd="sng">
            <a:solidFill>
              <a:schemeClr val="accent1">
                <a:lumMod val="50000"/>
              </a:schemeClr>
            </a:solidFill>
          </a:ln>
        </p:spPr>
        <p:txBody>
          <a:bodyPr wrap="square" rtlCol="0">
            <a:spAutoFit/>
          </a:bodyPr>
          <a:lstStyle/>
          <a:p>
            <a:pPr algn="ctr"/>
            <a:r>
              <a:rPr lang="en-US" sz="4000" dirty="0" smtClean="0">
                <a:latin typeface="Symbol" pitchFamily="18" charset="2"/>
              </a:rPr>
              <a:t> </a:t>
            </a:r>
            <a:r>
              <a:rPr lang="en-US" sz="4000" dirty="0" smtClean="0">
                <a:solidFill>
                  <a:schemeClr val="bg1"/>
                </a:solidFill>
                <a:latin typeface="Symbol" pitchFamily="18" charset="2"/>
              </a:rPr>
              <a:t>p </a:t>
            </a:r>
            <a:r>
              <a:rPr lang="en-US" sz="4000" dirty="0" smtClean="0">
                <a:solidFill>
                  <a:schemeClr val="bg1"/>
                </a:solidFill>
                <a:latin typeface="Lucida Sans Unicode"/>
                <a:cs typeface="Lucida Sans Unicode"/>
              </a:rPr>
              <a:t>→ </a:t>
            </a:r>
            <a:r>
              <a:rPr lang="en-US" sz="4000" dirty="0" smtClean="0">
                <a:solidFill>
                  <a:schemeClr val="bg1"/>
                </a:solidFill>
                <a:latin typeface="Symbol" pitchFamily="18" charset="2"/>
                <a:cs typeface="Lucida Sans Unicode"/>
              </a:rPr>
              <a:t>m n</a:t>
            </a:r>
            <a:endParaRPr lang="en-US" sz="4000" dirty="0">
              <a:solidFill>
                <a:schemeClr val="bg1"/>
              </a:solidFill>
              <a:latin typeface="Symbol" pitchFamily="18" charset="2"/>
            </a:endParaRPr>
          </a:p>
        </p:txBody>
      </p:sp>
      <p:cxnSp>
        <p:nvCxnSpPr>
          <p:cNvPr id="21" name="Straight Arrow Connector 20"/>
          <p:cNvCxnSpPr/>
          <p:nvPr/>
        </p:nvCxnSpPr>
        <p:spPr>
          <a:xfrm>
            <a:off x="2362200" y="838200"/>
            <a:ext cx="762000" cy="990600"/>
          </a:xfrm>
          <a:prstGeom prst="straightConnector1">
            <a:avLst/>
          </a:prstGeom>
          <a:ln w="76200" cmpd="sng">
            <a:solidFill>
              <a:srgbClr val="FF66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Content Placeholder 2"/>
          <p:cNvSpPr txBox="1">
            <a:spLocks/>
          </p:cNvSpPr>
          <p:nvPr/>
        </p:nvSpPr>
        <p:spPr>
          <a:xfrm>
            <a:off x="0" y="2362200"/>
            <a:ext cx="9144000" cy="4419600"/>
          </a:xfrm>
          <a:prstGeom prst="rect">
            <a:avLst/>
          </a:prstGeom>
          <a:solidFill>
            <a:schemeClr val="bg1"/>
          </a:solidFill>
        </p:spPr>
        <p:txBody>
          <a:bodyPr vert="horz">
            <a:normAutofit fontScale="775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kumimoji="0" lang="en-US" sz="2600" b="1" u="none" strike="noStrike" kern="1200" cap="none" spc="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Recall that the</a:t>
            </a:r>
            <a:r>
              <a:rPr kumimoji="0" lang="en-US" sz="2600" b="1" u="none" strike="noStrike" kern="1200" cap="none" spc="0" normalizeH="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 </a:t>
            </a:r>
            <a:r>
              <a:rPr kumimoji="0" lang="en-US" sz="2600" b="1" u="none" strike="noStrike" kern="1200" cap="none" spc="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muon is the 2</a:t>
            </a:r>
            <a:r>
              <a:rPr kumimoji="0" lang="en-US" sz="2600" b="1" u="none" strike="noStrike" kern="1200" cap="none" spc="0" normalizeH="0" baseline="3000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nd</a:t>
            </a:r>
            <a:r>
              <a:rPr kumimoji="0" lang="en-US" sz="2600" b="1" u="none" strike="noStrike" kern="1200" cap="none" spc="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 generation of the electron.</a:t>
            </a:r>
            <a:r>
              <a:rPr kumimoji="0" lang="en-US" sz="2600" b="1" u="none" strike="noStrike" kern="1200" cap="none" spc="0" normalizeH="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 </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kumimoji="0" lang="en-US" sz="2600" b="1" u="none" strike="noStrike" kern="1200" cap="none" spc="0" normalizeH="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There must be a 2</a:t>
            </a:r>
            <a:r>
              <a:rPr kumimoji="0" lang="en-US" sz="2600" b="1" u="none" strike="noStrike" kern="1200" cap="none" spc="0" normalizeH="0" baseline="3000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nd</a:t>
            </a:r>
            <a:r>
              <a:rPr kumimoji="0" lang="en-US" sz="2600" b="1" u="none" strike="noStrike" kern="1200" cap="none" spc="0" normalizeH="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Chalkboard"/>
                <a:cs typeface="Chalkboard"/>
              </a:rPr>
              <a:t> generation of the neutrino.</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lang="en-US" sz="2600" b="1"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Eventually,</a:t>
            </a:r>
            <a:r>
              <a:rPr lang="en-US"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 physicists discovered that there exist two type of neutrinos.</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lang="en-US" sz="2800" b="1" dirty="0" smtClean="0">
                <a:ln w="11430"/>
                <a:solidFill>
                  <a:srgbClr val="CCFFCC"/>
                </a:solidFill>
                <a:effectLst>
                  <a:outerShdw blurRad="50800" dist="39000" dir="5460000" algn="tl">
                    <a:srgbClr val="000000">
                      <a:alpha val="38000"/>
                    </a:srgbClr>
                  </a:outerShdw>
                </a:effectLst>
                <a:latin typeface="Chalkboard"/>
                <a:cs typeface="Chalkboard"/>
              </a:rPr>
              <a:t>So….., how many generations of neutrinos do exist?</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lang="en-US" sz="2800" b="1"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Eras Light ITC" pitchFamily="34" charset="0"/>
            </a:endParaRPr>
          </a:p>
        </p:txBody>
      </p:sp>
      <p:sp>
        <p:nvSpPr>
          <p:cNvPr id="9" name="Rounded Rectangle 8"/>
          <p:cNvSpPr/>
          <p:nvPr/>
        </p:nvSpPr>
        <p:spPr>
          <a:xfrm>
            <a:off x="2667000" y="4572000"/>
            <a:ext cx="685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505200" y="4572000"/>
            <a:ext cx="685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667000" y="5334000"/>
            <a:ext cx="685800" cy="609600"/>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505200" y="5334000"/>
            <a:ext cx="685800" cy="609600"/>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819400" y="4419600"/>
            <a:ext cx="304800" cy="769441"/>
          </a:xfrm>
          <a:prstGeom prst="rect">
            <a:avLst/>
          </a:prstGeom>
          <a:noFill/>
        </p:spPr>
        <p:txBody>
          <a:bodyPr wrap="square" rtlCol="0">
            <a:spAutoFit/>
          </a:bodyPr>
          <a:lstStyle/>
          <a:p>
            <a:r>
              <a:rPr lang="en-US" sz="4400" dirty="0" smtClean="0">
                <a:latin typeface="David" pitchFamily="34" charset="-79"/>
                <a:cs typeface="David" pitchFamily="34" charset="-79"/>
              </a:rPr>
              <a:t>e</a:t>
            </a:r>
            <a:endParaRPr lang="en-US" sz="4400" dirty="0">
              <a:latin typeface="David" pitchFamily="34" charset="-79"/>
              <a:cs typeface="David" pitchFamily="34" charset="-79"/>
            </a:endParaRPr>
          </a:p>
        </p:txBody>
      </p:sp>
      <p:sp>
        <p:nvSpPr>
          <p:cNvPr id="14" name="TextBox 13"/>
          <p:cNvSpPr txBox="1"/>
          <p:nvPr/>
        </p:nvSpPr>
        <p:spPr>
          <a:xfrm>
            <a:off x="3657600" y="4495800"/>
            <a:ext cx="457200" cy="646331"/>
          </a:xfrm>
          <a:prstGeom prst="rect">
            <a:avLst/>
          </a:prstGeom>
          <a:noFill/>
        </p:spPr>
        <p:txBody>
          <a:bodyPr wrap="square" rtlCol="0">
            <a:spAutoFit/>
          </a:bodyPr>
          <a:lstStyle/>
          <a:p>
            <a:r>
              <a:rPr lang="en-US" sz="3600" dirty="0" smtClean="0">
                <a:latin typeface="Symbol" pitchFamily="18" charset="2"/>
              </a:rPr>
              <a:t>m</a:t>
            </a:r>
            <a:endParaRPr lang="en-US" sz="3600" dirty="0">
              <a:latin typeface="Symbol" pitchFamily="18" charset="2"/>
            </a:endParaRPr>
          </a:p>
        </p:txBody>
      </p:sp>
      <p:sp>
        <p:nvSpPr>
          <p:cNvPr id="15" name="TextBox 14"/>
          <p:cNvSpPr txBox="1"/>
          <p:nvPr/>
        </p:nvSpPr>
        <p:spPr>
          <a:xfrm>
            <a:off x="3581400" y="5257800"/>
            <a:ext cx="838200" cy="646331"/>
          </a:xfrm>
          <a:prstGeom prst="rect">
            <a:avLst/>
          </a:prstGeom>
          <a:noFill/>
        </p:spPr>
        <p:txBody>
          <a:bodyPr wrap="square" rtlCol="0">
            <a:spAutoFit/>
          </a:bodyPr>
          <a:lstStyle/>
          <a:p>
            <a:r>
              <a:rPr lang="en-US" sz="3600" dirty="0" smtClean="0">
                <a:latin typeface="Symbol" pitchFamily="18" charset="2"/>
              </a:rPr>
              <a:t>n</a:t>
            </a:r>
            <a:r>
              <a:rPr lang="en-US" dirty="0" smtClean="0">
                <a:latin typeface="Symbol" pitchFamily="18" charset="2"/>
              </a:rPr>
              <a:t>m</a:t>
            </a:r>
            <a:endParaRPr lang="en-US" dirty="0">
              <a:latin typeface="Symbol" pitchFamily="18" charset="2"/>
            </a:endParaRPr>
          </a:p>
        </p:txBody>
      </p:sp>
      <p:sp>
        <p:nvSpPr>
          <p:cNvPr id="24" name="TextBox 23"/>
          <p:cNvSpPr txBox="1"/>
          <p:nvPr/>
        </p:nvSpPr>
        <p:spPr>
          <a:xfrm>
            <a:off x="2743200" y="5334000"/>
            <a:ext cx="838200" cy="646331"/>
          </a:xfrm>
          <a:prstGeom prst="rect">
            <a:avLst/>
          </a:prstGeom>
          <a:noFill/>
        </p:spPr>
        <p:txBody>
          <a:bodyPr wrap="square" rtlCol="0">
            <a:spAutoFit/>
          </a:bodyPr>
          <a:lstStyle/>
          <a:p>
            <a:r>
              <a:rPr lang="en-US" sz="3600" dirty="0" smtClean="0">
                <a:latin typeface="Symbol" pitchFamily="18" charset="2"/>
              </a:rPr>
              <a:t>n</a:t>
            </a:r>
            <a:r>
              <a:rPr lang="en-US" dirty="0" smtClean="0">
                <a:latin typeface="Beirut Regular"/>
                <a:cs typeface="Beirut Regular"/>
              </a:rPr>
              <a:t>e</a:t>
            </a:r>
            <a:endParaRPr lang="en-US" dirty="0">
              <a:latin typeface="Symbol" pitchFamily="18" charset="2"/>
            </a:endParaRPr>
          </a:p>
        </p:txBody>
      </p:sp>
    </p:spTree>
    <p:custDataLst>
      <p:tags r:id="rId1"/>
    </p:custDataLst>
    <p:extLst>
      <p:ext uri="{BB962C8B-B14F-4D97-AF65-F5344CB8AC3E}">
        <p14:creationId xmlns:p14="http://schemas.microsoft.com/office/powerpoint/2010/main" val="3140279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nodeType="clickEffect">
                                  <p:stCondLst>
                                    <p:cond delay="0"/>
                                  </p:stCondLst>
                                  <p:iterate type="lt">
                                    <p:tmPct val="10000"/>
                                  </p:iterate>
                                  <p:childTnLst>
                                    <p:animClr clrSpc="rgb" dir="cw">
                                      <p:cBhvr override="childStyle">
                                        <p:cTn id="6" dur="500" fill="hold"/>
                                        <p:tgtEl>
                                          <p:spTgt spid="25">
                                            <p:txEl>
                                              <p:pRg st="12" end="12"/>
                                            </p:txEl>
                                          </p:spTgt>
                                        </p:tgtEl>
                                        <p:attrNameLst>
                                          <p:attrName>style.color</p:attrName>
                                        </p:attrNameLst>
                                      </p:cBhvr>
                                      <p:to>
                                        <a:schemeClr val="accent2"/>
                                      </p:to>
                                    </p:animClr>
                                    <p:animClr clrSpc="rgb" dir="cw">
                                      <p:cBhvr>
                                        <p:cTn id="7" dur="500" fill="hold"/>
                                        <p:tgtEl>
                                          <p:spTgt spid="25">
                                            <p:txEl>
                                              <p:pRg st="12" end="12"/>
                                            </p:txEl>
                                          </p:spTgt>
                                        </p:tgtEl>
                                        <p:attrNameLst>
                                          <p:attrName>fillcolor</p:attrName>
                                        </p:attrNameLst>
                                      </p:cBhvr>
                                      <p:to>
                                        <a:schemeClr val="accent2"/>
                                      </p:to>
                                    </p:animClr>
                                    <p:set>
                                      <p:cBhvr>
                                        <p:cTn id="8" dur="500" fill="hold"/>
                                        <p:tgtEl>
                                          <p:spTgt spid="25">
                                            <p:txEl>
                                              <p:pRg st="12" end="12"/>
                                            </p:txEl>
                                          </p:spTgt>
                                        </p:tgtEl>
                                        <p:attrNameLst>
                                          <p:attrName>fill.type</p:attrName>
                                        </p:attrNameLst>
                                      </p:cBhvr>
                                      <p:to>
                                        <p:strVal val="solid"/>
                                      </p:to>
                                    </p:set>
                                    <p:anim to="1.5" calcmode="lin" valueType="num">
                                      <p:cBhvr override="childStyle">
                                        <p:cTn id="9" dur="500" fill="hold"/>
                                        <p:tgtEl>
                                          <p:spTgt spid="25">
                                            <p:txEl>
                                              <p:pRg st="12" end="12"/>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F934E6F-2AEC-8047-9B92-DD090D7A7749}"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54</a:t>
            </a:fld>
            <a:endParaRPr lang="en-US"/>
          </a:p>
        </p:txBody>
      </p:sp>
      <p:sp>
        <p:nvSpPr>
          <p:cNvPr id="8" name="TextBox 7"/>
          <p:cNvSpPr txBox="1"/>
          <p:nvPr/>
        </p:nvSpPr>
        <p:spPr>
          <a:xfrm>
            <a:off x="990600" y="152400"/>
            <a:ext cx="7239000" cy="954107"/>
          </a:xfrm>
          <a:prstGeom prst="rect">
            <a:avLst/>
          </a:prstGeom>
          <a:solidFill>
            <a:schemeClr val="accent6">
              <a:lumMod val="20000"/>
              <a:lumOff val="80000"/>
            </a:schemeClr>
          </a:solidFill>
          <a:ln w="28575" cmpd="sng">
            <a:solidFill>
              <a:srgbClr val="660066"/>
            </a:solidFill>
          </a:ln>
        </p:spPr>
        <p:txBody>
          <a:bodyPr wrap="square" rtlCol="0">
            <a:spAutoFit/>
          </a:bodyPr>
          <a:lstStyle/>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rPr>
              <a:t>Physicists worried about the number of generations.  </a:t>
            </a:r>
          </a:p>
        </p:txBody>
      </p:sp>
      <p:sp>
        <p:nvSpPr>
          <p:cNvPr id="2050" name="AutoShape 2" descr="data:image/jpeg;base64,/9j/4AAQSkZJRgABAQAAAQABAAD/2wCEAAkGBhQSEBQUEhQUFRUUFBoXFxUXFBcUFRQaGBUWFxUUFxUXHCYeGBkkGRQUHy8gJCcpLCwsFx4xNTAqNSYrLCkBCQoKDgwOGg8PGiwkHCQpLCwsLCksLCwsLCwvLCwsKSwsLCwsLCwsLCopLCwsKSwsLCwsLSwsLCosLCwsLCwsL//AABEIANQAyAMBIgACEQEDEQH/xAAcAAACAgMBAQAAAAAAAAAAAAACAwEFAAQGBwj/xABBEAACAQIEAwUFBgQDCAMAAAABAgADEQQSITEFQVEGE2FxgSIykaGxB0JiwdHwFCNS4YKishUWM0Njc5LxJDRU/8QAGgEAAgMBAQAAAAAAAAAAAAAAAQIAAwQFBv/EACoRAAICAQMDBAICAwEAAAAAAAABAhEDEiExBCJBE1Fx8GGRgfEy0eEU/9oADAMBAAIRAxEAPwDuh+9I0GKSNUzyx0GMBhrAEMQisK0IQbyGqW+NpBaGg9JuUaajfU+OwmpSrgWuQDzO9vCFXxwFgrC55m7eunKWRaW4ri+BtXiFtFW/kPnc8pq4/ivdgZveY7AbeJtsJGIxhJy/Mm19dQMu01WUOSAATpfLmt6ltWOnhA5NlkYLyhi8VPuvTAN9wQVNzpqNpu9+jLoADsbHYyqxlDuUGyXtZVGp6ljyHhNSlixz32vsL8rQW0P6akriXQN5BlccTrddCOfXwMsVa+sBXKNGQTJtIMgELaLIjiYkmAdCjFtGuIth+/pAMhDQCI5xFGEZAFf3+c13j3MSw6SDGuwmQnEyMNZerGKYkHeOWKUDB6w4sQxIKzKlSwvvyt18IIpht2APS5Hpa3zgY85aRa402vOcbEfzPfY2F9OeoAAHix38IUhorayzxnEMlgbDTSzDKdNwd4jDcTYe6VANgRtbq1yNdxNGt2mqMMikGw2NrkXt71r2lelYr7xA8DrcddOW8fQMdLiOI6Du3U2945WIvz9q9pr0eIuTZXA6sifK5lRUx+YAC1ut9+tgDr5zKavuNj0Vh6chG0gS9zoMRX3uS34m5+Nukrlrr56323vNOvUYmzbHlp49ILb9IjRu6fHcdyzwuOXMASADpe+3nOho0soI53nC1rEW8NfXrOg7J8VNRGpObtTsVJ3ZDpY+INh6iSthOqwVHVHgvSIJhGCYhz0ARFsYwn6QWMg6FOIphGOIt5BhZEB4bxbGQZCmim3jWEW4kHQhhMkmZCEuRGLFgw1gKBgMYouYoR1Ea/vlCKwON8PLIbEBcuxOpNtwPGcWmHNN/ae4AIy9NNBmnR47jWZyLaAHT10lHUsSdLm+o69ZavwGNpUzXxNPKq5d3vewF9NTcznuLdpVosKfdtUbSyKLEm1xckTpzTuAuul7W5BrMf8ATb1nKcCw+bibO++RmXzGUC1+gvLYVu34RfihrdFjw7BV7CrVoPT03DZgg390C5MUnanCs+tZwxIC95TdA1+eot0nTcQxjmg5zMFAubH2tCMqqPE2EnieCXMQRsdhy5j6ytZE92v19ZslhVbc/v8A0VeHxKmpYEEno1z5W5TdCTQbs7Qe5q0lcnRSdGXmbFSDCfs8lgEq16YuLAP3qjwtUB09YHpfkfFajwPxiMRpYEDnYjzPSanZzjDUsZSzqclTNSzZTZidiPW00eI8JqLTSnTNOpUqVQAWVqKlTmNiQxAbTePxXFan8OiPTyO2VmYuC9MXXIVyWysT15Ax1FV72Cc1JU/J6aR+kWZq8HxLVKCO17tci+4F7AE8/ObZaZ2chqnQBMEwmEAmAZCni3jDFkSDIW0UxjWiiJB0LYxZMYTFNIEU4mSWmQhLcCMBiwYxYCoMQ1ix6wh9ZBTleKYNqdewNwwuuum+31mvXzBlRB7Tai+ll/rPQTouPYXPSuN0N/TUETj8VjCy06inmofLvlHvDyBEuhuWcl3Vq91TsurPdQ29jzJ/8pz2HwGSpTrAe4LMNyVIytp85ZA3Xa9xffUcj+UPCUgDe+pO3Qaw3Ro6fZhYl2UKVpmsMwBUEDS98+vKK4T3rI/fZu87581xbQm6eBGWwlgtr8pNWrc6bAyu9qOg3e4C0hpf+8IpJZtZKnnFYivk0cd7AQ5S2SoGPOwysCQOe4mtkFR85QIMqgC+a+UH2yTzJJMtWqG1+fXe0rKmUMQz5Qd/0+ceL8DKPk6Ts5xHMvdH7gJQ9QD7Q8xe8uGP6TjeBnPUXuhUBRxqwsCL6nysDOyY79IslTOb1UFGdryCYtoUAxTMgGizGExbSDCjFmMMWTIOLMW0Y0W8gwphJmOJMgS0WGDF3kgyFLGgwlMWBCEgBg8ZwfGOzyYMq/e/y3drIRqAbsxvyUHS/jO8H7PSeZ9reK9/WJHuqMq+XM+pufhL8MXJ14LMS3Lagt1BRgR1vcEdPhNihTsDb9+E4PBcSeixKEkXBKE+yfTl6Tr+Fcap119k2bmp3B/MRsuKUfg6OHRW3JZ5rmCDaSrfv6yai3mcv4CSNy6ems1Va02kfSQWa9hDNYGU/EaOYG5A6H6fWXNdhl03ldgh3FZqyqHZgFZX1BsbgqDs3QiPDbcKutkdtgGPc0rix7tLi1tQoBuPS8Yxksf2d5Ers4b3YJgHnCMAyBAJgEw2gGQIswGhsYt5BwGiobRZMgwDTJDSZAlkBGCLEMQFbDB/WGoPTWRSpljp8b6CbKlU2IvzP6dJfiwufwLRT9pqWJFF0w6U2Z0YXeoEyEjSy/ePhPEE7R+3lrpkYEgsPcuDbbcfOfQpPgCeuk47t12Gp4xC6qFrgaHRVqae6w69DOljhDHtRYk67eTzkVQQCOY35ekSHZWDISHGoIPn8pQ08U+GdqbhsoaxU6FCN7eP1l0tVWUFSCCLg/XyMuca+AwyKXyjuuz3HxXWx9moo9pOo5sPCXWcD8p5bSdkdaiHK66g8j+E+BE7rh3GVrUw462deatzE5ufBpdrg6GLJr2fJZs0ynW9YlAznKisx8Beb9Ds5XO+VB4nX4Dwmeh5TjHlmt36todDNjgdItiluAVRWfyNrL/mtLGj2YpDVyzNvvlHwEssPhFp+6oF+fM+sFpcGXJ1MXFxiPJgkyDIiGAEwSZJMEmQhDGAzSWMEwDIAxLGMcxbQjgNFPGNFmQItzJkNMhCWizV/wBr0s7qGDNSIDgEAKxHulzoD16Sl7a9pWw1NKVCxxOIutP/AKa7NVPlrY7aE8pxtPhpoKhxDtSwyhjYrevjWcXq1ch91GtYM2wA5zVg6fUtUv4Ale7PQB2171hTwqpU6kA92ovYnNzG+ssVxjjVirH+lVAXn6nWeeYPtrXxLHD8PpJRpqAWqHL3dJL3L1HtawAtaa/Fe3TqwSlU7xFFmd0Cio1gMygAFVvc69Zu0PgZOPg9K/2k3MqPDS8D+Kzn2th8fITjcPjlpUBVxKVkLqahPvIoPuUxrcaa69Y7E41lp2veyjT7y3F7G3OxETcekVn2p9nQwGKQaj2awA3vYLUt/lPpPNMDjDRaxvkbf9R4iej9nu1Gao2GrnPTqhshe25HtUmPMHl0InH9q+zRw76XNNtabfVD+If3mrG67JGPLFrvjyjaNTTqCAQetxvHcPx7UKmddRsym9mH6iUHBMYQe7fT+m/X+mbOPxRF1X39x6W0t13kcL7SyOXt1no/2XfaAajtg8SQGZ2ag4tlNzc0ief4T6T0pp8y4zizVmDkKjKoH8tBTy5dQ1l+9fnPVuwP2onFmlha1Ko+IPs96lsrAffddLEDc7TB1PTNd8V8opjPU/yehTCZLQSZzhyLyLyGkGQhBMC8kwDIEwmATJMG0g1ANFtGGLMgyAYxTRjCARIMLMyY0yQKPP8AiPFMzPiXOWriFzKf/wAeDBIp2B/51W3sjob85TcM4XV4pWd2Y0sNT/4lRrkIg91bn3my205ky+/3Oq4qraralRQh673vmcLZaKD/AKaZUH+I85vY6mawGFww7rDU9b82a/vE/eM7aaitv6Bob2fH37/wpcdj+9AwfD6bLQv7o9+uR/zKr8+ZA2ljwzs3Swi9/jMruCClIG6rbZm/qN+UtA1HB0ilKwv7z7k9L/pON4zxBnYHWwOt9beI8YE3LZcD0o7sjjfHXxObM3vNfLtpy9NZGC4w92RjcXuCRcpfUkDnfaVd9Nfp4wabWqHxH5fpLtKqilyd2HxhsjZwCLOtRQdxyYfOdqxTFYUq+zAEHmrW0YePLxnn+NrZqBJN7C3X7w/SWeA4oVwwW+4Gvhz/ACknFtL3EhNJu+CmxeCKsbH2kO/iOfymomIN7N717g8zfkZatVB8ZqYmgGHQ9em8tT9zNKPsamIYZww0uvzt/wCp332H8PLY2rW+7Rokf4qhygfAN8J57VNwQfeUz137CnUYfFD7xq0/gEaw+JMp6p1idAxbyPTiYJkmDecA0oiCxhGA0gQbwTCg3gCCYBjIDCQZCzBIhneC0IRUW0nFYpUy5r+21gBuevwGs18A7NTzPYkklbC1lv7PraGtrCMMyYZMAxTcUx2YCmgyrvlG3iSeZmsKYVfaaw+sliF33O/1lNVxZd/wgE26nadSrLuDX4vigT+HkOs5zE1iWsZ0GLo2Uu9iLaageX0nMNUuxItrr89Joxopm6AY6+H6iBUNqim2huPiNJjfCBV1t5/O/Tyl6M8mamf/AOO3n8Tmljw6lmWkvUqD0tfWUzn+WR1e/wCX1vLjCsqMub3VZb9bC17Qy4Kcbt/o7HtXwoVqYemtqibgCwK8h6Thif3+Uv27aFXLUct/ulrmy7gEc5VYrHmtULtkDHfIMo+ErgpI0ZHCTtPcrcRh7i43Hz8Jt9j+1j4DECoozIdKlM7Ot/kw3Bg1KdjptKnFrZj0Ost2apmSXa9SPpqjx2g+GGKFVRQK5u8bQLrbK3PMDpaUFT7VeGqbd+7eK0Xy/E2+k8OHHagwjYW/8pqq1bfiVWX4HMD5qJXgzDHoI29TGef2R9TYLGJWpLVpOKlNxdXXn6crdI0zzj7D+J5sNiKJOtOotRR+FwVe3hmVfjPRj+U5mXH6c3EvTtWCYJMkyCJWMQZNOlf3iFHU7CS1lBZvQfvlKTHcfzXTXXlsPCRb8GnFgcy4epQF/wCcNPwmV2O43SSmzIC2UE3O2g6Sh4ZhnrViFpmqiEhgNADa6hmlhiuMlGNLKKeU3y5RY38ecdwpmtYIRdc/yjMdxTMF7xmY5bdLC+Z1Fhpm2J6TfpVg6hlN1YXHl09JzRpVHrDW5cnTl1Jl/wAPwXdUlp3vlufDUk2+cM0kkV9RGC42Y5hMkMZMrMpxWMqE3P5/GN4fhMqs7eSj6nwgUbs1h1/vH9o8R3VC2lzOr+C84vjvEC9RhoFBsAJViC73JPWCWm2KpUYJSt2Mz/WBU0Igh/jz+e0Xia1gT4fXSMkI3saOcc+Xz1ufnNvIXN+R5dRuZWCblCp++W0czRfubSUdOWsaKVukVSbSPv1/tFZfGqBJ01/djNTFJcG+41E2n2+v5RDiRAmVMyNrpYxYjmU777FKzDieUe61CoH8gAQf/ICe2tPKvsS4Kt6+KzaoO5CW/rUMWv5La09UJnC6xp5XRugqigSZjOACzbDWalbi9Fa6UTUTvnI/l5hmA3zEcpp8Yxqj2nJyA6D+q2/pMjT4NmHFre/BXcZ4p3i5hmAPPlp+U5riPE2pUWNNS7+OwOup8pef70KxKoARa2UjS00q1GmykD7w1FtB5TTBadmjp129pYcC4PUoYZR/E0u8fNUqJcgZ2N7A7EgWErMbii6M5PtKLWJ1FttZTcPrV1xDpUs1IH2NLHwsedhLjhnDTVrhTfJe726C5sfW0scabbf5K4tKNnUcM4d3aKW1cqL+FxqB8ZtNGub3immNu9znOTk7YtpkxpkBCi4PghlzdTp4/GcP24433lcoputPS9zq3P4WAnY8b48lChUKWuqEIN9dl/WeRVaxJJO5JJ8+fznawwt2xeoyaVSGCpf67Qg2vjaIVpIbf0M1mHUMBmnjq1zb9jwmwz/ASuZrm8ZCTfggCMS/WAIxDCVo2KTkdJso800Mcz/v0gZbFj2eKYwM0OAN2aeKGo8vziBNrF7CasKKXyex/Yb/APWxf/ep/wCh56Bi8WqC7Hy/vPNvsZx608LiyTr3tKw/wVJHaPi1Su5CE2B1M5WTFeWTZ08UbSfwcr9odZl4k9am5/mAOrA+6cuRhcdCplsva043KASHyjMhO9hYlTzGl5znF+IrUJotYBT7DAe4/wB8sdyG59LCUwz0XBBKsuoIPwII5Tb6SnFXyuCtZnim2t4t7/ftnqPCuDu72pi5sCegBvZvIzoV7I1NL1EGnK5ivs97M1MPTfEYioWrYpFut7hEuHW55sdNtAJ1hnIzZGpUmbf/AES8bFNh+zdNbFyXI25CWVOkqiyqFHQfnGXguZQ5N8lcpylywSYtoV4BMAqAJmSHMyQY8f4jjS977cxvOexA5i5HXzlo9YEN4j8tZUCsRv8A2856LGqMeaVgpU1hVKlifKDpe408Il6ktM1k1qmnnECYxkgwlZIhWkATJCEiGrQISqZAhq2sfe8QphB/rAx0DiTpNYTabUGasiFZ13Y/FGnhq73Kp3tJajDUqjrUGYeTW+MPjHavIClHRiLE8wD18SJT8A40tBK6OhcVUAC3suYXylvAXMp5T6acm2avXccaUf6GpqbnUn9mdT2N7HnHV8raUqYBqN0GtlHiSJU8A4M+JrJRpC7Od+Sj7zHwAnvfA+B08JRFGkNgMzc3bmxMp6rqPTWmPJMOPbVI3KdIKFVRZUAUDoFAAHwEx5JMXmnENJJgGSzwGkCC0AmSYJMgQGP0mSGmQjHirUhY6/vWVFSpLRwb+H7tKtKFzr1/OejiYcvihRGukVXGsfXqAGw3vNYtHMzAkyJMIpkIPBtJkIGKnWSYu0yQIzNJFSLzQgJCBh4p0tCAjaa5tOv1gDya0OmNdryAms9M+zn7OyxXFYpSEFmpUm0Lnk7Dkg+cry5Y4o6pDY4ObOh+zrsV/CKMRV/41RLKo0FJGAJB6sflOzMIm+8CefyZHklqkdBJJbAEQWhMIBMQYgwGkmC0gQTAMl4JkCCTMkGZCE8N/jG8NhylU1c335zJk9JFHMyN0jFW+pmVlsNOsyZHK/AiTMmSCkiYJMyQhky0mZIQG0wSZkhAgYyhUKsrDcEEfGZMkGXJ6N9k3Z2jiHr16yZ3pOMgPuAtckleZvPVmOsyZOB1Um8rTOhD/FAGCTMmTMWAwWmTICIWTp6QSZkyEItjAaZMkGBMyZMjB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ata:image/jpeg;base64,/9j/4AAQSkZJRgABAQAAAQABAAD/2wCEAAkGBhQSEBQUEhQUFRUUFBoXFxUXFBcUFRQaGBUWFxUUFxUXHCYeGBkkGRQUHy8gJCcpLCwsFx4xNTAqNSYrLCkBCQoKDgwOGg8PGiwkHCQpLCwsLCksLCwsLCwvLCwsKSwsLCwsLCwsLCopLCwsKSwsLCwsLSwsLCosLCwsLCwsL//AABEIANQAyAMBIgACEQEDEQH/xAAcAAACAgMBAQAAAAAAAAAAAAACAwEFAAQGBwj/xABBEAACAQIEAwUFBgQDCAMAAAABAgADEQQSITEFQVEGE2FxgSIykaGxB0JiwdHwFCNS4YKishUWM0Njc5LxJDRU/8QAGgEAAgMBAQAAAAAAAAAAAAAAAQIAAwQFBv/EACoRAAICAQMDBAICAwEAAAAAAAABAhEDEiExBCJBE1Fx8GGRgfEy0eEU/9oADAMBAAIRAxEAPwDuh+9I0GKSNUzyx0GMBhrAEMQisK0IQbyGqW+NpBaGg9JuUaajfU+OwmpSrgWuQDzO9vCFXxwFgrC55m7eunKWRaW4ri+BtXiFtFW/kPnc8pq4/ivdgZveY7AbeJtsJGIxhJy/Mm19dQMu01WUOSAATpfLmt6ltWOnhA5NlkYLyhi8VPuvTAN9wQVNzpqNpu9+jLoADsbHYyqxlDuUGyXtZVGp6ljyHhNSlixz32vsL8rQW0P6akriXQN5BlccTrddCOfXwMsVa+sBXKNGQTJtIMgELaLIjiYkmAdCjFtGuIth+/pAMhDQCI5xFGEZAFf3+c13j3MSw6SDGuwmQnEyMNZerGKYkHeOWKUDB6w4sQxIKzKlSwvvyt18IIpht2APS5Hpa3zgY85aRa402vOcbEfzPfY2F9OeoAAHix38IUhorayzxnEMlgbDTSzDKdNwd4jDcTYe6VANgRtbq1yNdxNGt2mqMMikGw2NrkXt71r2lelYr7xA8DrcddOW8fQMdLiOI6Du3U2945WIvz9q9pr0eIuTZXA6sifK5lRUx+YAC1ut9+tgDr5zKavuNj0Vh6chG0gS9zoMRX3uS34m5+Nukrlrr56323vNOvUYmzbHlp49ILb9IjRu6fHcdyzwuOXMASADpe+3nOho0soI53nC1rEW8NfXrOg7J8VNRGpObtTsVJ3ZDpY+INh6iSthOqwVHVHgvSIJhGCYhz0ARFsYwn6QWMg6FOIphGOIt5BhZEB4bxbGQZCmim3jWEW4kHQhhMkmZCEuRGLFgw1gKBgMYouYoR1Ea/vlCKwON8PLIbEBcuxOpNtwPGcWmHNN/ae4AIy9NNBmnR47jWZyLaAHT10lHUsSdLm+o69ZavwGNpUzXxNPKq5d3vewF9NTcznuLdpVosKfdtUbSyKLEm1xckTpzTuAuul7W5BrMf8ATb1nKcCw+bibO++RmXzGUC1+gvLYVu34RfihrdFjw7BV7CrVoPT03DZgg390C5MUnanCs+tZwxIC95TdA1+eot0nTcQxjmg5zMFAubH2tCMqqPE2EnieCXMQRsdhy5j6ytZE92v19ZslhVbc/v8A0VeHxKmpYEEno1z5W5TdCTQbs7Qe5q0lcnRSdGXmbFSDCfs8lgEq16YuLAP3qjwtUB09YHpfkfFajwPxiMRpYEDnYjzPSanZzjDUsZSzqclTNSzZTZidiPW00eI8JqLTSnTNOpUqVQAWVqKlTmNiQxAbTePxXFan8OiPTyO2VmYuC9MXXIVyWysT15Ax1FV72Cc1JU/J6aR+kWZq8HxLVKCO17tci+4F7AE8/ObZaZ2chqnQBMEwmEAmAZCni3jDFkSDIW0UxjWiiJB0LYxZMYTFNIEU4mSWmQhLcCMBiwYxYCoMQ1ix6wh9ZBTleKYNqdewNwwuuum+31mvXzBlRB7Tai+ll/rPQTouPYXPSuN0N/TUETj8VjCy06inmofLvlHvDyBEuhuWcl3Vq91TsurPdQ29jzJ/8pz2HwGSpTrAe4LMNyVIytp85ZA3Xa9xffUcj+UPCUgDe+pO3Qaw3Ro6fZhYl2UKVpmsMwBUEDS98+vKK4T3rI/fZu87581xbQm6eBGWwlgtr8pNWrc6bAyu9qOg3e4C0hpf+8IpJZtZKnnFYivk0cd7AQ5S2SoGPOwysCQOe4mtkFR85QIMqgC+a+UH2yTzJJMtWqG1+fXe0rKmUMQz5Qd/0+ceL8DKPk6Ts5xHMvdH7gJQ9QD7Q8xe8uGP6TjeBnPUXuhUBRxqwsCL6nysDOyY79IslTOb1UFGdryCYtoUAxTMgGizGExbSDCjFmMMWTIOLMW0Y0W8gwphJmOJMgS0WGDF3kgyFLGgwlMWBCEgBg8ZwfGOzyYMq/e/y3drIRqAbsxvyUHS/jO8H7PSeZ9reK9/WJHuqMq+XM+pufhL8MXJ14LMS3Lagt1BRgR1vcEdPhNihTsDb9+E4PBcSeixKEkXBKE+yfTl6Tr+Fcap119k2bmp3B/MRsuKUfg6OHRW3JZ5rmCDaSrfv6yai3mcv4CSNy6ems1Va02kfSQWa9hDNYGU/EaOYG5A6H6fWXNdhl03ldgh3FZqyqHZgFZX1BsbgqDs3QiPDbcKutkdtgGPc0rix7tLi1tQoBuPS8Yxksf2d5Ers4b3YJgHnCMAyBAJgEw2gGQIswGhsYt5BwGiobRZMgwDTJDSZAlkBGCLEMQFbDB/WGoPTWRSpljp8b6CbKlU2IvzP6dJfiwufwLRT9pqWJFF0w6U2Z0YXeoEyEjSy/ePhPEE7R+3lrpkYEgsPcuDbbcfOfQpPgCeuk47t12Gp4xC6qFrgaHRVqae6w69DOljhDHtRYk67eTzkVQQCOY35ekSHZWDISHGoIPn8pQ08U+GdqbhsoaxU6FCN7eP1l0tVWUFSCCLg/XyMuca+AwyKXyjuuz3HxXWx9moo9pOo5sPCXWcD8p5bSdkdaiHK66g8j+E+BE7rh3GVrUw462deatzE5ufBpdrg6GLJr2fJZs0ynW9YlAznKisx8Beb9Ds5XO+VB4nX4Dwmeh5TjHlmt36todDNjgdItiluAVRWfyNrL/mtLGj2YpDVyzNvvlHwEssPhFp+6oF+fM+sFpcGXJ1MXFxiPJgkyDIiGAEwSZJMEmQhDGAzSWMEwDIAxLGMcxbQjgNFPGNFmQItzJkNMhCWizV/wBr0s7qGDNSIDgEAKxHulzoD16Sl7a9pWw1NKVCxxOIutP/AKa7NVPlrY7aE8pxtPhpoKhxDtSwyhjYrevjWcXq1ch91GtYM2wA5zVg6fUtUv4Ale7PQB2171hTwqpU6kA92ovYnNzG+ssVxjjVirH+lVAXn6nWeeYPtrXxLHD8PpJRpqAWqHL3dJL3L1HtawAtaa/Fe3TqwSlU7xFFmd0Cio1gMygAFVvc69Zu0PgZOPg9K/2k3MqPDS8D+Kzn2th8fITjcPjlpUBVxKVkLqahPvIoPuUxrcaa69Y7E41lp2veyjT7y3F7G3OxETcekVn2p9nQwGKQaj2awA3vYLUt/lPpPNMDjDRaxvkbf9R4iej9nu1Gao2GrnPTqhshe25HtUmPMHl0InH9q+zRw76XNNtabfVD+If3mrG67JGPLFrvjyjaNTTqCAQetxvHcPx7UKmddRsym9mH6iUHBMYQe7fT+m/X+mbOPxRF1X39x6W0t13kcL7SyOXt1no/2XfaAajtg8SQGZ2ag4tlNzc0ief4T6T0pp8y4zizVmDkKjKoH8tBTy5dQ1l+9fnPVuwP2onFmlha1Ko+IPs96lsrAffddLEDc7TB1PTNd8V8opjPU/yehTCZLQSZzhyLyLyGkGQhBMC8kwDIEwmATJMG0g1ANFtGGLMgyAYxTRjCARIMLMyY0yQKPP8AiPFMzPiXOWriFzKf/wAeDBIp2B/51W3sjob85TcM4XV4pWd2Y0sNT/4lRrkIg91bn3my205ky+/3Oq4qraralRQh673vmcLZaKD/AKaZUH+I85vY6mawGFww7rDU9b82a/vE/eM7aaitv6Bob2fH37/wpcdj+9AwfD6bLQv7o9+uR/zKr8+ZA2ljwzs3Swi9/jMruCClIG6rbZm/qN+UtA1HB0ilKwv7z7k9L/pON4zxBnYHWwOt9beI8YE3LZcD0o7sjjfHXxObM3vNfLtpy9NZGC4w92RjcXuCRcpfUkDnfaVd9Nfp4wabWqHxH5fpLtKqilyd2HxhsjZwCLOtRQdxyYfOdqxTFYUq+zAEHmrW0YePLxnn+NrZqBJN7C3X7w/SWeA4oVwwW+4Gvhz/ACknFtL3EhNJu+CmxeCKsbH2kO/iOfymomIN7N717g8zfkZatVB8ZqYmgGHQ9em8tT9zNKPsamIYZww0uvzt/wCp332H8PLY2rW+7Rokf4qhygfAN8J57VNwQfeUz137CnUYfFD7xq0/gEaw+JMp6p1idAxbyPTiYJkmDecA0oiCxhGA0gQbwTCg3gCCYBjIDCQZCzBIhneC0IRUW0nFYpUy5r+21gBuevwGs18A7NTzPYkklbC1lv7PraGtrCMMyYZMAxTcUx2YCmgyrvlG3iSeZmsKYVfaaw+sliF33O/1lNVxZd/wgE26nadSrLuDX4vigT+HkOs5zE1iWsZ0GLo2Uu9iLaageX0nMNUuxItrr89Joxopm6AY6+H6iBUNqim2huPiNJjfCBV1t5/O/Tyl6M8mamf/AOO3n8Tmljw6lmWkvUqD0tfWUzn+WR1e/wCX1vLjCsqMub3VZb9bC17Qy4Kcbt/o7HtXwoVqYemtqibgCwK8h6Thif3+Uv27aFXLUct/ulrmy7gEc5VYrHmtULtkDHfIMo+ErgpI0ZHCTtPcrcRh7i43Hz8Jt9j+1j4DECoozIdKlM7Ot/kw3Bg1KdjptKnFrZj0Ost2apmSXa9SPpqjx2g+GGKFVRQK5u8bQLrbK3PMDpaUFT7VeGqbd+7eK0Xy/E2+k8OHHagwjYW/8pqq1bfiVWX4HMD5qJXgzDHoI29TGef2R9TYLGJWpLVpOKlNxdXXn6crdI0zzj7D+J5sNiKJOtOotRR+FwVe3hmVfjPRj+U5mXH6c3EvTtWCYJMkyCJWMQZNOlf3iFHU7CS1lBZvQfvlKTHcfzXTXXlsPCRb8GnFgcy4epQF/wCcNPwmV2O43SSmzIC2UE3O2g6Sh4ZhnrViFpmqiEhgNADa6hmlhiuMlGNLKKeU3y5RY38ecdwpmtYIRdc/yjMdxTMF7xmY5bdLC+Z1Fhpm2J6TfpVg6hlN1YXHl09JzRpVHrDW5cnTl1Jl/wAPwXdUlp3vlufDUk2+cM0kkV9RGC42Y5hMkMZMrMpxWMqE3P5/GN4fhMqs7eSj6nwgUbs1h1/vH9o8R3VC2lzOr+C84vjvEC9RhoFBsAJViC73JPWCWm2KpUYJSt2Mz/WBU0Igh/jz+e0Xia1gT4fXSMkI3saOcc+Xz1ufnNvIXN+R5dRuZWCblCp++W0czRfubSUdOWsaKVukVSbSPv1/tFZfGqBJ01/djNTFJcG+41E2n2+v5RDiRAmVMyNrpYxYjmU777FKzDieUe61CoH8gAQf/ICe2tPKvsS4Kt6+KzaoO5CW/rUMWv5La09UJnC6xp5XRugqigSZjOACzbDWalbi9Fa6UTUTvnI/l5hmA3zEcpp8Yxqj2nJyA6D+q2/pMjT4NmHFre/BXcZ4p3i5hmAPPlp+U5riPE2pUWNNS7+OwOup8pef70KxKoARa2UjS00q1GmykD7w1FtB5TTBadmjp129pYcC4PUoYZR/E0u8fNUqJcgZ2N7A7EgWErMbii6M5PtKLWJ1FttZTcPrV1xDpUs1IH2NLHwsedhLjhnDTVrhTfJe726C5sfW0scabbf5K4tKNnUcM4d3aKW1cqL+FxqB8ZtNGub3immNu9znOTk7YtpkxpkBCi4PghlzdTp4/GcP24433lcoputPS9zq3P4WAnY8b48lChUKWuqEIN9dl/WeRVaxJJO5JJ8+fznawwt2xeoyaVSGCpf67Qg2vjaIVpIbf0M1mHUMBmnjq1zb9jwmwz/ASuZrm8ZCTfggCMS/WAIxDCVo2KTkdJso800Mcz/v0gZbFj2eKYwM0OAN2aeKGo8vziBNrF7CasKKXyex/Yb/APWxf/ep/wCh56Bi8WqC7Hy/vPNvsZx608LiyTr3tKw/wVJHaPi1Su5CE2B1M5WTFeWTZ08UbSfwcr9odZl4k9am5/mAOrA+6cuRhcdCplsva043KASHyjMhO9hYlTzGl5znF+IrUJotYBT7DAe4/wB8sdyG59LCUwz0XBBKsuoIPwII5Tb6SnFXyuCtZnim2t4t7/ftnqPCuDu72pi5sCegBvZvIzoV7I1NL1EGnK5ivs97M1MPTfEYioWrYpFut7hEuHW55sdNtAJ1hnIzZGpUmbf/AES8bFNh+zdNbFyXI25CWVOkqiyqFHQfnGXguZQ5N8lcpylywSYtoV4BMAqAJmSHMyQY8f4jjS977cxvOexA5i5HXzlo9YEN4j8tZUCsRv8A2856LGqMeaVgpU1hVKlifKDpe408Il6ktM1k1qmnnECYxkgwlZIhWkATJCEiGrQISqZAhq2sfe8QphB/rAx0DiTpNYTabUGasiFZ13Y/FGnhq73Kp3tJajDUqjrUGYeTW+MPjHavIClHRiLE8wD18SJT8A40tBK6OhcVUAC3suYXylvAXMp5T6acm2avXccaUf6GpqbnUn9mdT2N7HnHV8raUqYBqN0GtlHiSJU8A4M+JrJRpC7Od+Sj7zHwAnvfA+B08JRFGkNgMzc3bmxMp6rqPTWmPJMOPbVI3KdIKFVRZUAUDoFAAHwEx5JMXmnENJJgGSzwGkCC0AmSYJMgQGP0mSGmQjHirUhY6/vWVFSpLRwb+H7tKtKFzr1/OejiYcvihRGukVXGsfXqAGw3vNYtHMzAkyJMIpkIPBtJkIGKnWSYu0yQIzNJFSLzQgJCBh4p0tCAjaa5tOv1gDya0OmNdryAms9M+zn7OyxXFYpSEFmpUm0Lnk7Dkg+cry5Y4o6pDY4ObOh+zrsV/CKMRV/41RLKo0FJGAJB6sflOzMIm+8CefyZHklqkdBJJbAEQWhMIBMQYgwGkmC0gQTAMl4JkCCTMkGZCE8N/jG8NhylU1c335zJk9JFHMyN0jFW+pmVlsNOsyZHK/AiTMmSCkiYJMyQhky0mZIQG0wSZkhAgYyhUKsrDcEEfGZMkGXJ6N9k3Z2jiHr16yZ3pOMgPuAtckleZvPVmOsyZOB1Um8rTOhD/FAGCTMmTMWAwWmTICIWTp6QSZkyEItjAaZMkGBMyZMjB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data:image/jpeg;base64,/9j/4AAQSkZJRgABAQAAAQABAAD/2wCEAAkGBhAQEBIQEA8PDxAQFRAPDw8PDw8PEA8PFBAVFBQQFBQXHCYeFxkjGRUUHy8gIycpLCwsFR4xNTAqNSYrLCkBCQoKDgwOGg8PFSwcHx8pLCwpKikpKSksLCksKSwpKSkpKSkpKSkpKSksKSkpKSwpLCwpKSksKSksKSwpLCwpKf/AABEIALsBDgMBIgACEQEDEQH/xAAcAAACAgMBAQAAAAAAAAAAAAACAwQFAQYHAAj/xABBEAACAQIEAgcEBwQKAwAAAAABAgADEQQSITEFQQYTIlFhcYEykaGxBzNCUnLB0SNi4fAUFSRjgpKissLxFjRz/8QAGQEAAgMBAAAAAAAAAAAAAAAAAAIBAwQF/8QAJBEBAAICAQQCAwEBAAAAAAAAAAECAxExITJBUQQSExQiYYH/2gAMAwEAAhEDEQA/AOW0yykFSQeVt5ipiGca623MdTrWN9QPCJa1tOe8qjXtb/XokrY6xpvoIBWSCsS1vSytPZ1FdDGUINIaGFQXWPTgluR4oazFGHihrAoDWMheYQdmNw67xeE9mOw3OVTyeOC2HaEUB25IYdqKt24qT2XSR0GpksjSR0Gph4EcmgaRbjSPUaRTiEcCeVJjB24o7SRjR2okjSXRwSUSoJlZl1nlklMIkbmZL7pFPtGAN6Km2Pp/i/KdkAnF+jzWx1L8Yna1E04uCSHLBKx1oLCXIXnC/qxJlpE4T9WJOtMd+6SAtMEQ7TBERBREEiNIgESEFESLiU1HkZNIkTFrt6xkvngQTDg2mR0ijJNpHYayTCRB1IbwqG8xT5w6Al9O1RfuFiRBoiOrm0CiI5V3gh2ZIwdEtewg8Kw5qEIurNsJslDhLURYgAne5Jbz8PKV63JolS/1ZUvfLaRqmEZWuRa282hrKL39BoTEnKw7S25XHdD6n1KhI0kZBqZeYjh33Dm8Nj7pVPhyrG/u7osxMQjy8BFGPCxTLpIjgTypceO3FAaGP4iO3EjaXV4JKHVMyk9VE8kkp1tpFI7RkzkJEcdqAL4SbY2l+NZ3FBOF4M2xdI/vp853akNB6TRiJPL1phljLTDCXoW/CPq5PtIPB/Y9ZYWmPJ3SUFpgiHaYIiILIgkRhEEiBSiJExq7Wk0iRcYNBJS+c560MCZyzG6ekdhrJAOg9IsjWMWEpSKPOHR3g4fnGUt5ox9rNfuNxA28oFIaw8Ryh4GgajADSOV0H6P8GEpVMSRd/YQcwLa28zp6GWVVtCzDU8r6yi4ZxNqKGkmzW35W3lkalwCfWRbpB8cbkCi7a2AkiphRa/5QMPRLNYX237o1sTQUdWcR2trKhqG/dcC0r02xMVV2JwvMHx7pX1KKtvow0J7xyMuKlakAAaqHWxJunkTe1pT4ysqm4ZWB0upB3kwrzfWY3HKHltcRLCSM1yT3xLCJDPKk4kO3ELtJPEx2hEINJbXgkodUTKCerTyGMU0cpGde1JajQSLVHagENTbEUz+8nznecP7K+Q+U4JVNqyH95fnO+YP2E/CvyEvxEnky0wwjLTDCaELPg/sHzlhaQOD+yfOWMyZO4obTFoVp60rQWRBIjCIBEEEVc3K1pBpKWB1O/OWZEi4ssAMovrrJD51tPDnCtMqsxOoj84xRBZNYy8JBuG+1Gp7UXhecfT3mnH2s9+4zEroJL6P3NUBdyDb0F/ykXE7CHwbEmniKLKbHOoPdlJytf0JjwR0VejtJAcztnuAWDa3K3uBsBqB6xVTArkUdbWFibZaltPHSWNHE50KgjMc52uSwO3wtrIWJpWdtdjt4Src+W6aV6TBmFwJCkriK9+SsaTo3gQUv7jJmP4KA1FlVR1SlHA0D6ixtyIsded4nBHsm/l6SY6tlv1jW7iQbfCRuYP8AjiZ2gcTTOCinJbQX110YAnn/ABmn9I8AipUKaKyIc5Xtipu5J3321m2YjEKKl2RmW5BsR2RzY95MouNV1FMvlvTY2QE6nW3zjK8lejXujdVmVgXNRQQASCLaXtr3/l4y1baBgFFtgL6mwAjXGkWGaVFxP2hE0xoZK4quokalzlleCShVxPUxCrzFMRkHLI1f2pKXaR647UEK3G6VFPiPnO+cNN6NM/uJ/tE4HxIWYTvXBDfD0T+4n+0S/ESeUy0wRDtPETQhP4Ps0sbSu4R9qWUy5O4obT0K0xaVIARBIhkQTAAIgERhgmSh83GFT3mLQqe8wOqSw1hEQau8blhIZwm7RtP2ovBjUxyLrNWPtZsncdiNhIYqlHV9srA+l5NxHsiQ6w7JlhG/YXFEuKlNyvWdq26m/wBq0eMeXZi1r3sbCw2tNM6J4qovtHNTF1QHcDmAe6bh1FzmXZ9fXnDJSY1Mxy0YbbjW+FtTbsgDnJlaplRRffUnfwAlVw6prkbQjVT3iT0fMQpYWHLxlLXWUevUXWyOdrkobaG80/pFiAtMrrl6xSAQRY2Nxr5Cbtjqdhtzt5+M5/0wqHMlMC+c9Ye/S6xvBMvSEjhuLVhpJRGkrODYQgay1ZYscMc8qXig1EiIJN4sNpDpiWV4LKJXEwkLECDTEYpy7RGI3khRpI+IGsEK3iY1E7t0bN8JQP8Adp8pwrig2ncuiLXwWHP92vyl+LkluVvaetCtPWmhCVwndpaWlZwr2jLSZsncUMxCMxaVICRBIhmCYABgERhgGSHzeqzNPeeQ3Myo1E5zqE1hqYwcoNcbwuQgkWD3MerayAuLy3sL+e0U+Jc87eWk3Y6T9erJktG+i4xdQBRcgesrK2IzaDb5yE0zTMvrXSqZ22zos4f9md11HipP5H5ibrQw+UaafKcw4VjzRrJUGyntDvQ6MPdOrUnBUMpurAEEbEEXBnV+PFctPpaNli01ncF9UG/dbex7/CIYm+gKt94bSU63lVxDGkBlU6nRudl5kGYPkfCtjn+esS2VzRaNz0lUcf6ZvRbIriofDQCUOAxj4ir1lQ3Y6C2gAGwAlVxRL1nttmMtOAUbETn36bgs2mza6SADSYaHTgvEjhE8qjiqjSQU0k/io0EgUxLa8ElGxAi0jcTFU4yD12iMVvJCDQyPi9xAK7iuwnbOgzXwGH/AJxTig7InZvo9a/D6HlaXYuVduWyWmIU9aaUJHDPaPlLSVfDvb9JazPl7kMGYmZiVICYJhmAYICYJhGYgHzgg1nhvCtaBfWc51SMXWANtyeUSxLbnTuiVJdix5/KSVE6WLDFY3PLFfLNp/wAYWjMmmIwf9+BngNZo0pRKiWg5f4H9ZJZb6RVPQ290jSRop5ze+hXGg1MYdyLpoh71Ow9NvdNHknh+I6uorXIF7Nb7p392/pLcOT8dtodO4pjloUnqtchRew3Y8hObpxR+t60kklruCWIysbEAHQCxm34zEO9kqa5FJ09moCPa900ritBUqOEUhSobwBOtx6fOavlWmdTE8DRfEMOadRgwNmJZSRvrrJXDOILTIDDTvHKQ3xBrka3Jy2uScpy/wMRmI39R3Tn3rF+uuiYmYdAw9VWAZSCp2Inqk07h3FHom47SndDsfHwM2vC4paqB12PLmDzBmK2Oar4t9kHio0ErkljxYaCV9OTXgSRiBEqY7ExNOOU+nE4saiOpRWL5QCu4oOyJ1/6NGvw+l4Zh8ZyHifsCdZ+ix74BfBmHxluLklm4Wnp6ZmnZSyxGxtMf0p/vGeqRRk9AP+nVB9oz39Z1fvfCIaBD6x6CUeL1O8e6D/XdTuEiMIlofSvpGlh/X7/dEz/5CfufGVTQDD8dfQ05NbSKqi4PiDb3Rt5HxNTKvjsJwaxMzqHSmdQi4VOzePtFYY8o4CdqHNeHzhAQQIfL5yQRftWmKiazFbRhGuJACphCAsMQDdej+IFfDZW+sodi/PJ9n4XHpNX44hWoV5EfIkASb0UxnV4gKTpVBpnz3X4i3rC6WYezK/iw+F/ymm0/fFv0kfQrBUawqKxtUQIVtpYZSrabHUX/AMXjInSjgjUHzbo/2htm/n5SP0ZxXVYpNbZzl8LHTX4H/DN74vw8VKRWpcg721y6GzehtJxVjJi15hEuau6nLlBU27WuhPeJd9F8RZnp8iM48xv8D8JQ1EykjuNpN4RWyV0OwJsfJhaYLV/mYNE9dth4qOzK2nvLTinsyrp7zNThdYnFCIpSRiBvI9KOU+mYvF8o2lE4vlAIPEx2PdOofRM98Dbudpy/iP1c6V9ELf2Nx3VDHoSzfJ4TxnhLEF1Ilo6pEtAFtFmMaLMAFjEsY5olobkAJiyYZgGTufYcnAlfjqvay8lHxMslEp27Tse8mYPjRu2/TVnnVdG4cWjjAUQ50mMQMyp/WComHNpILxf2T4x3KLxw7IPiIdM6SAECEBMW1hEQAqbkEEaEEEHuI1Bmz8aQVsL1oHJav6j4maqDNt4CprYN6dxdS6WP3WGYfM+6X4eu6+4DR65Nww0IsQRpY94nTejXFTisOjMR1i3R/Ej7VvEWM5nUG457S76GYzLVamb5WAIINirA2zA+olfx8n0vr2aQdJcMUxNQWtc5hpYWI/W8rFbTymz9NKJzU3OpKshNrE5SCL+OpmrXtJzV1eStsxFXPRVt8wB9bayAg1i+F4u9FkO6G4/CeXv+cYhnP1qZhfvYMTItMyVipDoyUJNOBitodI6wMXsIBB4h9XOhfQ4/9nqjuf8AKc9x31Zm+fQ0/wCzrj95T8I9OSWdIMxMmYliAPEtHPEtBBbRZjGimglholo0xTQBbRZjDFmAcqRucqaY3PfcyxxD2RvK3v0ldsJl+JHMr/kTxBqmGDFIY0CbmZkGLxD/AJQoqudvO8AZizdB5iFRaJxLdkekKg0Ac8JZhhMrAAO82PodiitSomhzKrWJA1Vrf8prj7yfwKtlxCX1DXQgb9oafG0sxTq8ShA4tSyVqotbtt6C8XwSqFxFK+xcI34X7B+DSV0mp5cQ9r62Ouh1AlSrWOYbixHmNZVf+bz/AJJ/DeelLF6KE7oQG8G1VvjNPebRxPFZ6NW+7ZagtqCCFe/vvNYq7zR8jmJJBvD6hFTwYEH3S2pyhptY3GhGsvaLXse+xmDJHXa2r2JkOmNZMxEiJvEMfS3g4raZWYxTC2pA8zAShYz6s+U3T6GX/wDYH4TK7gfRc4lc1S4p9w0L/oJsHRelSwdSoaSBQwAKl25c9byazqT/AIb2jcN/MxeV1DjVJqbMzhWUheqS9Ss4PNE/XTlcXkvCs+RDUsKmVc4XYNbUD1lu1NqzWdSZUiDHVIgyShaKaMaKeQGDEtGxLQSAxbQ2gGAaWeilOr2VqE3Py/6ij0FTMAapsQx5cpZ4K4FwSDmcj3mEtRrqb8m08dZhi9q9rozjrPMKZuh6jRahJyFzp4jSF/4cNbVCbKrbd8tmqMTbupn5iTKTaNyOWmB46Rpz3iOURgpvhQN0GINjUt2guw7t4S/R+GsxrG13BAH3R/CbDXrldWtcVFPwjMJjcxAtuarWPiDE/Yub9enprnFeieHenT6rNSZKadaWYv1lQk3YDkNpVp0VAcL1w9sU9VO82ziALISNCEUac9ZX5SH0264efsiWR8i0+ST8ekeFS/RdrA5+yQWBynYNaSj0GqAkGqgtYbHci4l+KbKty916uoCgA0u8YcRVzsLdlXRm7ymW0Sfk38Sb9ekeGp1uh9QWPWJckraxvod5C4rwpsI4JZWKvy71IM3IV8wDAWAR2sfGpNd6WNnLHcda4H+VZdhzXtbUqc2Gla7hA6creqjACzU1II2Iu1j4aTWiZe8frF6GGY2P7PJfn2HZbH3SgE25p3eZZIbjwvACphkYknPTdLdzISAPdf3TW6uwM2rohUBw+XnTrD3MNfm01riNPI7p913HuJl2TrSsl8obpc+A310liOIMOS/GQVFz7rwiL+X87TP9Ykb0e+Odtb29BMpjPC58DaRyIJaR9ITuTKtd2+1Ydy6Sy6McG/pFbtHsUxncnnrZV9T8pUX0kmi9UE0qdZUp1AheohI0K3yE73FyCo+Ii26R0NSevV0+pxinSw1U0MtVqINwHsLjUrfe/gBK7gr1Kql8VTp0qlVyyKjMr5CNFVNl15m58pW8Dq4eggpKwex0aplXtGxO+g1kniePRG1cIxvbKABa5N118pn3pt+29TK8o0zSc0qLMr2vbYg/aLNuTLPgFXEOc1Q1SLkHrAoUrrqvM8pqHDcRQqEGpXyd92JJ8zN94djqLKFp1Fa3cY9OvlVlyRxFU54lo1oljLmUBinjGMW8gBvFNDvFvAFtAJhMYBglQYamcqjvLfnFigVKrz7X5yXhV7VP8TfnM11Bq+Wa050cur4QetKFtLk0/wAxDqC6sdrKhteDiNz+A/lF1tv8kkJIF2CntftF8iLCOByOotcAVP8AqOqKBcjQrVSxHLaL3Jvr9b+cXkzwxDGmxyjWkH1/FM1kvVDKoGWqhIGwbKDPU/qj4UV/3QMCx1/+yn5CGoCxwmFZSC1mFVaikcgc0nUMEpD6ZiQpb00tK3CVWuBc2uD6mobx+CxL9dVGY2I298rtBtqvFW6pwgt2WT/XvKTj+BqO3V0qb1SrM2WkrVCBkUsxsL213my8RQLQbKLfs6h9bjWK6H4+olaqyuQWDgnvAyWEsx3+n9elOaN105pjapNIIfsM9vUr+d5WroL8+X6y/wClGuJxB5l3J5akgygbczp7+0RLmcdG09B3uzqdgVf/AEOP0kTpVh8mIbuezj1Fj8QYzoKf27/g/n5xvTX61Pwf8jNXOD/pfLXqUM1LRAOsCqxlANNS/wDO89eBThiQBR+HrsoZUVc7jKah1KpzA7r98jiLxDEW1MN6A6opopUWJFjffa+ki8Nb9oPWFjdBYaC9reFryx6FYdamMRXUMNdDKrRvoaJ11WvCuFvXcKoNjubbTpPR7okuGs2dix3EuMDw+lTAyU1XyElGRXHFTWtt5oljGtFNHIAxbmE0B4AF4t4cW8AWxgEwzFmC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990600" y="1447800"/>
            <a:ext cx="7239000" cy="1384995"/>
          </a:xfrm>
          <a:prstGeom prst="rect">
            <a:avLst/>
          </a:prstGeom>
          <a:solidFill>
            <a:srgbClr val="E8D7F6"/>
          </a:solidFill>
          <a:ln w="28575" cmpd="sng">
            <a:solidFill>
              <a:srgbClr val="660066"/>
            </a:solidFill>
          </a:ln>
        </p:spPr>
        <p:txBody>
          <a:bodyPr wrap="square" rtlCol="0">
            <a:spAutoFit/>
          </a:bodyPr>
          <a:lstStyle/>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rPr>
              <a:t>Both particle and </a:t>
            </a: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rPr>
              <a:t>astro</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rPr>
              <a:t>-physicists work  towards measuring the number of generations.  </a:t>
            </a:r>
          </a:p>
        </p:txBody>
      </p:sp>
      <p:sp>
        <p:nvSpPr>
          <p:cNvPr id="14" name="TextBox 13"/>
          <p:cNvSpPr txBox="1"/>
          <p:nvPr/>
        </p:nvSpPr>
        <p:spPr>
          <a:xfrm>
            <a:off x="228600" y="3124200"/>
            <a:ext cx="8534400" cy="1077218"/>
          </a:xfrm>
          <a:prstGeom prst="rect">
            <a:avLst/>
          </a:prstGeom>
          <a:solidFill>
            <a:schemeClr val="accent1">
              <a:lumMod val="20000"/>
              <a:lumOff val="80000"/>
            </a:schemeClr>
          </a:solidFill>
          <a:ln w="38100" cmpd="sng">
            <a:solidFill>
              <a:schemeClr val="accent1">
                <a:lumMod val="50000"/>
              </a:schemeClr>
            </a:solidFill>
          </a:ln>
        </p:spPr>
        <p:txBody>
          <a:bodyPr wrap="square" rtlCol="0">
            <a:spAutoFit/>
          </a:bodyPr>
          <a:lstStyle/>
          <a:p>
            <a:r>
              <a:rPr lang="en-US" sz="2000" b="1" dirty="0" smtClean="0">
                <a:solidFill>
                  <a:srgbClr val="000000"/>
                </a:solidFill>
                <a:latin typeface="Chalkboard"/>
                <a:cs typeface="Chalkboard"/>
              </a:rPr>
              <a:t>From cosmology →</a:t>
            </a:r>
            <a:r>
              <a:rPr lang="en-US" sz="2000" b="1" dirty="0" smtClean="0">
                <a:latin typeface="Chalkboard"/>
                <a:cs typeface="Chalkboard"/>
              </a:rPr>
              <a:t> </a:t>
            </a:r>
            <a:r>
              <a:rPr lang="en-US" sz="2000" b="1" dirty="0" smtClean="0">
                <a:solidFill>
                  <a:srgbClr val="0000FF"/>
                </a:solidFill>
                <a:latin typeface="Chalkboard"/>
                <a:cs typeface="Chalkboard"/>
              </a:rPr>
              <a:t>Studied the concentration of </a:t>
            </a:r>
            <a:r>
              <a:rPr lang="en-US" sz="2000" b="1" baseline="30000" dirty="0" smtClean="0">
                <a:solidFill>
                  <a:srgbClr val="0000FF"/>
                </a:solidFill>
                <a:latin typeface="Chalkboard"/>
                <a:cs typeface="Chalkboard"/>
              </a:rPr>
              <a:t>4</a:t>
            </a:r>
            <a:r>
              <a:rPr lang="en-US" sz="2000" b="1" dirty="0" smtClean="0">
                <a:solidFill>
                  <a:srgbClr val="0000FF"/>
                </a:solidFill>
                <a:latin typeface="Chalkboard"/>
                <a:cs typeface="Chalkboard"/>
              </a:rPr>
              <a:t>He and H in the gas clouds surrounding galaxies  → </a:t>
            </a:r>
            <a:r>
              <a:rPr lang="en-US" sz="2000" b="1" dirty="0" smtClean="0">
                <a:solidFill>
                  <a:schemeClr val="accent6">
                    <a:lumMod val="75000"/>
                  </a:schemeClr>
                </a:solidFill>
                <a:latin typeface="Chalkboard"/>
                <a:cs typeface="Chalkboard"/>
              </a:rPr>
              <a:t>Calculated that there cannot  be more than 5 generations → </a:t>
            </a:r>
            <a:r>
              <a:rPr lang="en-US" sz="2400" b="1" dirty="0" smtClean="0">
                <a:solidFill>
                  <a:srgbClr val="00B050"/>
                </a:solidFill>
                <a:latin typeface="Chalkboard"/>
                <a:cs typeface="Chalkboard"/>
              </a:rPr>
              <a:t>measured 3 generations </a:t>
            </a:r>
            <a:endParaRPr lang="en-US" sz="2400" b="1" dirty="0">
              <a:solidFill>
                <a:srgbClr val="00B050"/>
              </a:solidFill>
              <a:latin typeface="Chalkboard"/>
              <a:cs typeface="Chalkboard"/>
            </a:endParaRPr>
          </a:p>
        </p:txBody>
      </p:sp>
      <p:sp>
        <p:nvSpPr>
          <p:cNvPr id="15" name="TextBox 14"/>
          <p:cNvSpPr txBox="1"/>
          <p:nvPr/>
        </p:nvSpPr>
        <p:spPr>
          <a:xfrm>
            <a:off x="76200" y="4876800"/>
            <a:ext cx="8991600" cy="769441"/>
          </a:xfrm>
          <a:prstGeom prst="rect">
            <a:avLst/>
          </a:prstGeom>
          <a:solidFill>
            <a:srgbClr val="FDF8CD"/>
          </a:solidFill>
          <a:ln w="28575" cmpd="sng">
            <a:solidFill>
              <a:srgbClr val="796D04"/>
            </a:solidFill>
          </a:ln>
        </p:spPr>
        <p:txBody>
          <a:bodyPr wrap="square" rtlCol="0">
            <a:spAutoFit/>
          </a:bodyPr>
          <a:lstStyle/>
          <a:p>
            <a:r>
              <a:rPr lang="en-US" sz="2000" b="1" dirty="0" smtClean="0">
                <a:solidFill>
                  <a:schemeClr val="bg1"/>
                </a:solidFill>
                <a:latin typeface="Chalkboard"/>
                <a:cs typeface="Chalkboard"/>
              </a:rPr>
              <a:t>From particle physics → </a:t>
            </a:r>
            <a:r>
              <a:rPr lang="en-US" sz="2000" b="1" dirty="0" smtClean="0">
                <a:solidFill>
                  <a:srgbClr val="0000FF"/>
                </a:solidFill>
                <a:latin typeface="Chalkboard"/>
                <a:cs typeface="Chalkboard"/>
              </a:rPr>
              <a:t>Studied the decay of Z</a:t>
            </a:r>
            <a:r>
              <a:rPr lang="en-US" sz="2000" b="1" baseline="30000" dirty="0" smtClean="0">
                <a:solidFill>
                  <a:srgbClr val="0000FF"/>
                </a:solidFill>
                <a:latin typeface="Chalkboard"/>
                <a:cs typeface="Chalkboard"/>
              </a:rPr>
              <a:t>0</a:t>
            </a:r>
            <a:r>
              <a:rPr lang="en-US" sz="2000" b="1" dirty="0" smtClean="0">
                <a:solidFill>
                  <a:srgbClr val="0000FF"/>
                </a:solidFill>
                <a:latin typeface="Chalkboard"/>
                <a:cs typeface="Chalkboard"/>
              </a:rPr>
              <a:t> boson  →  </a:t>
            </a:r>
            <a:r>
              <a:rPr lang="en-US" sz="2400" b="1" dirty="0" smtClean="0">
                <a:solidFill>
                  <a:srgbClr val="00B050"/>
                </a:solidFill>
                <a:latin typeface="Chalkboard"/>
                <a:cs typeface="Chalkboard"/>
              </a:rPr>
              <a:t>measured 3 generations </a:t>
            </a:r>
            <a:endParaRPr lang="en-US" sz="2400" b="1" dirty="0">
              <a:solidFill>
                <a:srgbClr val="00B050"/>
              </a:solidFill>
              <a:latin typeface="Chalkboard"/>
              <a:cs typeface="Chalkboard"/>
            </a:endParaRPr>
          </a:p>
        </p:txBody>
      </p:sp>
      <p:sp>
        <p:nvSpPr>
          <p:cNvPr id="16" name="Oval 15"/>
          <p:cNvSpPr/>
          <p:nvPr/>
        </p:nvSpPr>
        <p:spPr>
          <a:xfrm>
            <a:off x="5810956" y="4848578"/>
            <a:ext cx="1219200" cy="533400"/>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4876800" y="4648200"/>
            <a:ext cx="1143000" cy="228600"/>
          </a:xfrm>
          <a:prstGeom prst="straightConnector1">
            <a:avLst/>
          </a:prstGeom>
          <a:ln w="762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90600" y="4267200"/>
            <a:ext cx="7086600" cy="369332"/>
          </a:xfrm>
          <a:prstGeom prst="rect">
            <a:avLst/>
          </a:prstGeom>
          <a:solidFill>
            <a:schemeClr val="tx1"/>
          </a:solidFill>
        </p:spPr>
        <p:txBody>
          <a:bodyPr wrap="square" rtlCol="0">
            <a:spAutoFit/>
          </a:bodyPr>
          <a:lstStyle/>
          <a:p>
            <a:r>
              <a:rPr lang="en-US" b="1" dirty="0" smtClean="0">
                <a:solidFill>
                  <a:srgbClr val="FF0000"/>
                </a:solidFill>
                <a:latin typeface="Lucida Handwriting"/>
                <a:ea typeface="Arial Unicode MS" pitchFamily="34" charset="-128"/>
                <a:cs typeface="Lucida Handwriting"/>
              </a:rPr>
              <a:t>Just pretend you are an expert on this particle </a:t>
            </a:r>
            <a:r>
              <a:rPr lang="en-US" b="1" dirty="0" smtClean="0">
                <a:solidFill>
                  <a:srgbClr val="FF0000"/>
                </a:solidFill>
                <a:latin typeface="Lucida Handwriting"/>
                <a:ea typeface="Arial Unicode MS" pitchFamily="34" charset="-128"/>
                <a:cs typeface="Lucida Handwriting"/>
                <a:sym typeface="Wingdings"/>
              </a:rPr>
              <a:t></a:t>
            </a:r>
            <a:endParaRPr lang="en-US" b="1" dirty="0">
              <a:solidFill>
                <a:srgbClr val="FF0000"/>
              </a:solidFill>
              <a:latin typeface="Lucida Handwriting"/>
              <a:ea typeface="Arial Unicode MS" pitchFamily="34" charset="-128"/>
              <a:cs typeface="Lucida Handwriting"/>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900" decel="100000" fill="hold"/>
                                        <p:tgtEl>
                                          <p:spTgt spid="2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900" decel="100000" fill="hold"/>
                                        <p:tgtEl>
                                          <p:spTgt spid="2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xit" presetSubtype="32" fill="hold" grpId="1" nodeType="clickEffect">
                                  <p:stCondLst>
                                    <p:cond delay="0"/>
                                  </p:stCondLst>
                                  <p:childTnLst>
                                    <p:anim calcmode="lin" valueType="num">
                                      <p:cBhvr>
                                        <p:cTn id="26" dur="500"/>
                                        <p:tgtEl>
                                          <p:spTgt spid="22"/>
                                        </p:tgtEl>
                                        <p:attrNameLst>
                                          <p:attrName>ppt_w</p:attrName>
                                        </p:attrNameLst>
                                      </p:cBhvr>
                                      <p:tavLst>
                                        <p:tav tm="0">
                                          <p:val>
                                            <p:strVal val="ppt_w"/>
                                          </p:val>
                                        </p:tav>
                                        <p:tav tm="100000">
                                          <p:val>
                                            <p:fltVal val="0"/>
                                          </p:val>
                                        </p:tav>
                                      </p:tavLst>
                                    </p:anim>
                                    <p:anim calcmode="lin" valueType="num">
                                      <p:cBhvr>
                                        <p:cTn id="27" dur="500"/>
                                        <p:tgtEl>
                                          <p:spTgt spid="22"/>
                                        </p:tgtEl>
                                        <p:attrNameLst>
                                          <p:attrName>ppt_h</p:attrName>
                                        </p:attrNameLst>
                                      </p:cBhvr>
                                      <p:tavLst>
                                        <p:tav tm="0">
                                          <p:val>
                                            <p:strVal val="ppt_h"/>
                                          </p:val>
                                        </p:tav>
                                        <p:tav tm="100000">
                                          <p:val>
                                            <p:fltVal val="0"/>
                                          </p:val>
                                        </p:tav>
                                      </p:tavLst>
                                    </p:anim>
                                    <p:set>
                                      <p:cBhvr>
                                        <p:cTn id="28" dur="1" fill="hold">
                                          <p:stCondLst>
                                            <p:cond delay="499"/>
                                          </p:stCondLst>
                                        </p:cTn>
                                        <p:tgtEl>
                                          <p:spTgt spid="22"/>
                                        </p:tgtEl>
                                        <p:attrNameLst>
                                          <p:attrName>style.visibility</p:attrName>
                                        </p:attrNameLst>
                                      </p:cBhvr>
                                      <p:to>
                                        <p:strVal val="hidden"/>
                                      </p:to>
                                    </p:set>
                                  </p:childTnLst>
                                </p:cTn>
                              </p:par>
                              <p:par>
                                <p:cTn id="29" presetID="23" presetClass="exit" presetSubtype="32" fill="hold" nodeType="withEffect">
                                  <p:stCondLst>
                                    <p:cond delay="0"/>
                                  </p:stCondLst>
                                  <p:childTnLst>
                                    <p:anim calcmode="lin" valueType="num">
                                      <p:cBhvr>
                                        <p:cTn id="30" dur="500"/>
                                        <p:tgtEl>
                                          <p:spTgt spid="20"/>
                                        </p:tgtEl>
                                        <p:attrNameLst>
                                          <p:attrName>ppt_w</p:attrName>
                                        </p:attrNameLst>
                                      </p:cBhvr>
                                      <p:tavLst>
                                        <p:tav tm="0">
                                          <p:val>
                                            <p:strVal val="ppt_w"/>
                                          </p:val>
                                        </p:tav>
                                        <p:tav tm="100000">
                                          <p:val>
                                            <p:fltVal val="0"/>
                                          </p:val>
                                        </p:tav>
                                      </p:tavLst>
                                    </p:anim>
                                    <p:anim calcmode="lin" valueType="num">
                                      <p:cBhvr>
                                        <p:cTn id="31" dur="500"/>
                                        <p:tgtEl>
                                          <p:spTgt spid="20"/>
                                        </p:tgtEl>
                                        <p:attrNameLst>
                                          <p:attrName>ppt_h</p:attrName>
                                        </p:attrNameLst>
                                      </p:cBhvr>
                                      <p:tavLst>
                                        <p:tav tm="0">
                                          <p:val>
                                            <p:strVal val="ppt_h"/>
                                          </p:val>
                                        </p:tav>
                                        <p:tav tm="100000">
                                          <p:val>
                                            <p:fltVal val="0"/>
                                          </p:val>
                                        </p:tav>
                                      </p:tavLst>
                                    </p:anim>
                                    <p:set>
                                      <p:cBhvr>
                                        <p:cTn id="32" dur="1" fill="hold">
                                          <p:stCondLst>
                                            <p:cond delay="499"/>
                                          </p:stCondLst>
                                        </p:cTn>
                                        <p:tgtEl>
                                          <p:spTgt spid="20"/>
                                        </p:tgtEl>
                                        <p:attrNameLst>
                                          <p:attrName>style.visibility</p:attrName>
                                        </p:attrNameLst>
                                      </p:cBhvr>
                                      <p:to>
                                        <p:strVal val="hidden"/>
                                      </p:to>
                                    </p:set>
                                  </p:childTnLst>
                                </p:cTn>
                              </p:par>
                              <p:par>
                                <p:cTn id="33" presetID="23" presetClass="exit" presetSubtype="32" fill="hold" grpId="1" nodeType="withEffect">
                                  <p:stCondLst>
                                    <p:cond delay="0"/>
                                  </p:stCondLst>
                                  <p:childTnLst>
                                    <p:anim calcmode="lin" valueType="num">
                                      <p:cBhvr>
                                        <p:cTn id="34" dur="500"/>
                                        <p:tgtEl>
                                          <p:spTgt spid="16"/>
                                        </p:tgtEl>
                                        <p:attrNameLst>
                                          <p:attrName>ppt_w</p:attrName>
                                        </p:attrNameLst>
                                      </p:cBhvr>
                                      <p:tavLst>
                                        <p:tav tm="0">
                                          <p:val>
                                            <p:strVal val="ppt_w"/>
                                          </p:val>
                                        </p:tav>
                                        <p:tav tm="100000">
                                          <p:val>
                                            <p:fltVal val="0"/>
                                          </p:val>
                                        </p:tav>
                                      </p:tavLst>
                                    </p:anim>
                                    <p:anim calcmode="lin" valueType="num">
                                      <p:cBhvr>
                                        <p:cTn id="35" dur="500"/>
                                        <p:tgtEl>
                                          <p:spTgt spid="16"/>
                                        </p:tgtEl>
                                        <p:attrNameLst>
                                          <p:attrName>ppt_h</p:attrName>
                                        </p:attrNameLst>
                                      </p:cBhvr>
                                      <p:tavLst>
                                        <p:tav tm="0">
                                          <p:val>
                                            <p:strVal val="ppt_h"/>
                                          </p:val>
                                        </p:tav>
                                        <p:tav tm="100000">
                                          <p:val>
                                            <p:fltVal val="0"/>
                                          </p:val>
                                        </p:tav>
                                      </p:tavLst>
                                    </p:anim>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2" grpId="0" animBg="1"/>
      <p:bldP spid="22"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5F85D29-AA22-C348-B9D1-EFF06B14B960}"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55</a:t>
            </a:fld>
            <a:endParaRPr lang="en-US"/>
          </a:p>
        </p:txBody>
      </p:sp>
      <p:sp>
        <p:nvSpPr>
          <p:cNvPr id="11" name="Rounded Rectangle 10"/>
          <p:cNvSpPr/>
          <p:nvPr/>
        </p:nvSpPr>
        <p:spPr>
          <a:xfrm>
            <a:off x="2057400" y="2057400"/>
            <a:ext cx="1219200" cy="2590800"/>
          </a:xfrm>
          <a:prstGeom prst="roundRect">
            <a:avLst/>
          </a:prstGeom>
          <a:solidFill>
            <a:schemeClr val="tx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33400" y="609600"/>
            <a:ext cx="4267200" cy="70788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000" b="1" dirty="0" smtClean="0">
                <a:ln w="50800"/>
                <a:solidFill>
                  <a:schemeClr val="bg1">
                    <a:shade val="50000"/>
                  </a:schemeClr>
                </a:solidFill>
                <a:latin typeface="Chalkboard"/>
                <a:cs typeface="Chalkboard"/>
              </a:rPr>
              <a:t>Recap: Leptons</a:t>
            </a:r>
            <a:endParaRPr lang="en-US" sz="4000" b="1" dirty="0">
              <a:ln w="50800"/>
              <a:solidFill>
                <a:schemeClr val="bg1">
                  <a:shade val="50000"/>
                </a:schemeClr>
              </a:solidFill>
              <a:latin typeface="Chalkboard"/>
              <a:cs typeface="Chalkboard"/>
            </a:endParaRPr>
          </a:p>
        </p:txBody>
      </p:sp>
      <p:sp>
        <p:nvSpPr>
          <p:cNvPr id="14" name="TextBox 13"/>
          <p:cNvSpPr txBox="1"/>
          <p:nvPr/>
        </p:nvSpPr>
        <p:spPr>
          <a:xfrm>
            <a:off x="2133600" y="2819400"/>
            <a:ext cx="1143000" cy="369332"/>
          </a:xfrm>
          <a:prstGeom prst="rect">
            <a:avLst/>
          </a:prstGeom>
          <a:noFill/>
        </p:spPr>
        <p:txBody>
          <a:bodyPr wrap="square" rtlCol="0">
            <a:spAutoFit/>
          </a:bodyPr>
          <a:lstStyle/>
          <a:p>
            <a:r>
              <a:rPr lang="en-US" dirty="0" smtClean="0">
                <a:solidFill>
                  <a:schemeClr val="bg1"/>
                </a:solidFill>
              </a:rPr>
              <a:t>electron</a:t>
            </a:r>
            <a:endParaRPr lang="en-US" dirty="0">
              <a:solidFill>
                <a:schemeClr val="bg1"/>
              </a:solidFill>
            </a:endParaRPr>
          </a:p>
        </p:txBody>
      </p:sp>
      <p:sp>
        <p:nvSpPr>
          <p:cNvPr id="17" name="Oval 16"/>
          <p:cNvSpPr/>
          <p:nvPr/>
        </p:nvSpPr>
        <p:spPr>
          <a:xfrm>
            <a:off x="2286000" y="22098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438400" y="2209800"/>
            <a:ext cx="381000" cy="461665"/>
          </a:xfrm>
          <a:prstGeom prst="rect">
            <a:avLst/>
          </a:prstGeom>
          <a:noFill/>
        </p:spPr>
        <p:txBody>
          <a:bodyPr wrap="square" rtlCol="0">
            <a:spAutoFit/>
          </a:bodyPr>
          <a:lstStyle/>
          <a:p>
            <a:r>
              <a:rPr lang="en-US" sz="2400" b="1" dirty="0" smtClean="0">
                <a:latin typeface="Bookman Old Style" pitchFamily="18" charset="0"/>
              </a:rPr>
              <a:t>e</a:t>
            </a:r>
            <a:endParaRPr lang="en-US" sz="2400" b="1" baseline="30000" dirty="0">
              <a:latin typeface="Bookman Old Style" pitchFamily="18" charset="0"/>
            </a:endParaRPr>
          </a:p>
        </p:txBody>
      </p:sp>
      <p:sp>
        <p:nvSpPr>
          <p:cNvPr id="24" name="Oval 23"/>
          <p:cNvSpPr/>
          <p:nvPr/>
        </p:nvSpPr>
        <p:spPr>
          <a:xfrm>
            <a:off x="2362200" y="32766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438400" y="3276600"/>
            <a:ext cx="685800" cy="461665"/>
          </a:xfrm>
          <a:prstGeom prst="rect">
            <a:avLst/>
          </a:prstGeom>
          <a:noFill/>
        </p:spPr>
        <p:txBody>
          <a:bodyPr wrap="square" rtlCol="0">
            <a:spAutoFit/>
          </a:bodyPr>
          <a:lstStyle/>
          <a:p>
            <a:r>
              <a:rPr lang="en-US" sz="2400" b="1" dirty="0" smtClean="0">
                <a:latin typeface="Symbol" pitchFamily="18" charset="2"/>
              </a:rPr>
              <a:t>n</a:t>
            </a:r>
            <a:r>
              <a:rPr lang="en-US" sz="2400" b="1" baseline="-25000" dirty="0" smtClean="0">
                <a:latin typeface="Bookman Old Style" pitchFamily="18" charset="0"/>
              </a:rPr>
              <a:t>e</a:t>
            </a:r>
            <a:endParaRPr lang="en-US" sz="2400" b="1" baseline="-25000" dirty="0">
              <a:latin typeface="Bookman Old Style" pitchFamily="18" charset="0"/>
            </a:endParaRPr>
          </a:p>
        </p:txBody>
      </p:sp>
      <p:sp>
        <p:nvSpPr>
          <p:cNvPr id="26" name="TextBox 25"/>
          <p:cNvSpPr txBox="1"/>
          <p:nvPr/>
        </p:nvSpPr>
        <p:spPr>
          <a:xfrm>
            <a:off x="2133600" y="3886200"/>
            <a:ext cx="1143000" cy="646331"/>
          </a:xfrm>
          <a:prstGeom prst="rect">
            <a:avLst/>
          </a:prstGeom>
          <a:noFill/>
        </p:spPr>
        <p:txBody>
          <a:bodyPr wrap="square" rtlCol="0">
            <a:spAutoFit/>
          </a:bodyPr>
          <a:lstStyle/>
          <a:p>
            <a:r>
              <a:rPr lang="en-US" dirty="0" smtClean="0">
                <a:solidFill>
                  <a:srgbClr val="000000"/>
                </a:solidFill>
              </a:rPr>
              <a:t>electron</a:t>
            </a:r>
          </a:p>
          <a:p>
            <a:r>
              <a:rPr lang="en-US" dirty="0" smtClean="0">
                <a:solidFill>
                  <a:srgbClr val="000000"/>
                </a:solidFill>
              </a:rPr>
              <a:t>neutrino</a:t>
            </a:r>
            <a:endParaRPr lang="en-US" dirty="0">
              <a:solidFill>
                <a:srgbClr val="000000"/>
              </a:solidFill>
            </a:endParaRPr>
          </a:p>
        </p:txBody>
      </p:sp>
      <p:sp>
        <p:nvSpPr>
          <p:cNvPr id="27" name="Rounded Rectangle 26"/>
          <p:cNvSpPr/>
          <p:nvPr/>
        </p:nvSpPr>
        <p:spPr>
          <a:xfrm>
            <a:off x="3810000" y="2057400"/>
            <a:ext cx="1219200" cy="2590800"/>
          </a:xfrm>
          <a:prstGeom prst="roundRect">
            <a:avLst/>
          </a:prstGeom>
          <a:solidFill>
            <a:schemeClr val="tx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886200" y="2819400"/>
            <a:ext cx="1143000" cy="369332"/>
          </a:xfrm>
          <a:prstGeom prst="rect">
            <a:avLst/>
          </a:prstGeom>
          <a:noFill/>
        </p:spPr>
        <p:txBody>
          <a:bodyPr wrap="square" rtlCol="0">
            <a:spAutoFit/>
          </a:bodyPr>
          <a:lstStyle/>
          <a:p>
            <a:pPr algn="ctr"/>
            <a:r>
              <a:rPr lang="en-US" dirty="0" smtClean="0">
                <a:solidFill>
                  <a:srgbClr val="000000"/>
                </a:solidFill>
              </a:rPr>
              <a:t>muon</a:t>
            </a:r>
            <a:endParaRPr lang="en-US" dirty="0">
              <a:solidFill>
                <a:srgbClr val="000000"/>
              </a:solidFill>
            </a:endParaRPr>
          </a:p>
        </p:txBody>
      </p:sp>
      <p:sp>
        <p:nvSpPr>
          <p:cNvPr id="29" name="Oval 28"/>
          <p:cNvSpPr/>
          <p:nvPr/>
        </p:nvSpPr>
        <p:spPr>
          <a:xfrm>
            <a:off x="4038600" y="22098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191000" y="2209800"/>
            <a:ext cx="381000" cy="461665"/>
          </a:xfrm>
          <a:prstGeom prst="rect">
            <a:avLst/>
          </a:prstGeom>
          <a:noFill/>
        </p:spPr>
        <p:txBody>
          <a:bodyPr wrap="square" rtlCol="0">
            <a:spAutoFit/>
          </a:bodyPr>
          <a:lstStyle/>
          <a:p>
            <a:r>
              <a:rPr lang="en-US" sz="2400" b="1" dirty="0" smtClean="0">
                <a:latin typeface="Symbol" pitchFamily="18" charset="2"/>
              </a:rPr>
              <a:t>m</a:t>
            </a:r>
            <a:endParaRPr lang="en-US" sz="2400" b="1" baseline="30000" dirty="0">
              <a:latin typeface="Symbol" pitchFamily="18" charset="2"/>
            </a:endParaRPr>
          </a:p>
        </p:txBody>
      </p:sp>
      <p:sp>
        <p:nvSpPr>
          <p:cNvPr id="31" name="Oval 30"/>
          <p:cNvSpPr/>
          <p:nvPr/>
        </p:nvSpPr>
        <p:spPr>
          <a:xfrm>
            <a:off x="4114800" y="32766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191000" y="3276600"/>
            <a:ext cx="685800" cy="461665"/>
          </a:xfrm>
          <a:prstGeom prst="rect">
            <a:avLst/>
          </a:prstGeom>
          <a:noFill/>
        </p:spPr>
        <p:txBody>
          <a:bodyPr wrap="square" rtlCol="0">
            <a:spAutoFit/>
          </a:bodyPr>
          <a:lstStyle/>
          <a:p>
            <a:r>
              <a:rPr lang="en-US" sz="2400" b="1" dirty="0" smtClean="0">
                <a:latin typeface="Symbol" pitchFamily="18" charset="2"/>
              </a:rPr>
              <a:t>n</a:t>
            </a:r>
            <a:r>
              <a:rPr lang="en-US" sz="2400" b="1" baseline="-25000" dirty="0" smtClean="0">
                <a:latin typeface="Symbol" pitchFamily="18" charset="2"/>
              </a:rPr>
              <a:t>m</a:t>
            </a:r>
            <a:endParaRPr lang="en-US" sz="2400" b="1" baseline="-25000" dirty="0">
              <a:latin typeface="Bookman Old Style" pitchFamily="18" charset="0"/>
            </a:endParaRPr>
          </a:p>
        </p:txBody>
      </p:sp>
      <p:sp>
        <p:nvSpPr>
          <p:cNvPr id="33" name="TextBox 32"/>
          <p:cNvSpPr txBox="1"/>
          <p:nvPr/>
        </p:nvSpPr>
        <p:spPr>
          <a:xfrm>
            <a:off x="3886200" y="3886200"/>
            <a:ext cx="1143000" cy="646331"/>
          </a:xfrm>
          <a:prstGeom prst="rect">
            <a:avLst/>
          </a:prstGeom>
          <a:noFill/>
        </p:spPr>
        <p:txBody>
          <a:bodyPr wrap="square" rtlCol="0">
            <a:spAutoFit/>
          </a:bodyPr>
          <a:lstStyle/>
          <a:p>
            <a:pPr algn="ctr"/>
            <a:r>
              <a:rPr lang="en-US" dirty="0" smtClean="0">
                <a:solidFill>
                  <a:srgbClr val="000000"/>
                </a:solidFill>
              </a:rPr>
              <a:t>muon</a:t>
            </a:r>
          </a:p>
          <a:p>
            <a:pPr algn="ctr"/>
            <a:r>
              <a:rPr lang="en-US" dirty="0" smtClean="0">
                <a:solidFill>
                  <a:srgbClr val="000000"/>
                </a:solidFill>
              </a:rPr>
              <a:t>neutrino</a:t>
            </a:r>
            <a:endParaRPr lang="en-US" dirty="0">
              <a:solidFill>
                <a:srgbClr val="000000"/>
              </a:solidFill>
            </a:endParaRPr>
          </a:p>
        </p:txBody>
      </p:sp>
      <p:sp>
        <p:nvSpPr>
          <p:cNvPr id="34" name="Rounded Rectangle 33"/>
          <p:cNvSpPr/>
          <p:nvPr/>
        </p:nvSpPr>
        <p:spPr>
          <a:xfrm>
            <a:off x="5410200" y="2057400"/>
            <a:ext cx="1219200" cy="2590800"/>
          </a:xfrm>
          <a:prstGeom prst="roundRect">
            <a:avLst/>
          </a:prstGeom>
          <a:solidFill>
            <a:schemeClr val="tx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486400" y="2819400"/>
            <a:ext cx="1143000" cy="369332"/>
          </a:xfrm>
          <a:prstGeom prst="rect">
            <a:avLst/>
          </a:prstGeom>
          <a:noFill/>
        </p:spPr>
        <p:txBody>
          <a:bodyPr wrap="square" rtlCol="0">
            <a:spAutoFit/>
          </a:bodyPr>
          <a:lstStyle/>
          <a:p>
            <a:pPr algn="ctr"/>
            <a:r>
              <a:rPr lang="en-US" dirty="0" smtClean="0">
                <a:solidFill>
                  <a:srgbClr val="000000"/>
                </a:solidFill>
              </a:rPr>
              <a:t>tau</a:t>
            </a:r>
            <a:endParaRPr lang="en-US" dirty="0">
              <a:solidFill>
                <a:srgbClr val="000000"/>
              </a:solidFill>
            </a:endParaRPr>
          </a:p>
        </p:txBody>
      </p:sp>
      <p:sp>
        <p:nvSpPr>
          <p:cNvPr id="36" name="Oval 35"/>
          <p:cNvSpPr/>
          <p:nvPr/>
        </p:nvSpPr>
        <p:spPr>
          <a:xfrm>
            <a:off x="5638800" y="22098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791200" y="2209800"/>
            <a:ext cx="381000" cy="461665"/>
          </a:xfrm>
          <a:prstGeom prst="rect">
            <a:avLst/>
          </a:prstGeom>
          <a:noFill/>
        </p:spPr>
        <p:txBody>
          <a:bodyPr wrap="square" rtlCol="0">
            <a:spAutoFit/>
          </a:bodyPr>
          <a:lstStyle/>
          <a:p>
            <a:r>
              <a:rPr lang="en-US" sz="2400" b="1" dirty="0" smtClean="0">
                <a:latin typeface="Symbol" pitchFamily="18" charset="2"/>
              </a:rPr>
              <a:t>t</a:t>
            </a:r>
            <a:endParaRPr lang="en-US" sz="2400" b="1" baseline="30000" dirty="0">
              <a:latin typeface="Symbol" pitchFamily="18" charset="2"/>
            </a:endParaRPr>
          </a:p>
        </p:txBody>
      </p:sp>
      <p:sp>
        <p:nvSpPr>
          <p:cNvPr id="38" name="Oval 37"/>
          <p:cNvSpPr/>
          <p:nvPr/>
        </p:nvSpPr>
        <p:spPr>
          <a:xfrm>
            <a:off x="5715000" y="32766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791200" y="3276600"/>
            <a:ext cx="685800" cy="461665"/>
          </a:xfrm>
          <a:prstGeom prst="rect">
            <a:avLst/>
          </a:prstGeom>
          <a:noFill/>
        </p:spPr>
        <p:txBody>
          <a:bodyPr wrap="square" rtlCol="0">
            <a:spAutoFit/>
          </a:bodyPr>
          <a:lstStyle/>
          <a:p>
            <a:r>
              <a:rPr lang="en-US" sz="2400" b="1" dirty="0" smtClean="0">
                <a:latin typeface="Symbol" pitchFamily="18" charset="2"/>
              </a:rPr>
              <a:t>n</a:t>
            </a:r>
            <a:r>
              <a:rPr lang="en-US" sz="2400" b="1" baseline="-25000" dirty="0" smtClean="0">
                <a:latin typeface="Symbol" pitchFamily="18" charset="2"/>
              </a:rPr>
              <a:t>t</a:t>
            </a:r>
            <a:endParaRPr lang="en-US" sz="2400" b="1" baseline="-25000" dirty="0">
              <a:latin typeface="Bookman Old Style" pitchFamily="18" charset="0"/>
            </a:endParaRPr>
          </a:p>
        </p:txBody>
      </p:sp>
      <p:sp>
        <p:nvSpPr>
          <p:cNvPr id="40" name="TextBox 39"/>
          <p:cNvSpPr txBox="1"/>
          <p:nvPr/>
        </p:nvSpPr>
        <p:spPr>
          <a:xfrm>
            <a:off x="5486400" y="3886200"/>
            <a:ext cx="1143000" cy="646331"/>
          </a:xfrm>
          <a:prstGeom prst="rect">
            <a:avLst/>
          </a:prstGeom>
          <a:noFill/>
        </p:spPr>
        <p:txBody>
          <a:bodyPr wrap="square" rtlCol="0">
            <a:spAutoFit/>
          </a:bodyPr>
          <a:lstStyle/>
          <a:p>
            <a:pPr algn="ctr"/>
            <a:r>
              <a:rPr lang="en-US" dirty="0" smtClean="0">
                <a:solidFill>
                  <a:srgbClr val="000000"/>
                </a:solidFill>
              </a:rPr>
              <a:t>tau</a:t>
            </a:r>
          </a:p>
          <a:p>
            <a:pPr algn="ctr"/>
            <a:r>
              <a:rPr lang="en-US" dirty="0" smtClean="0">
                <a:solidFill>
                  <a:srgbClr val="000000"/>
                </a:solidFill>
              </a:rPr>
              <a:t>neutrino</a:t>
            </a:r>
            <a:endParaRPr lang="en-US" dirty="0">
              <a:solidFill>
                <a:srgbClr val="000000"/>
              </a:solidFill>
            </a:endParaRPr>
          </a:p>
        </p:txBody>
      </p:sp>
      <p:sp>
        <p:nvSpPr>
          <p:cNvPr id="41" name="TextBox 40"/>
          <p:cNvSpPr txBox="1"/>
          <p:nvPr/>
        </p:nvSpPr>
        <p:spPr>
          <a:xfrm>
            <a:off x="5181600" y="533400"/>
            <a:ext cx="3429000" cy="707886"/>
          </a:xfrm>
          <a:prstGeom prst="rect">
            <a:avLst/>
          </a:prstGeom>
          <a:solidFill>
            <a:schemeClr val="tx1">
              <a:lumMod val="95000"/>
            </a:schemeClr>
          </a:solidFill>
          <a:ln>
            <a:solidFill>
              <a:schemeClr val="bg1">
                <a:lumMod val="95000"/>
                <a:lumOff val="5000"/>
              </a:schemeClr>
            </a:solidFill>
          </a:ln>
        </p:spPr>
        <p:txBody>
          <a:bodyPr wrap="square" rtlCol="0">
            <a:spAutoFit/>
          </a:bodyPr>
          <a:lstStyle/>
          <a:p>
            <a:r>
              <a:rPr lang="en-US" sz="2000" b="1" dirty="0" smtClean="0">
                <a:solidFill>
                  <a:srgbClr val="796D04"/>
                </a:solidFill>
                <a:latin typeface="Chalkboard"/>
                <a:cs typeface="Chalkboard"/>
              </a:rPr>
              <a:t>Discovered in the mid 1970s at </a:t>
            </a:r>
            <a:r>
              <a:rPr lang="en-US" sz="2000" b="1" dirty="0" err="1" smtClean="0">
                <a:solidFill>
                  <a:srgbClr val="796D04"/>
                </a:solidFill>
                <a:latin typeface="Chalkboard"/>
                <a:cs typeface="Chalkboard"/>
              </a:rPr>
              <a:t>Fermilab</a:t>
            </a:r>
            <a:endParaRPr lang="en-US" sz="2000" b="1" dirty="0">
              <a:solidFill>
                <a:srgbClr val="796D04"/>
              </a:solidFill>
              <a:latin typeface="Chalkboard"/>
              <a:cs typeface="Chalkboard"/>
            </a:endParaRPr>
          </a:p>
        </p:txBody>
      </p:sp>
      <p:cxnSp>
        <p:nvCxnSpPr>
          <p:cNvPr id="42" name="Straight Arrow Connector 41"/>
          <p:cNvCxnSpPr/>
          <p:nvPr/>
        </p:nvCxnSpPr>
        <p:spPr>
          <a:xfrm flipH="1">
            <a:off x="6019800" y="1219200"/>
            <a:ext cx="152400" cy="1002268"/>
          </a:xfrm>
          <a:prstGeom prst="straightConnector1">
            <a:avLst/>
          </a:prstGeom>
          <a:ln w="57150" cmpd="sng">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6324600" y="3657600"/>
            <a:ext cx="609600" cy="381000"/>
          </a:xfrm>
          <a:prstGeom prst="straightConnector1">
            <a:avLst/>
          </a:prstGeom>
          <a:ln w="57150" cmpd="sng">
            <a:solidFill>
              <a:srgbClr val="796D0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629400" y="4038600"/>
            <a:ext cx="2362200" cy="369332"/>
          </a:xfrm>
          <a:prstGeom prst="rect">
            <a:avLst/>
          </a:prstGeom>
          <a:solidFill>
            <a:srgbClr val="F2F2F2"/>
          </a:solidFill>
          <a:ln>
            <a:solidFill>
              <a:srgbClr val="0D0D0D"/>
            </a:solidFill>
          </a:ln>
        </p:spPr>
        <p:txBody>
          <a:bodyPr wrap="square" rtlCol="0">
            <a:spAutoFit/>
          </a:bodyPr>
          <a:lstStyle/>
          <a:p>
            <a:r>
              <a:rPr lang="en-US" b="1" dirty="0" smtClean="0">
                <a:solidFill>
                  <a:schemeClr val="accent1">
                    <a:lumMod val="50000"/>
                  </a:schemeClr>
                </a:solidFill>
                <a:latin typeface="Chalkboard"/>
                <a:cs typeface="Chalkboard"/>
              </a:rPr>
              <a:t>Discovered in 2000</a:t>
            </a:r>
            <a:endParaRPr lang="en-US" b="1" dirty="0">
              <a:solidFill>
                <a:schemeClr val="accent1">
                  <a:lumMod val="50000"/>
                </a:schemeClr>
              </a:solidFill>
              <a:latin typeface="Chalkboard"/>
              <a:cs typeface="Chalkboar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FC4943A-A5FC-8441-9193-C6F2DC9F482E}" type="datetime1">
              <a:rPr lang="en-US" smtClean="0"/>
              <a:t>1/27/17</a:t>
            </a:fld>
            <a:endParaRPr lang="en-US" dirty="0"/>
          </a:p>
        </p:txBody>
      </p:sp>
      <p:sp>
        <p:nvSpPr>
          <p:cNvPr id="5" name="Footer Placeholder 4"/>
          <p:cNvSpPr>
            <a:spLocks noGrp="1"/>
          </p:cNvSpPr>
          <p:nvPr>
            <p:ph type="ftr" sz="quarter" idx="11"/>
          </p:nvPr>
        </p:nvSpPr>
        <p:spPr/>
        <p:txBody>
          <a:bodyPr/>
          <a:lstStyle/>
          <a:p>
            <a:r>
              <a:rPr lang="en-US" dirty="0" smtClean="0"/>
              <a:t>Dancing With Neutrinos - Tammy Walton</a:t>
            </a:r>
            <a:endParaRPr lang="en-US" dirty="0"/>
          </a:p>
        </p:txBody>
      </p:sp>
      <p:sp>
        <p:nvSpPr>
          <p:cNvPr id="6" name="Slide Number Placeholder 5"/>
          <p:cNvSpPr>
            <a:spLocks noGrp="1"/>
          </p:cNvSpPr>
          <p:nvPr>
            <p:ph type="sldNum" sz="quarter" idx="12"/>
          </p:nvPr>
        </p:nvSpPr>
        <p:spPr/>
        <p:txBody>
          <a:bodyPr/>
          <a:lstStyle/>
          <a:p>
            <a:fld id="{A36E434D-ACD5-4257-AC45-F228FFBED5E0}" type="slidenum">
              <a:rPr lang="en-US" smtClean="0"/>
              <a:pPr/>
              <a:t>56</a:t>
            </a:fld>
            <a:endParaRPr lang="en-US"/>
          </a:p>
        </p:txBody>
      </p:sp>
      <p:sp>
        <p:nvSpPr>
          <p:cNvPr id="7" name="Rounded Rectangle 6"/>
          <p:cNvSpPr/>
          <p:nvPr/>
        </p:nvSpPr>
        <p:spPr>
          <a:xfrm>
            <a:off x="3124200" y="127000"/>
            <a:ext cx="685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962400" y="127000"/>
            <a:ext cx="685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124200" y="889000"/>
            <a:ext cx="685800" cy="609600"/>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962400" y="889000"/>
            <a:ext cx="685800" cy="609600"/>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276600" y="-25400"/>
            <a:ext cx="304800" cy="769441"/>
          </a:xfrm>
          <a:prstGeom prst="rect">
            <a:avLst/>
          </a:prstGeom>
          <a:noFill/>
        </p:spPr>
        <p:txBody>
          <a:bodyPr wrap="square" rtlCol="0">
            <a:spAutoFit/>
          </a:bodyPr>
          <a:lstStyle/>
          <a:p>
            <a:r>
              <a:rPr lang="en-US" sz="4400" dirty="0" smtClean="0">
                <a:latin typeface="David" pitchFamily="34" charset="-79"/>
                <a:cs typeface="David" pitchFamily="34" charset="-79"/>
              </a:rPr>
              <a:t>e</a:t>
            </a:r>
            <a:endParaRPr lang="en-US" sz="4400" dirty="0">
              <a:latin typeface="David" pitchFamily="34" charset="-79"/>
              <a:cs typeface="David" pitchFamily="34" charset="-79"/>
            </a:endParaRPr>
          </a:p>
        </p:txBody>
      </p:sp>
      <p:sp>
        <p:nvSpPr>
          <p:cNvPr id="12" name="TextBox 11"/>
          <p:cNvSpPr txBox="1"/>
          <p:nvPr/>
        </p:nvSpPr>
        <p:spPr>
          <a:xfrm>
            <a:off x="4114800" y="50800"/>
            <a:ext cx="457200" cy="646331"/>
          </a:xfrm>
          <a:prstGeom prst="rect">
            <a:avLst/>
          </a:prstGeom>
          <a:noFill/>
        </p:spPr>
        <p:txBody>
          <a:bodyPr wrap="square" rtlCol="0">
            <a:spAutoFit/>
          </a:bodyPr>
          <a:lstStyle/>
          <a:p>
            <a:r>
              <a:rPr lang="en-US" sz="3600" dirty="0" smtClean="0">
                <a:latin typeface="Symbol" pitchFamily="18" charset="2"/>
              </a:rPr>
              <a:t>m</a:t>
            </a:r>
            <a:endParaRPr lang="en-US" sz="3600" dirty="0">
              <a:latin typeface="Symbol" pitchFamily="18" charset="2"/>
            </a:endParaRPr>
          </a:p>
        </p:txBody>
      </p:sp>
      <p:sp>
        <p:nvSpPr>
          <p:cNvPr id="13" name="TextBox 12"/>
          <p:cNvSpPr txBox="1"/>
          <p:nvPr/>
        </p:nvSpPr>
        <p:spPr>
          <a:xfrm>
            <a:off x="4038600" y="812800"/>
            <a:ext cx="838200" cy="646331"/>
          </a:xfrm>
          <a:prstGeom prst="rect">
            <a:avLst/>
          </a:prstGeom>
          <a:noFill/>
        </p:spPr>
        <p:txBody>
          <a:bodyPr wrap="square" rtlCol="0">
            <a:spAutoFit/>
          </a:bodyPr>
          <a:lstStyle/>
          <a:p>
            <a:r>
              <a:rPr lang="en-US" sz="3600" dirty="0" smtClean="0">
                <a:latin typeface="Symbol" pitchFamily="18" charset="2"/>
              </a:rPr>
              <a:t>n</a:t>
            </a:r>
            <a:r>
              <a:rPr lang="en-US" dirty="0" smtClean="0">
                <a:latin typeface="Symbol" pitchFamily="18" charset="2"/>
              </a:rPr>
              <a:t>m</a:t>
            </a:r>
            <a:endParaRPr lang="en-US" dirty="0">
              <a:latin typeface="Symbol" pitchFamily="18" charset="2"/>
            </a:endParaRPr>
          </a:p>
        </p:txBody>
      </p:sp>
      <p:sp>
        <p:nvSpPr>
          <p:cNvPr id="14" name="TextBox 13"/>
          <p:cNvSpPr txBox="1"/>
          <p:nvPr/>
        </p:nvSpPr>
        <p:spPr>
          <a:xfrm>
            <a:off x="3200400" y="812800"/>
            <a:ext cx="838200" cy="646331"/>
          </a:xfrm>
          <a:prstGeom prst="rect">
            <a:avLst/>
          </a:prstGeom>
          <a:noFill/>
        </p:spPr>
        <p:txBody>
          <a:bodyPr wrap="square" rtlCol="0">
            <a:spAutoFit/>
          </a:bodyPr>
          <a:lstStyle/>
          <a:p>
            <a:r>
              <a:rPr lang="en-US" sz="3600" dirty="0" smtClean="0">
                <a:latin typeface="Symbol" pitchFamily="18" charset="2"/>
              </a:rPr>
              <a:t>n</a:t>
            </a:r>
            <a:r>
              <a:rPr lang="en-US" dirty="0" smtClean="0">
                <a:latin typeface="David" pitchFamily="34" charset="-79"/>
                <a:cs typeface="David" pitchFamily="34" charset="-79"/>
              </a:rPr>
              <a:t>e</a:t>
            </a:r>
            <a:endParaRPr lang="en-US" dirty="0">
              <a:latin typeface="Symbol" pitchFamily="18" charset="2"/>
            </a:endParaRPr>
          </a:p>
        </p:txBody>
      </p:sp>
      <p:sp>
        <p:nvSpPr>
          <p:cNvPr id="15" name="Rounded Rectangle 14"/>
          <p:cNvSpPr/>
          <p:nvPr/>
        </p:nvSpPr>
        <p:spPr>
          <a:xfrm>
            <a:off x="4800600" y="127000"/>
            <a:ext cx="685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953000" y="50800"/>
            <a:ext cx="457200" cy="646331"/>
          </a:xfrm>
          <a:prstGeom prst="rect">
            <a:avLst/>
          </a:prstGeom>
          <a:noFill/>
        </p:spPr>
        <p:txBody>
          <a:bodyPr wrap="square" rtlCol="0">
            <a:spAutoFit/>
          </a:bodyPr>
          <a:lstStyle/>
          <a:p>
            <a:r>
              <a:rPr lang="en-US" sz="3600" dirty="0" smtClean="0">
                <a:latin typeface="Symbol" pitchFamily="18" charset="2"/>
              </a:rPr>
              <a:t>t</a:t>
            </a:r>
            <a:endParaRPr lang="en-US" sz="3600" dirty="0">
              <a:latin typeface="Symbol" pitchFamily="18" charset="2"/>
            </a:endParaRPr>
          </a:p>
        </p:txBody>
      </p:sp>
      <p:sp>
        <p:nvSpPr>
          <p:cNvPr id="23" name="Rounded Rectangle 22"/>
          <p:cNvSpPr/>
          <p:nvPr/>
        </p:nvSpPr>
        <p:spPr>
          <a:xfrm>
            <a:off x="4876800" y="889000"/>
            <a:ext cx="685800" cy="609600"/>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953000" y="812800"/>
            <a:ext cx="838200" cy="646331"/>
          </a:xfrm>
          <a:prstGeom prst="rect">
            <a:avLst/>
          </a:prstGeom>
          <a:noFill/>
        </p:spPr>
        <p:txBody>
          <a:bodyPr wrap="square" rtlCol="0">
            <a:spAutoFit/>
          </a:bodyPr>
          <a:lstStyle/>
          <a:p>
            <a:r>
              <a:rPr lang="en-US" sz="3600" dirty="0" smtClean="0">
                <a:latin typeface="Symbol" pitchFamily="18" charset="2"/>
              </a:rPr>
              <a:t>n</a:t>
            </a:r>
            <a:r>
              <a:rPr lang="en-US" dirty="0" smtClean="0">
                <a:latin typeface="Symbol" pitchFamily="18" charset="2"/>
              </a:rPr>
              <a:t>t</a:t>
            </a:r>
            <a:endParaRPr lang="en-US" dirty="0">
              <a:latin typeface="Symbol" pitchFamily="18" charset="2"/>
            </a:endParaRPr>
          </a:p>
        </p:txBody>
      </p:sp>
      <p:sp>
        <p:nvSpPr>
          <p:cNvPr id="27" name="Rectangle 26"/>
          <p:cNvSpPr/>
          <p:nvPr/>
        </p:nvSpPr>
        <p:spPr>
          <a:xfrm>
            <a:off x="2895600" y="812800"/>
            <a:ext cx="27432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a:stCxn id="27" idx="2"/>
          </p:cNvCxnSpPr>
          <p:nvPr/>
        </p:nvCxnSpPr>
        <p:spPr>
          <a:xfrm>
            <a:off x="4267200" y="1803400"/>
            <a:ext cx="0" cy="60960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4800" y="2438400"/>
            <a:ext cx="8686800" cy="3816429"/>
          </a:xfrm>
          <a:prstGeom prst="rect">
            <a:avLst/>
          </a:prstGeom>
          <a:solidFill>
            <a:schemeClr val="bg2">
              <a:lumMod val="20000"/>
              <a:lumOff val="80000"/>
            </a:schemeClr>
          </a:solidFill>
          <a:ln w="76200" cmpd="sng">
            <a:solidFill>
              <a:schemeClr val="bg2">
                <a:lumMod val="50000"/>
              </a:schemeClr>
            </a:solidFill>
          </a:ln>
          <a:effectLst>
            <a:outerShdw blurRad="152400" dist="190500" dir="10800000" algn="r" rotWithShape="0">
              <a:prstClr val="black">
                <a:alpha val="40000"/>
              </a:prstClr>
            </a:outerShdw>
          </a:effectLst>
        </p:spPr>
        <p:txBody>
          <a:bodyPr wrap="square" rtlCol="0">
            <a:spAutoFit/>
          </a:bodyPr>
          <a:lstStyle/>
          <a:p>
            <a:r>
              <a:rPr lang="en-US" sz="2800" b="1" dirty="0" smtClean="0">
                <a:solidFill>
                  <a:srgbClr val="000000"/>
                </a:solidFill>
                <a:latin typeface="Chalkboard"/>
                <a:cs typeface="Chalkboard"/>
              </a:rPr>
              <a:t>Particle physics proposed that the measured neutrinos are NOT REAL particles!</a:t>
            </a:r>
          </a:p>
          <a:p>
            <a:endParaRPr lang="en-US" sz="2800" b="1" dirty="0" smtClean="0">
              <a:solidFill>
                <a:srgbClr val="000000"/>
              </a:solidFill>
              <a:latin typeface="Chalkboard"/>
              <a:cs typeface="Chalkboard"/>
            </a:endParaRPr>
          </a:p>
          <a:p>
            <a:r>
              <a:rPr lang="en-US" sz="2800" b="1" dirty="0" smtClean="0">
                <a:solidFill>
                  <a:srgbClr val="000000"/>
                </a:solidFill>
                <a:latin typeface="Chalkboard"/>
                <a:cs typeface="Chalkboard"/>
              </a:rPr>
              <a:t>In fact, the real neutrinos </a:t>
            </a:r>
            <a:r>
              <a:rPr lang="en-US" sz="2800" b="1" dirty="0" smtClean="0">
                <a:solidFill>
                  <a:srgbClr val="FF0000"/>
                </a:solidFill>
                <a:latin typeface="Symbol" charset="2"/>
                <a:cs typeface="Symbol" charset="2"/>
              </a:rPr>
              <a:t>n</a:t>
            </a:r>
            <a:r>
              <a:rPr lang="en-US" sz="2800" b="1" baseline="-25000" dirty="0" smtClean="0">
                <a:solidFill>
                  <a:srgbClr val="FF0000"/>
                </a:solidFill>
                <a:latin typeface="Chalkboard"/>
                <a:cs typeface="Chalkboard"/>
              </a:rPr>
              <a:t>1</a:t>
            </a:r>
            <a:r>
              <a:rPr lang="en-US" sz="2800" b="1" dirty="0" smtClean="0">
                <a:solidFill>
                  <a:srgbClr val="FF0000"/>
                </a:solidFill>
                <a:latin typeface="Chalkboard"/>
                <a:cs typeface="Chalkboard"/>
              </a:rPr>
              <a:t>, </a:t>
            </a:r>
            <a:r>
              <a:rPr lang="en-US" sz="2800" b="1" dirty="0" smtClean="0">
                <a:solidFill>
                  <a:srgbClr val="FF0000"/>
                </a:solidFill>
                <a:latin typeface="Symbol" charset="2"/>
                <a:cs typeface="Symbol" charset="2"/>
              </a:rPr>
              <a:t>n</a:t>
            </a:r>
            <a:r>
              <a:rPr lang="en-US" sz="2800" b="1" baseline="-25000" dirty="0" smtClean="0">
                <a:solidFill>
                  <a:srgbClr val="FF0000"/>
                </a:solidFill>
                <a:latin typeface="Chalkboard"/>
                <a:cs typeface="Chalkboard"/>
              </a:rPr>
              <a:t>2</a:t>
            </a:r>
            <a:r>
              <a:rPr lang="en-US" sz="2800" b="1" dirty="0" smtClean="0">
                <a:solidFill>
                  <a:srgbClr val="FF0000"/>
                </a:solidFill>
                <a:latin typeface="Chalkboard"/>
                <a:cs typeface="Chalkboard"/>
              </a:rPr>
              <a:t>, </a:t>
            </a:r>
            <a:r>
              <a:rPr lang="en-US" sz="2800" b="1" dirty="0" smtClean="0">
                <a:solidFill>
                  <a:srgbClr val="FF0000"/>
                </a:solidFill>
                <a:latin typeface="Symbol" charset="2"/>
                <a:cs typeface="Symbol" charset="2"/>
              </a:rPr>
              <a:t>n</a:t>
            </a:r>
            <a:r>
              <a:rPr lang="en-US" sz="2800" b="1" baseline="-25000" dirty="0" smtClean="0">
                <a:solidFill>
                  <a:srgbClr val="FF0000"/>
                </a:solidFill>
                <a:latin typeface="Chalkboard"/>
                <a:cs typeface="Chalkboard"/>
              </a:rPr>
              <a:t>3</a:t>
            </a:r>
            <a:r>
              <a:rPr lang="en-US" sz="2800" b="1" baseline="-25000" dirty="0" smtClean="0">
                <a:solidFill>
                  <a:schemeClr val="accent6">
                    <a:lumMod val="75000"/>
                  </a:schemeClr>
                </a:solidFill>
                <a:latin typeface="Chalkboard"/>
                <a:cs typeface="Chalkboard"/>
              </a:rPr>
              <a:t>  </a:t>
            </a:r>
            <a:r>
              <a:rPr lang="en-US" sz="2800" b="1" dirty="0" smtClean="0">
                <a:solidFill>
                  <a:srgbClr val="000000"/>
                </a:solidFill>
                <a:latin typeface="Chalkboard"/>
                <a:cs typeface="Chalkboard"/>
              </a:rPr>
              <a:t>mix to create the flavor neutrinos, </a:t>
            </a:r>
            <a:r>
              <a:rPr lang="en-US" sz="2800" b="1" dirty="0" smtClean="0">
                <a:solidFill>
                  <a:srgbClr val="0000FF"/>
                </a:solidFill>
                <a:latin typeface="Symbol" charset="2"/>
                <a:cs typeface="Symbol" charset="2"/>
              </a:rPr>
              <a:t>n</a:t>
            </a:r>
            <a:r>
              <a:rPr lang="en-US" sz="2800" b="1" baseline="-25000" dirty="0" smtClean="0">
                <a:solidFill>
                  <a:srgbClr val="0000FF"/>
                </a:solidFill>
                <a:latin typeface="Chalkboard"/>
                <a:cs typeface="Chalkboard"/>
              </a:rPr>
              <a:t>e</a:t>
            </a:r>
            <a:r>
              <a:rPr lang="en-US" sz="2800" b="1" dirty="0" smtClean="0">
                <a:solidFill>
                  <a:srgbClr val="0000FF"/>
                </a:solidFill>
                <a:latin typeface="Chalkboard"/>
                <a:cs typeface="Chalkboard"/>
              </a:rPr>
              <a:t>, </a:t>
            </a:r>
            <a:r>
              <a:rPr lang="en-US" sz="2800" b="1" dirty="0" smtClean="0">
                <a:solidFill>
                  <a:srgbClr val="0000FF"/>
                </a:solidFill>
                <a:latin typeface="Symbol" charset="2"/>
                <a:cs typeface="Symbol" charset="2"/>
              </a:rPr>
              <a:t>n</a:t>
            </a:r>
            <a:r>
              <a:rPr lang="en-US" sz="2800" b="1" baseline="-25000" dirty="0" smtClean="0">
                <a:solidFill>
                  <a:srgbClr val="0000FF"/>
                </a:solidFill>
                <a:latin typeface="Symbol" charset="2"/>
                <a:cs typeface="Symbol" charset="2"/>
              </a:rPr>
              <a:t>m</a:t>
            </a:r>
            <a:r>
              <a:rPr lang="en-US" sz="2800" b="1" dirty="0" smtClean="0">
                <a:solidFill>
                  <a:srgbClr val="0000FF"/>
                </a:solidFill>
                <a:latin typeface="Chalkboard"/>
                <a:cs typeface="Chalkboard"/>
              </a:rPr>
              <a:t>, </a:t>
            </a:r>
            <a:r>
              <a:rPr lang="en-US" sz="2800" b="1" dirty="0" smtClean="0">
                <a:solidFill>
                  <a:srgbClr val="0000FF"/>
                </a:solidFill>
                <a:latin typeface="Symbol" charset="2"/>
                <a:cs typeface="Symbol" charset="2"/>
              </a:rPr>
              <a:t>n</a:t>
            </a:r>
            <a:r>
              <a:rPr lang="en-US" sz="2800" b="1" baseline="-25000" dirty="0" smtClean="0">
                <a:solidFill>
                  <a:srgbClr val="0000FF"/>
                </a:solidFill>
                <a:latin typeface="Symbol" charset="2"/>
                <a:cs typeface="Symbol" charset="2"/>
              </a:rPr>
              <a:t>t</a:t>
            </a:r>
            <a:r>
              <a:rPr lang="en-US" sz="2800" b="1" baseline="-25000" dirty="0" smtClean="0">
                <a:solidFill>
                  <a:srgbClr val="0000FF"/>
                </a:solidFill>
                <a:latin typeface="Chalkboard"/>
                <a:cs typeface="Chalkboard"/>
              </a:rPr>
              <a:t> </a:t>
            </a:r>
            <a:r>
              <a:rPr lang="en-US" sz="2800" b="1" baseline="-25000" dirty="0" smtClean="0">
                <a:solidFill>
                  <a:srgbClr val="000000"/>
                </a:solidFill>
                <a:latin typeface="Chalkboard"/>
                <a:cs typeface="Chalkboard"/>
              </a:rPr>
              <a:t>  </a:t>
            </a:r>
            <a:r>
              <a:rPr lang="en-US" sz="2800" b="1" dirty="0" smtClean="0">
                <a:solidFill>
                  <a:srgbClr val="000000"/>
                </a:solidFill>
                <a:latin typeface="Chalkboard"/>
                <a:cs typeface="Chalkboard"/>
              </a:rPr>
              <a:t>!</a:t>
            </a:r>
          </a:p>
          <a:p>
            <a:endParaRPr lang="en-US" sz="2800" b="1" dirty="0" smtClean="0">
              <a:solidFill>
                <a:srgbClr val="000000"/>
              </a:solidFill>
              <a:latin typeface="Chalkboard"/>
              <a:cs typeface="Chalkboard"/>
            </a:endParaRPr>
          </a:p>
          <a:p>
            <a:r>
              <a:rPr lang="en-US" sz="2800" b="1" dirty="0" smtClean="0">
                <a:solidFill>
                  <a:srgbClr val="000000"/>
                </a:solidFill>
                <a:latin typeface="Chalkboard"/>
                <a:cs typeface="Chalkboard"/>
              </a:rPr>
              <a:t>The real neutrinos, </a:t>
            </a:r>
            <a:r>
              <a:rPr lang="en-US" sz="2800" b="1" dirty="0" smtClean="0">
                <a:solidFill>
                  <a:srgbClr val="FF0000"/>
                </a:solidFill>
                <a:latin typeface="Symbol" charset="2"/>
                <a:cs typeface="Symbol" charset="2"/>
              </a:rPr>
              <a:t>n</a:t>
            </a:r>
            <a:r>
              <a:rPr lang="en-US" sz="2800" b="1" baseline="-25000" dirty="0" smtClean="0">
                <a:solidFill>
                  <a:srgbClr val="FF0000"/>
                </a:solidFill>
                <a:latin typeface="Chalkboard"/>
                <a:cs typeface="Chalkboard"/>
              </a:rPr>
              <a:t>1</a:t>
            </a:r>
            <a:r>
              <a:rPr lang="en-US" sz="2800" b="1" dirty="0" smtClean="0">
                <a:solidFill>
                  <a:srgbClr val="FF0000"/>
                </a:solidFill>
                <a:latin typeface="Chalkboard"/>
                <a:cs typeface="Chalkboard"/>
              </a:rPr>
              <a:t>, </a:t>
            </a:r>
            <a:r>
              <a:rPr lang="en-US" sz="2800" b="1" dirty="0" smtClean="0">
                <a:solidFill>
                  <a:srgbClr val="FF0000"/>
                </a:solidFill>
                <a:latin typeface="Symbol" charset="2"/>
                <a:cs typeface="Symbol" charset="2"/>
              </a:rPr>
              <a:t>n</a:t>
            </a:r>
            <a:r>
              <a:rPr lang="en-US" sz="2800" b="1" baseline="-25000" dirty="0" smtClean="0">
                <a:solidFill>
                  <a:srgbClr val="FF0000"/>
                </a:solidFill>
                <a:latin typeface="Chalkboard"/>
                <a:cs typeface="Chalkboard"/>
              </a:rPr>
              <a:t>2</a:t>
            </a:r>
            <a:r>
              <a:rPr lang="en-US" sz="2800" b="1" dirty="0" smtClean="0">
                <a:solidFill>
                  <a:srgbClr val="FF0000"/>
                </a:solidFill>
                <a:latin typeface="Chalkboard"/>
                <a:cs typeface="Chalkboard"/>
              </a:rPr>
              <a:t>, </a:t>
            </a:r>
            <a:r>
              <a:rPr lang="en-US" sz="2800" b="1" dirty="0" smtClean="0">
                <a:solidFill>
                  <a:srgbClr val="FF0000"/>
                </a:solidFill>
                <a:latin typeface="Symbol" charset="2"/>
                <a:cs typeface="Symbol" charset="2"/>
              </a:rPr>
              <a:t>n</a:t>
            </a:r>
            <a:r>
              <a:rPr lang="en-US" sz="2800" b="1" baseline="-25000" dirty="0" smtClean="0">
                <a:solidFill>
                  <a:srgbClr val="FF0000"/>
                </a:solidFill>
                <a:latin typeface="Chalkboard"/>
                <a:cs typeface="Chalkboard"/>
              </a:rPr>
              <a:t>3</a:t>
            </a:r>
            <a:r>
              <a:rPr lang="en-US" sz="2800" b="1" dirty="0" smtClean="0">
                <a:solidFill>
                  <a:srgbClr val="FF0000"/>
                </a:solidFill>
                <a:latin typeface="Chalkboard"/>
                <a:cs typeface="Chalkboard"/>
              </a:rPr>
              <a:t> </a:t>
            </a:r>
            <a:r>
              <a:rPr lang="en-US" sz="2800" b="1" dirty="0" smtClean="0">
                <a:solidFill>
                  <a:srgbClr val="000000"/>
                </a:solidFill>
                <a:latin typeface="Chalkboard"/>
                <a:cs typeface="Chalkboard"/>
              </a:rPr>
              <a:t>have a well defined mass.</a:t>
            </a:r>
            <a:endParaRPr lang="en-US" b="1" dirty="0" smtClean="0">
              <a:solidFill>
                <a:srgbClr val="000000"/>
              </a:solidFill>
              <a:latin typeface="Chalkboard"/>
              <a:cs typeface="Chalkboard"/>
            </a:endParaRPr>
          </a:p>
          <a:p>
            <a:r>
              <a:rPr lang="en-US" dirty="0" smtClean="0">
                <a:solidFill>
                  <a:srgbClr val="000000"/>
                </a:solidFill>
                <a:latin typeface="Arial Rounded MT Bold" pitchFamily="34" charset="0"/>
              </a:rPr>
              <a:t>  </a:t>
            </a:r>
            <a:endParaRPr lang="en-US" dirty="0">
              <a:solidFill>
                <a:srgbClr val="000000"/>
              </a:solidFill>
              <a:latin typeface="Arial Rounded MT Bold"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additive="base">
                                        <p:cTn id="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xEl>
                                              <p:pRg st="2" end="2"/>
                                            </p:txEl>
                                          </p:spTgt>
                                        </p:tgtEl>
                                        <p:attrNameLst>
                                          <p:attrName>style.visibility</p:attrName>
                                        </p:attrNameLst>
                                      </p:cBhvr>
                                      <p:to>
                                        <p:strVal val="visible"/>
                                      </p:to>
                                    </p:set>
                                    <p:anim calcmode="lin" valueType="num">
                                      <p:cBhvr additive="base">
                                        <p:cTn id="13"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0">
                                            <p:txEl>
                                              <p:pRg st="4" end="4"/>
                                            </p:txEl>
                                          </p:spTgt>
                                        </p:tgtEl>
                                        <p:attrNameLst>
                                          <p:attrName>style.visibility</p:attrName>
                                        </p:attrNameLst>
                                      </p:cBhvr>
                                      <p:to>
                                        <p:strVal val="visible"/>
                                      </p:to>
                                    </p:set>
                                    <p:animEffect transition="in" filter="circle(in)">
                                      <p:cBhvr>
                                        <p:cTn id="19" dur="20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272D39D-ECB9-9A4C-8DEC-BDDAE6BA49FA}"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57</a:t>
            </a:fld>
            <a:endParaRPr lang="en-US"/>
          </a:p>
        </p:txBody>
      </p:sp>
      <p:pic>
        <p:nvPicPr>
          <p:cNvPr id="2" name="Picture 1"/>
          <p:cNvPicPr>
            <a:picLocks noChangeAspect="1"/>
          </p:cNvPicPr>
          <p:nvPr/>
        </p:nvPicPr>
        <p:blipFill>
          <a:blip r:embed="rId2"/>
          <a:stretch>
            <a:fillRect/>
          </a:stretch>
        </p:blipFill>
        <p:spPr>
          <a:xfrm>
            <a:off x="4724400" y="2667000"/>
            <a:ext cx="3570654" cy="3886200"/>
          </a:xfrm>
          <a:prstGeom prst="rect">
            <a:avLst/>
          </a:prstGeom>
        </p:spPr>
      </p:pic>
      <p:sp>
        <p:nvSpPr>
          <p:cNvPr id="11" name="Rectangular Callout 10"/>
          <p:cNvSpPr/>
          <p:nvPr/>
        </p:nvSpPr>
        <p:spPr>
          <a:xfrm>
            <a:off x="381000" y="228600"/>
            <a:ext cx="4267200" cy="2514600"/>
          </a:xfrm>
          <a:prstGeom prst="wedgeRectCallout">
            <a:avLst>
              <a:gd name="adj1" fmla="val 75318"/>
              <a:gd name="adj2" fmla="val 86880"/>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200" y="304800"/>
            <a:ext cx="4114800" cy="2308324"/>
          </a:xfrm>
          <a:prstGeom prst="rect">
            <a:avLst/>
          </a:prstGeom>
          <a:noFill/>
        </p:spPr>
        <p:txBody>
          <a:bodyPr wrap="square" rtlCol="0">
            <a:spAutoFit/>
          </a:bodyPr>
          <a:lstStyle/>
          <a:p>
            <a:r>
              <a:rPr lang="en-US" sz="2400" b="1" dirty="0" smtClean="0">
                <a:solidFill>
                  <a:schemeClr val="bg1"/>
                </a:solidFill>
                <a:latin typeface="Chalkboard"/>
                <a:cs typeface="Chalkboard"/>
              </a:rPr>
              <a:t>Wait….</a:t>
            </a:r>
          </a:p>
          <a:p>
            <a:endParaRPr lang="en-US" sz="2400" b="1" dirty="0" smtClean="0">
              <a:solidFill>
                <a:schemeClr val="bg1"/>
              </a:solidFill>
              <a:latin typeface="Chalkboard"/>
              <a:cs typeface="Chalkboard"/>
            </a:endParaRPr>
          </a:p>
          <a:p>
            <a:r>
              <a:rPr lang="en-US" sz="2400" b="1" dirty="0" smtClean="0">
                <a:solidFill>
                  <a:schemeClr val="bg1"/>
                </a:solidFill>
                <a:latin typeface="Chalkboard"/>
                <a:cs typeface="Chalkboard"/>
              </a:rPr>
              <a:t>So, the neutrinos that scientists have detected are a mixture of real neutrinos?</a:t>
            </a:r>
            <a:endParaRPr lang="en-US" sz="2400" b="1" dirty="0">
              <a:solidFill>
                <a:schemeClr val="bg1"/>
              </a:solidFill>
              <a:latin typeface="Chalkboard"/>
              <a:cs typeface="Chalkboar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228600"/>
            <a:ext cx="8382000" cy="1905000"/>
          </a:xfrm>
          <a:solidFill>
            <a:schemeClr val="accent1">
              <a:lumMod val="20000"/>
              <a:lumOff val="80000"/>
            </a:schemeClr>
          </a:solidFill>
          <a:ln w="57150" cmpd="sng">
            <a:solidFill>
              <a:srgbClr val="796D04"/>
            </a:solidFill>
          </a:ln>
        </p:spPr>
        <p:txBody>
          <a:bodyPr>
            <a:normAutofit/>
          </a:bodyPr>
          <a:lstStyle/>
          <a:p>
            <a:pPr algn="ctr">
              <a:buNone/>
            </a:pPr>
            <a:r>
              <a:rPr lang="en-US" sz="3600" dirty="0" smtClean="0">
                <a:solidFill>
                  <a:srgbClr val="0000FF"/>
                </a:solidFill>
                <a:effectLst/>
                <a:latin typeface="Chalkboard"/>
                <a:cs typeface="Chalkboard"/>
              </a:rPr>
              <a:t>Neutrino Oscillations</a:t>
            </a:r>
            <a:endParaRPr lang="en-US" sz="3600" dirty="0" smtClean="0">
              <a:effectLst/>
              <a:latin typeface="Arial Rounded MT Bold" pitchFamily="34" charset="0"/>
            </a:endParaRPr>
          </a:p>
          <a:p>
            <a:pPr marL="403225" lvl="1" indent="0">
              <a:buNone/>
            </a:pPr>
            <a:r>
              <a:rPr lang="en-US" sz="2800" dirty="0" smtClean="0">
                <a:solidFill>
                  <a:srgbClr val="000000"/>
                </a:solidFill>
                <a:effectLst/>
                <a:latin typeface="Chalkboard"/>
                <a:cs typeface="Chalkboard"/>
              </a:rPr>
              <a:t>Neutrinos create with a specific flavor can evolve into a different flavor at a later time.</a:t>
            </a:r>
          </a:p>
        </p:txBody>
      </p:sp>
      <p:sp>
        <p:nvSpPr>
          <p:cNvPr id="4" name="Date Placeholder 3"/>
          <p:cNvSpPr>
            <a:spLocks noGrp="1"/>
          </p:cNvSpPr>
          <p:nvPr>
            <p:ph type="dt" sz="half" idx="10"/>
          </p:nvPr>
        </p:nvSpPr>
        <p:spPr/>
        <p:txBody>
          <a:bodyPr/>
          <a:lstStyle/>
          <a:p>
            <a:fld id="{365E2B83-1247-5846-AB91-5CB8BDCD441E}"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58</a:t>
            </a:fld>
            <a:endParaRPr lang="en-US"/>
          </a:p>
        </p:txBody>
      </p:sp>
      <p:sp>
        <p:nvSpPr>
          <p:cNvPr id="2" name="Rectangle 1"/>
          <p:cNvSpPr/>
          <p:nvPr/>
        </p:nvSpPr>
        <p:spPr>
          <a:xfrm>
            <a:off x="304800" y="2743200"/>
            <a:ext cx="8458200" cy="32004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6" name="Straight Arrow Connector 75"/>
          <p:cNvCxnSpPr/>
          <p:nvPr/>
        </p:nvCxnSpPr>
        <p:spPr>
          <a:xfrm>
            <a:off x="1066800" y="5410200"/>
            <a:ext cx="6781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Freeform 76"/>
          <p:cNvSpPr/>
          <p:nvPr/>
        </p:nvSpPr>
        <p:spPr>
          <a:xfrm>
            <a:off x="1143000" y="3810000"/>
            <a:ext cx="6248400" cy="1588827"/>
          </a:xfrm>
          <a:custGeom>
            <a:avLst/>
            <a:gdLst>
              <a:gd name="connsiteX0" fmla="*/ 0 w 5186149"/>
              <a:gd name="connsiteY0" fmla="*/ 1357952 h 1439839"/>
              <a:gd name="connsiteX1" fmla="*/ 504967 w 5186149"/>
              <a:gd name="connsiteY1" fmla="*/ 6824 h 1439839"/>
              <a:gd name="connsiteX2" fmla="*/ 1419367 w 5186149"/>
              <a:gd name="connsiteY2" fmla="*/ 1398896 h 1439839"/>
              <a:gd name="connsiteX3" fmla="*/ 2183642 w 5186149"/>
              <a:gd name="connsiteY3" fmla="*/ 6824 h 1439839"/>
              <a:gd name="connsiteX4" fmla="*/ 3043451 w 5186149"/>
              <a:gd name="connsiteY4" fmla="*/ 1385248 h 1439839"/>
              <a:gd name="connsiteX5" fmla="*/ 3562066 w 5186149"/>
              <a:gd name="connsiteY5" fmla="*/ 6824 h 1439839"/>
              <a:gd name="connsiteX6" fmla="*/ 4421875 w 5186149"/>
              <a:gd name="connsiteY6" fmla="*/ 1344305 h 1439839"/>
              <a:gd name="connsiteX7" fmla="*/ 5186149 w 5186149"/>
              <a:gd name="connsiteY7" fmla="*/ 580030 h 1439839"/>
              <a:gd name="connsiteX8" fmla="*/ 5186149 w 5186149"/>
              <a:gd name="connsiteY8" fmla="*/ 580030 h 14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6149" h="1439839">
                <a:moveTo>
                  <a:pt x="0" y="1357952"/>
                </a:moveTo>
                <a:cubicBezTo>
                  <a:pt x="134203" y="678976"/>
                  <a:pt x="268406" y="0"/>
                  <a:pt x="504967" y="6824"/>
                </a:cubicBezTo>
                <a:cubicBezTo>
                  <a:pt x="741528" y="13648"/>
                  <a:pt x="1139588" y="1398896"/>
                  <a:pt x="1419367" y="1398896"/>
                </a:cubicBezTo>
                <a:cubicBezTo>
                  <a:pt x="1699146" y="1398896"/>
                  <a:pt x="1912961" y="9099"/>
                  <a:pt x="2183642" y="6824"/>
                </a:cubicBezTo>
                <a:cubicBezTo>
                  <a:pt x="2454323" y="4549"/>
                  <a:pt x="2813714" y="1385248"/>
                  <a:pt x="3043451" y="1385248"/>
                </a:cubicBezTo>
                <a:cubicBezTo>
                  <a:pt x="3273188" y="1385248"/>
                  <a:pt x="3332329" y="13648"/>
                  <a:pt x="3562066" y="6824"/>
                </a:cubicBezTo>
                <a:cubicBezTo>
                  <a:pt x="3791803" y="0"/>
                  <a:pt x="4151195" y="1248771"/>
                  <a:pt x="4421875" y="1344305"/>
                </a:cubicBezTo>
                <a:cubicBezTo>
                  <a:pt x="4692555" y="1439839"/>
                  <a:pt x="5186149" y="580030"/>
                  <a:pt x="5186149" y="580030"/>
                </a:cubicBezTo>
                <a:lnTo>
                  <a:pt x="5186149" y="580030"/>
                </a:ln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TextBox 77"/>
          <p:cNvSpPr txBox="1"/>
          <p:nvPr/>
        </p:nvSpPr>
        <p:spPr>
          <a:xfrm>
            <a:off x="1447800" y="39624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cxnSp>
        <p:nvCxnSpPr>
          <p:cNvPr id="79" name="Straight Arrow Connector 78"/>
          <p:cNvCxnSpPr/>
          <p:nvPr/>
        </p:nvCxnSpPr>
        <p:spPr>
          <a:xfrm flipV="1">
            <a:off x="1066800" y="3657600"/>
            <a:ext cx="0" cy="1752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600200" y="42672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81" name="TextBox 80"/>
          <p:cNvSpPr txBox="1"/>
          <p:nvPr/>
        </p:nvSpPr>
        <p:spPr>
          <a:xfrm>
            <a:off x="1295400" y="41910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82" name="TextBox 81"/>
          <p:cNvSpPr txBox="1"/>
          <p:nvPr/>
        </p:nvSpPr>
        <p:spPr>
          <a:xfrm>
            <a:off x="1524000" y="44196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87" name="TextBox 86"/>
          <p:cNvSpPr txBox="1"/>
          <p:nvPr/>
        </p:nvSpPr>
        <p:spPr>
          <a:xfrm>
            <a:off x="1524000" y="50292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13" name="TextBox 112"/>
          <p:cNvSpPr txBox="1"/>
          <p:nvPr/>
        </p:nvSpPr>
        <p:spPr>
          <a:xfrm>
            <a:off x="1295400" y="48006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21" name="TextBox 120"/>
          <p:cNvSpPr txBox="1"/>
          <p:nvPr/>
        </p:nvSpPr>
        <p:spPr>
          <a:xfrm>
            <a:off x="1219200" y="49530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22" name="TextBox 121"/>
          <p:cNvSpPr txBox="1"/>
          <p:nvPr/>
        </p:nvSpPr>
        <p:spPr>
          <a:xfrm>
            <a:off x="1600200" y="46482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23" name="TextBox 122"/>
          <p:cNvSpPr txBox="1"/>
          <p:nvPr/>
        </p:nvSpPr>
        <p:spPr>
          <a:xfrm>
            <a:off x="1752600" y="49530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24" name="TextBox 123"/>
          <p:cNvSpPr txBox="1"/>
          <p:nvPr/>
        </p:nvSpPr>
        <p:spPr>
          <a:xfrm>
            <a:off x="1828800" y="46482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25" name="TextBox 124"/>
          <p:cNvSpPr txBox="1"/>
          <p:nvPr/>
        </p:nvSpPr>
        <p:spPr>
          <a:xfrm>
            <a:off x="4648200" y="39624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26" name="TextBox 125"/>
          <p:cNvSpPr txBox="1"/>
          <p:nvPr/>
        </p:nvSpPr>
        <p:spPr>
          <a:xfrm>
            <a:off x="1981200" y="50292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27" name="TextBox 126"/>
          <p:cNvSpPr txBox="1"/>
          <p:nvPr/>
        </p:nvSpPr>
        <p:spPr>
          <a:xfrm>
            <a:off x="4343400" y="43434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28" name="TextBox 127"/>
          <p:cNvSpPr txBox="1"/>
          <p:nvPr/>
        </p:nvSpPr>
        <p:spPr>
          <a:xfrm>
            <a:off x="1295400" y="45720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29" name="TextBox 128"/>
          <p:cNvSpPr txBox="1"/>
          <p:nvPr/>
        </p:nvSpPr>
        <p:spPr>
          <a:xfrm>
            <a:off x="3810000" y="47244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30" name="TextBox 129"/>
          <p:cNvSpPr txBox="1"/>
          <p:nvPr/>
        </p:nvSpPr>
        <p:spPr>
          <a:xfrm>
            <a:off x="1828800" y="48768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31" name="TextBox 130"/>
          <p:cNvSpPr txBox="1"/>
          <p:nvPr/>
        </p:nvSpPr>
        <p:spPr>
          <a:xfrm>
            <a:off x="1828800" y="44958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32" name="TextBox 131"/>
          <p:cNvSpPr txBox="1"/>
          <p:nvPr/>
        </p:nvSpPr>
        <p:spPr>
          <a:xfrm>
            <a:off x="4572000" y="43434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33" name="TextBox 132"/>
          <p:cNvSpPr txBox="1"/>
          <p:nvPr/>
        </p:nvSpPr>
        <p:spPr>
          <a:xfrm>
            <a:off x="4038600" y="49530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34" name="TextBox 133"/>
          <p:cNvSpPr txBox="1"/>
          <p:nvPr/>
        </p:nvSpPr>
        <p:spPr>
          <a:xfrm>
            <a:off x="3505200" y="43434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43" name="TextBox 142"/>
          <p:cNvSpPr txBox="1"/>
          <p:nvPr/>
        </p:nvSpPr>
        <p:spPr>
          <a:xfrm>
            <a:off x="3810000" y="44196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67" name="TextBox 166"/>
          <p:cNvSpPr txBox="1"/>
          <p:nvPr/>
        </p:nvSpPr>
        <p:spPr>
          <a:xfrm>
            <a:off x="3429000" y="44958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68" name="TextBox 167"/>
          <p:cNvSpPr txBox="1"/>
          <p:nvPr/>
        </p:nvSpPr>
        <p:spPr>
          <a:xfrm>
            <a:off x="3200400" y="48768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69" name="TextBox 168"/>
          <p:cNvSpPr txBox="1"/>
          <p:nvPr/>
        </p:nvSpPr>
        <p:spPr>
          <a:xfrm>
            <a:off x="3124200" y="50292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70" name="TextBox 169"/>
          <p:cNvSpPr txBox="1"/>
          <p:nvPr/>
        </p:nvSpPr>
        <p:spPr>
          <a:xfrm>
            <a:off x="3505200" y="47244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71" name="TextBox 170"/>
          <p:cNvSpPr txBox="1"/>
          <p:nvPr/>
        </p:nvSpPr>
        <p:spPr>
          <a:xfrm>
            <a:off x="3657600" y="50292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72" name="TextBox 171"/>
          <p:cNvSpPr txBox="1"/>
          <p:nvPr/>
        </p:nvSpPr>
        <p:spPr>
          <a:xfrm>
            <a:off x="2438400" y="37338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73" name="TextBox 172"/>
          <p:cNvSpPr txBox="1"/>
          <p:nvPr/>
        </p:nvSpPr>
        <p:spPr>
          <a:xfrm>
            <a:off x="2362200" y="38862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74" name="TextBox 173"/>
          <p:cNvSpPr txBox="1"/>
          <p:nvPr/>
        </p:nvSpPr>
        <p:spPr>
          <a:xfrm>
            <a:off x="2438400" y="41148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75" name="TextBox 174"/>
          <p:cNvSpPr txBox="1"/>
          <p:nvPr/>
        </p:nvSpPr>
        <p:spPr>
          <a:xfrm>
            <a:off x="2514600" y="45720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76" name="TextBox 175"/>
          <p:cNvSpPr txBox="1"/>
          <p:nvPr/>
        </p:nvSpPr>
        <p:spPr>
          <a:xfrm>
            <a:off x="2667000" y="41148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77" name="TextBox 176"/>
          <p:cNvSpPr txBox="1"/>
          <p:nvPr/>
        </p:nvSpPr>
        <p:spPr>
          <a:xfrm>
            <a:off x="2667000" y="43434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78" name="TextBox 177"/>
          <p:cNvSpPr txBox="1"/>
          <p:nvPr/>
        </p:nvSpPr>
        <p:spPr>
          <a:xfrm>
            <a:off x="2667000" y="39624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79" name="TextBox 178"/>
          <p:cNvSpPr txBox="1"/>
          <p:nvPr/>
        </p:nvSpPr>
        <p:spPr>
          <a:xfrm>
            <a:off x="2895600" y="42672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80" name="TextBox 179"/>
          <p:cNvSpPr txBox="1"/>
          <p:nvPr/>
        </p:nvSpPr>
        <p:spPr>
          <a:xfrm>
            <a:off x="2133600" y="39624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81" name="TextBox 180"/>
          <p:cNvSpPr txBox="1"/>
          <p:nvPr/>
        </p:nvSpPr>
        <p:spPr>
          <a:xfrm>
            <a:off x="2295098" y="4361597"/>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82" name="TextBox 181"/>
          <p:cNvSpPr txBox="1"/>
          <p:nvPr/>
        </p:nvSpPr>
        <p:spPr>
          <a:xfrm>
            <a:off x="2590800" y="48006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83" name="TextBox 182"/>
          <p:cNvSpPr txBox="1"/>
          <p:nvPr/>
        </p:nvSpPr>
        <p:spPr>
          <a:xfrm>
            <a:off x="2743200" y="45720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84" name="TextBox 183"/>
          <p:cNvSpPr txBox="1"/>
          <p:nvPr/>
        </p:nvSpPr>
        <p:spPr>
          <a:xfrm>
            <a:off x="3581400" y="40386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85" name="TextBox 184"/>
          <p:cNvSpPr txBox="1"/>
          <p:nvPr/>
        </p:nvSpPr>
        <p:spPr>
          <a:xfrm>
            <a:off x="5257800" y="40386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186" name="TextBox 185"/>
          <p:cNvSpPr txBox="1"/>
          <p:nvPr/>
        </p:nvSpPr>
        <p:spPr>
          <a:xfrm>
            <a:off x="3962400" y="46482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187" name="TextBox 186"/>
          <p:cNvSpPr txBox="1"/>
          <p:nvPr/>
        </p:nvSpPr>
        <p:spPr>
          <a:xfrm>
            <a:off x="3429000" y="50292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188" name="TextBox 187"/>
          <p:cNvSpPr txBox="1"/>
          <p:nvPr/>
        </p:nvSpPr>
        <p:spPr>
          <a:xfrm>
            <a:off x="4724400" y="36576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189" name="TextBox 188"/>
          <p:cNvSpPr txBox="1"/>
          <p:nvPr/>
        </p:nvSpPr>
        <p:spPr>
          <a:xfrm>
            <a:off x="4343400" y="35814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190" name="TextBox 189"/>
          <p:cNvSpPr txBox="1"/>
          <p:nvPr/>
        </p:nvSpPr>
        <p:spPr>
          <a:xfrm>
            <a:off x="4572000" y="38100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191" name="TextBox 190"/>
          <p:cNvSpPr txBox="1"/>
          <p:nvPr/>
        </p:nvSpPr>
        <p:spPr>
          <a:xfrm>
            <a:off x="4191000" y="38100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192" name="TextBox 191"/>
          <p:cNvSpPr txBox="1"/>
          <p:nvPr/>
        </p:nvSpPr>
        <p:spPr>
          <a:xfrm>
            <a:off x="4419600" y="40386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193" name="TextBox 192"/>
          <p:cNvSpPr txBox="1"/>
          <p:nvPr/>
        </p:nvSpPr>
        <p:spPr>
          <a:xfrm>
            <a:off x="4800600" y="39624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194" name="TextBox 193"/>
          <p:cNvSpPr txBox="1"/>
          <p:nvPr/>
        </p:nvSpPr>
        <p:spPr>
          <a:xfrm>
            <a:off x="4572000" y="47244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195" name="TextBox 194"/>
          <p:cNvSpPr txBox="1"/>
          <p:nvPr/>
        </p:nvSpPr>
        <p:spPr>
          <a:xfrm>
            <a:off x="5105400" y="49530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196" name="TextBox 195"/>
          <p:cNvSpPr txBox="1"/>
          <p:nvPr/>
        </p:nvSpPr>
        <p:spPr>
          <a:xfrm>
            <a:off x="5486400" y="42672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197" name="TextBox 196"/>
          <p:cNvSpPr txBox="1"/>
          <p:nvPr/>
        </p:nvSpPr>
        <p:spPr>
          <a:xfrm>
            <a:off x="4267200" y="41910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98" name="TextBox 197"/>
          <p:cNvSpPr txBox="1"/>
          <p:nvPr/>
        </p:nvSpPr>
        <p:spPr>
          <a:xfrm>
            <a:off x="4876800" y="37338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199" name="TextBox 198"/>
          <p:cNvSpPr txBox="1"/>
          <p:nvPr/>
        </p:nvSpPr>
        <p:spPr>
          <a:xfrm>
            <a:off x="4114800" y="36576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200" name="TextBox 199"/>
          <p:cNvSpPr txBox="1"/>
          <p:nvPr/>
        </p:nvSpPr>
        <p:spPr>
          <a:xfrm>
            <a:off x="4648200" y="35814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201" name="TextBox 200"/>
          <p:cNvSpPr txBox="1"/>
          <p:nvPr/>
        </p:nvSpPr>
        <p:spPr>
          <a:xfrm>
            <a:off x="5257800" y="43434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202" name="TextBox 201"/>
          <p:cNvSpPr txBox="1"/>
          <p:nvPr/>
        </p:nvSpPr>
        <p:spPr>
          <a:xfrm>
            <a:off x="5410200" y="44958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203" name="TextBox 202"/>
          <p:cNvSpPr txBox="1"/>
          <p:nvPr/>
        </p:nvSpPr>
        <p:spPr>
          <a:xfrm>
            <a:off x="5257800" y="43434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204" name="TextBox 203"/>
          <p:cNvSpPr txBox="1"/>
          <p:nvPr/>
        </p:nvSpPr>
        <p:spPr>
          <a:xfrm>
            <a:off x="5486400" y="45720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205" name="TextBox 204"/>
          <p:cNvSpPr txBox="1"/>
          <p:nvPr/>
        </p:nvSpPr>
        <p:spPr>
          <a:xfrm>
            <a:off x="5257800" y="46482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206" name="TextBox 205"/>
          <p:cNvSpPr txBox="1"/>
          <p:nvPr/>
        </p:nvSpPr>
        <p:spPr>
          <a:xfrm>
            <a:off x="5486400" y="4953000"/>
            <a:ext cx="457200" cy="369332"/>
          </a:xfrm>
          <a:prstGeom prst="rect">
            <a:avLst/>
          </a:prstGeom>
          <a:noFill/>
        </p:spPr>
        <p:txBody>
          <a:bodyPr wrap="square" rtlCol="0">
            <a:spAutoFit/>
          </a:bodyPr>
          <a:lstStyle/>
          <a:p>
            <a:r>
              <a:rPr lang="en-US" dirty="0" smtClean="0">
                <a:solidFill>
                  <a:srgbClr val="FF0000"/>
                </a:solidFill>
                <a:latin typeface="Symbol" pitchFamily="18" charset="2"/>
              </a:rPr>
              <a:t>n</a:t>
            </a:r>
            <a:r>
              <a:rPr lang="en-US" baseline="-25000" dirty="0" smtClean="0">
                <a:solidFill>
                  <a:srgbClr val="FF0000"/>
                </a:solidFill>
                <a:latin typeface="Symbol" pitchFamily="18" charset="2"/>
              </a:rPr>
              <a:t>m</a:t>
            </a:r>
            <a:endParaRPr lang="en-US" baseline="-25000" dirty="0">
              <a:solidFill>
                <a:srgbClr val="FF0000"/>
              </a:solidFill>
              <a:latin typeface="Symbol" pitchFamily="18" charset="2"/>
            </a:endParaRPr>
          </a:p>
        </p:txBody>
      </p:sp>
      <p:sp>
        <p:nvSpPr>
          <p:cNvPr id="207" name="TextBox 206"/>
          <p:cNvSpPr txBox="1"/>
          <p:nvPr/>
        </p:nvSpPr>
        <p:spPr>
          <a:xfrm>
            <a:off x="5638800" y="48768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208" name="TextBox 207"/>
          <p:cNvSpPr txBox="1"/>
          <p:nvPr/>
        </p:nvSpPr>
        <p:spPr>
          <a:xfrm>
            <a:off x="5105400" y="4572000"/>
            <a:ext cx="457200" cy="369332"/>
          </a:xfrm>
          <a:prstGeom prst="rect">
            <a:avLst/>
          </a:prstGeom>
          <a:noFill/>
        </p:spPr>
        <p:txBody>
          <a:bodyPr wrap="square" rtlCol="0">
            <a:spAutoFit/>
          </a:bodyPr>
          <a:lstStyle/>
          <a:p>
            <a:r>
              <a:rPr lang="en-US" dirty="0" smtClean="0">
                <a:latin typeface="Symbol" pitchFamily="18" charset="2"/>
              </a:rPr>
              <a:t>n</a:t>
            </a:r>
            <a:r>
              <a:rPr lang="en-US" baseline="-25000" dirty="0" smtClean="0">
                <a:latin typeface="Bookman Old Style" pitchFamily="18" charset="0"/>
              </a:rPr>
              <a:t>e</a:t>
            </a:r>
            <a:endParaRPr lang="en-US" baseline="-25000" dirty="0">
              <a:latin typeface="Symbol" pitchFamily="18" charset="2"/>
            </a:endParaRPr>
          </a:p>
        </p:txBody>
      </p:sp>
      <p:sp>
        <p:nvSpPr>
          <p:cNvPr id="209" name="TextBox 208"/>
          <p:cNvSpPr txBox="1"/>
          <p:nvPr/>
        </p:nvSpPr>
        <p:spPr>
          <a:xfrm>
            <a:off x="6858000" y="5486400"/>
            <a:ext cx="762000" cy="369332"/>
          </a:xfrm>
          <a:prstGeom prst="rect">
            <a:avLst/>
          </a:prstGeom>
          <a:noFill/>
        </p:spPr>
        <p:txBody>
          <a:bodyPr wrap="square" rtlCol="0">
            <a:spAutoFit/>
          </a:bodyPr>
          <a:lstStyle/>
          <a:p>
            <a:r>
              <a:rPr lang="en-US" dirty="0" smtClean="0"/>
              <a:t>time</a:t>
            </a:r>
            <a:endParaRPr lang="en-US" dirty="0"/>
          </a:p>
        </p:txBody>
      </p:sp>
      <p:sp>
        <p:nvSpPr>
          <p:cNvPr id="210" name="TextBox 209"/>
          <p:cNvSpPr txBox="1"/>
          <p:nvPr/>
        </p:nvSpPr>
        <p:spPr>
          <a:xfrm>
            <a:off x="609600" y="2895600"/>
            <a:ext cx="7924800" cy="646331"/>
          </a:xfrm>
          <a:prstGeom prst="rect">
            <a:avLst/>
          </a:prstGeom>
          <a:noFill/>
          <a:ln>
            <a:solidFill>
              <a:schemeClr val="tx1"/>
            </a:solidFill>
          </a:ln>
          <a:effectLst>
            <a:outerShdw blurRad="50800" dist="38100" dir="10800000" algn="r" rotWithShape="0">
              <a:prstClr val="black">
                <a:alpha val="40000"/>
              </a:prstClr>
            </a:outerShdw>
          </a:effectLst>
        </p:spPr>
        <p:txBody>
          <a:bodyPr wrap="square" rtlCol="0">
            <a:spAutoFit/>
          </a:bodyPr>
          <a:lstStyle/>
          <a:p>
            <a:pPr algn="ctr"/>
            <a:r>
              <a:rPr lang="en-US" b="1" dirty="0" smtClean="0">
                <a:latin typeface="Chalkboard"/>
                <a:cs typeface="Chalkboard"/>
              </a:rPr>
              <a:t>Diagram shows the probability of changing to another type of neutrino as a function of time. </a:t>
            </a:r>
            <a:endParaRPr lang="en-US" b="1" dirty="0">
              <a:latin typeface="Chalkboard"/>
              <a:cs typeface="Chalkboar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A8769B3-481E-FD46-8492-34D64114E317}"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59</a:t>
            </a:fld>
            <a:endParaRPr lang="en-US"/>
          </a:p>
        </p:txBody>
      </p:sp>
      <p:pic>
        <p:nvPicPr>
          <p:cNvPr id="43010" name="Picture 2" descr="http://t1.gstatic.com/images?q=tbn:ANd9GcTmzbTAlDnakqVrTCgVPIi_rj4rlWIVdj_2ggj77Jb4oiV6Okp_"/>
          <p:cNvPicPr>
            <a:picLocks noChangeAspect="1" noChangeArrowheads="1"/>
          </p:cNvPicPr>
          <p:nvPr/>
        </p:nvPicPr>
        <p:blipFill>
          <a:blip r:embed="rId3" cstate="print"/>
          <a:srcRect/>
          <a:stretch>
            <a:fillRect/>
          </a:stretch>
        </p:blipFill>
        <p:spPr bwMode="auto">
          <a:xfrm>
            <a:off x="3657600" y="1143000"/>
            <a:ext cx="4495800" cy="3367512"/>
          </a:xfrm>
          <a:prstGeom prst="rect">
            <a:avLst/>
          </a:prstGeom>
          <a:noFill/>
        </p:spPr>
      </p:pic>
      <p:sp>
        <p:nvSpPr>
          <p:cNvPr id="9" name="Rectangular Callout 8"/>
          <p:cNvSpPr/>
          <p:nvPr/>
        </p:nvSpPr>
        <p:spPr>
          <a:xfrm>
            <a:off x="228600" y="76200"/>
            <a:ext cx="4114800" cy="1981200"/>
          </a:xfrm>
          <a:prstGeom prst="wedgeRectCallout">
            <a:avLst>
              <a:gd name="adj1" fmla="val 70909"/>
              <a:gd name="adj2" fmla="val 70541"/>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00" y="152400"/>
            <a:ext cx="4114800" cy="1938992"/>
          </a:xfrm>
          <a:prstGeom prst="rect">
            <a:avLst/>
          </a:prstGeom>
          <a:noFill/>
        </p:spPr>
        <p:txBody>
          <a:bodyPr wrap="square" rtlCol="0">
            <a:spAutoFit/>
          </a:bodyPr>
          <a:lstStyle/>
          <a:p>
            <a:r>
              <a:rPr lang="en-US" sz="2400" b="1" dirty="0" smtClean="0">
                <a:solidFill>
                  <a:srgbClr val="000000"/>
                </a:solidFill>
                <a:latin typeface="Chalkboard"/>
                <a:cs typeface="Chalkboard"/>
              </a:rPr>
              <a:t>So if the neutrino can change into another type of neutrino… Does that mean that neutrinos have mass?!</a:t>
            </a:r>
            <a:endParaRPr lang="en-US" sz="2400" b="1" dirty="0">
              <a:solidFill>
                <a:srgbClr val="000000"/>
              </a:solidFill>
              <a:latin typeface="Chalkboard"/>
              <a:cs typeface="Chalkboard"/>
            </a:endParaRPr>
          </a:p>
        </p:txBody>
      </p:sp>
      <p:sp>
        <p:nvSpPr>
          <p:cNvPr id="8" name="TextBox 7"/>
          <p:cNvSpPr txBox="1"/>
          <p:nvPr/>
        </p:nvSpPr>
        <p:spPr>
          <a:xfrm>
            <a:off x="152400" y="3505200"/>
            <a:ext cx="3962400" cy="1815882"/>
          </a:xfrm>
          <a:prstGeom prst="rect">
            <a:avLst/>
          </a:prstGeom>
          <a:solidFill>
            <a:schemeClr val="accent1">
              <a:lumMod val="20000"/>
              <a:lumOff val="80000"/>
            </a:schemeClr>
          </a:solidFill>
          <a:ln w="38100" cmpd="sng">
            <a:solidFill>
              <a:schemeClr val="accent1">
                <a:lumMod val="50000"/>
              </a:schemeClr>
            </a:solidFill>
          </a:ln>
        </p:spPr>
        <p:txBody>
          <a:bodyPr wrap="square" rtlCol="0">
            <a:spAutoFit/>
          </a:bodyPr>
          <a:lstStyle/>
          <a:p>
            <a:r>
              <a:rPr lang="en-US" sz="2800" b="1" dirty="0" smtClean="0">
                <a:solidFill>
                  <a:srgbClr val="FF0000"/>
                </a:solidFill>
                <a:latin typeface="Chalkboard"/>
                <a:cs typeface="Chalkboard"/>
              </a:rPr>
              <a:t>Yes by theory, but first we have to search for neutrino oscillations.</a:t>
            </a:r>
          </a:p>
        </p:txBody>
      </p:sp>
      <p:sp>
        <p:nvSpPr>
          <p:cNvPr id="12" name="Rectangular Callout 11"/>
          <p:cNvSpPr/>
          <p:nvPr/>
        </p:nvSpPr>
        <p:spPr>
          <a:xfrm rot="10800000">
            <a:off x="4648200" y="4267200"/>
            <a:ext cx="4114800" cy="2133600"/>
          </a:xfrm>
          <a:prstGeom prst="wedgeRectCallout">
            <a:avLst>
              <a:gd name="adj1" fmla="val 23739"/>
              <a:gd name="adj2" fmla="val 126451"/>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724400" y="4343400"/>
            <a:ext cx="4114800" cy="1938992"/>
          </a:xfrm>
          <a:prstGeom prst="rect">
            <a:avLst/>
          </a:prstGeom>
          <a:noFill/>
        </p:spPr>
        <p:txBody>
          <a:bodyPr wrap="square" rtlCol="0">
            <a:spAutoFit/>
          </a:bodyPr>
          <a:lstStyle/>
          <a:p>
            <a:r>
              <a:rPr lang="en-US" sz="2000" b="1" dirty="0" smtClean="0">
                <a:solidFill>
                  <a:srgbClr val="000090"/>
                </a:solidFill>
                <a:latin typeface="Chalkboard"/>
                <a:cs typeface="Chalkboard"/>
              </a:rPr>
              <a:t>Where..?  </a:t>
            </a:r>
          </a:p>
          <a:p>
            <a:r>
              <a:rPr lang="en-US" sz="2000" b="1" dirty="0" smtClean="0">
                <a:solidFill>
                  <a:srgbClr val="000000"/>
                </a:solidFill>
                <a:latin typeface="Chalkboard"/>
                <a:cs typeface="Chalkboard"/>
              </a:rPr>
              <a:t>As I understand, you need an intense source of a neutrino beam and a very LARGE distance between detectors to observe neutrinos oscillate.</a:t>
            </a:r>
            <a:endParaRPr lang="en-US" sz="2000" b="1" dirty="0">
              <a:solidFill>
                <a:srgbClr val="000000"/>
              </a:solidFill>
              <a:latin typeface="Chalkboard"/>
              <a:cs typeface="Chalkboard"/>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8" grpId="0" animBg="1"/>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290A3BA-5E52-1B41-BD6E-0F354CF3C663}"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6</a:t>
            </a:fld>
            <a:endParaRPr lang="en-US"/>
          </a:p>
        </p:txBody>
      </p:sp>
      <p:sp>
        <p:nvSpPr>
          <p:cNvPr id="8" name="Title 1"/>
          <p:cNvSpPr txBox="1">
            <a:spLocks/>
          </p:cNvSpPr>
          <p:nvPr/>
        </p:nvSpPr>
        <p:spPr>
          <a:xfrm>
            <a:off x="838200" y="152400"/>
            <a:ext cx="7239000" cy="533400"/>
          </a:xfrm>
          <a:prstGeom prst="rect">
            <a:avLst/>
          </a:prstGeom>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smtClean="0">
                <a:ln w="50800"/>
                <a:solidFill>
                  <a:schemeClr val="bg1">
                    <a:shade val="50000"/>
                  </a:schemeClr>
                </a:solidFill>
                <a:latin typeface="Rockwell" pitchFamily="18" charset="0"/>
                <a:ea typeface="+mj-ea"/>
                <a:cs typeface="+mj-cs"/>
              </a:rPr>
              <a:t>Elementary Particles</a:t>
            </a:r>
            <a:endParaRPr kumimoji="0" lang="en-US" sz="4400" b="1" u="none" strike="noStrike" kern="1200" normalizeH="0" baseline="0" noProof="0" dirty="0">
              <a:ln w="50800"/>
              <a:solidFill>
                <a:schemeClr val="bg1">
                  <a:shade val="50000"/>
                </a:schemeClr>
              </a:solidFill>
              <a:uLnTx/>
              <a:uFillTx/>
              <a:latin typeface="Rockwell" pitchFamily="18" charset="0"/>
              <a:ea typeface="+mj-ea"/>
              <a:cs typeface="+mj-cs"/>
            </a:endParaRPr>
          </a:p>
        </p:txBody>
      </p:sp>
      <p:sp>
        <p:nvSpPr>
          <p:cNvPr id="10" name="Rounded Rectangle 9"/>
          <p:cNvSpPr/>
          <p:nvPr/>
        </p:nvSpPr>
        <p:spPr>
          <a:xfrm>
            <a:off x="990600" y="3733800"/>
            <a:ext cx="1219200" cy="2438400"/>
          </a:xfrm>
          <a:prstGeom prst="roundRect">
            <a:avLst/>
          </a:prstGeom>
          <a:solidFill>
            <a:schemeClr val="tx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14400" y="1676400"/>
            <a:ext cx="1219200" cy="1219200"/>
          </a:xfrm>
          <a:prstGeom prst="roundRect">
            <a:avLst>
              <a:gd name="adj" fmla="val 0"/>
            </a:avLst>
          </a:prstGeom>
          <a:solidFill>
            <a:schemeClr val="tx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16200000">
            <a:off x="-812512" y="1574512"/>
            <a:ext cx="2209800" cy="584776"/>
          </a:xfrm>
          <a:prstGeom prst="rect">
            <a:avLst/>
          </a:prstGeom>
          <a:noFill/>
        </p:spPr>
        <p:txBody>
          <a:bodyPr wrap="square" rtlCol="0">
            <a:spAutoFit/>
          </a:bodyPr>
          <a:lstStyle/>
          <a:p>
            <a:pPr algn="ctr"/>
            <a:r>
              <a:rPr lang="en-US" sz="3200" dirty="0" smtClean="0">
                <a:latin typeface="Chalkboard SE Bold"/>
                <a:cs typeface="Chalkboard SE Bold"/>
              </a:rPr>
              <a:t>Leptons</a:t>
            </a:r>
            <a:endParaRPr lang="en-US" sz="3200" dirty="0">
              <a:latin typeface="Chalkboard SE Bold"/>
              <a:cs typeface="Chalkboard SE Bold"/>
            </a:endParaRPr>
          </a:p>
        </p:txBody>
      </p:sp>
      <p:sp>
        <p:nvSpPr>
          <p:cNvPr id="13" name="TextBox 12"/>
          <p:cNvSpPr txBox="1"/>
          <p:nvPr/>
        </p:nvSpPr>
        <p:spPr>
          <a:xfrm rot="16200000">
            <a:off x="-652790" y="4691390"/>
            <a:ext cx="2133600" cy="523220"/>
          </a:xfrm>
          <a:prstGeom prst="rect">
            <a:avLst/>
          </a:prstGeom>
          <a:noFill/>
        </p:spPr>
        <p:txBody>
          <a:bodyPr wrap="square" rtlCol="0">
            <a:spAutoFit/>
          </a:bodyPr>
          <a:lstStyle/>
          <a:p>
            <a:pPr algn="ctr"/>
            <a:r>
              <a:rPr lang="en-US" sz="2800" b="1" dirty="0" smtClean="0">
                <a:latin typeface="Chalkboard SE Regular"/>
                <a:cs typeface="Chalkboard SE Regular"/>
              </a:rPr>
              <a:t>Quarks</a:t>
            </a:r>
            <a:endParaRPr lang="en-US" sz="2800" b="1" dirty="0">
              <a:latin typeface="Chalkboard SE Regular"/>
              <a:cs typeface="Chalkboard SE Regular"/>
            </a:endParaRPr>
          </a:p>
        </p:txBody>
      </p:sp>
      <p:sp>
        <p:nvSpPr>
          <p:cNvPr id="14" name="TextBox 13"/>
          <p:cNvSpPr txBox="1"/>
          <p:nvPr/>
        </p:nvSpPr>
        <p:spPr>
          <a:xfrm>
            <a:off x="990600" y="2438400"/>
            <a:ext cx="1143000" cy="369332"/>
          </a:xfrm>
          <a:prstGeom prst="rect">
            <a:avLst/>
          </a:prstGeom>
          <a:noFill/>
        </p:spPr>
        <p:txBody>
          <a:bodyPr wrap="square" rtlCol="0">
            <a:spAutoFit/>
          </a:bodyPr>
          <a:lstStyle/>
          <a:p>
            <a:r>
              <a:rPr lang="en-US" dirty="0" smtClean="0">
                <a:solidFill>
                  <a:srgbClr val="0D0D0D"/>
                </a:solidFill>
                <a:latin typeface="Chalkboard SE Regular"/>
                <a:cs typeface="Chalkboard SE Regular"/>
              </a:rPr>
              <a:t>electron</a:t>
            </a:r>
            <a:endParaRPr lang="en-US" dirty="0">
              <a:solidFill>
                <a:srgbClr val="0D0D0D"/>
              </a:solidFill>
              <a:latin typeface="Chalkboard SE Regular"/>
              <a:cs typeface="Chalkboard SE Regular"/>
            </a:endParaRPr>
          </a:p>
        </p:txBody>
      </p:sp>
      <p:sp>
        <p:nvSpPr>
          <p:cNvPr id="15" name="TextBox 14"/>
          <p:cNvSpPr txBox="1"/>
          <p:nvPr/>
        </p:nvSpPr>
        <p:spPr>
          <a:xfrm>
            <a:off x="990600" y="44958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up</a:t>
            </a:r>
            <a:endParaRPr lang="en-US" dirty="0">
              <a:solidFill>
                <a:srgbClr val="0D0D0D"/>
              </a:solidFill>
              <a:latin typeface="Chalkboard SE Regular"/>
              <a:cs typeface="Chalkboard SE Regular"/>
            </a:endParaRPr>
          </a:p>
        </p:txBody>
      </p:sp>
      <p:sp>
        <p:nvSpPr>
          <p:cNvPr id="16" name="TextBox 15"/>
          <p:cNvSpPr txBox="1"/>
          <p:nvPr/>
        </p:nvSpPr>
        <p:spPr>
          <a:xfrm>
            <a:off x="1066800" y="55626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down</a:t>
            </a:r>
            <a:endParaRPr lang="en-US" dirty="0">
              <a:solidFill>
                <a:srgbClr val="0D0D0D"/>
              </a:solidFill>
              <a:latin typeface="Chalkboard SE Regular"/>
              <a:cs typeface="Chalkboard SE Regular"/>
            </a:endParaRPr>
          </a:p>
        </p:txBody>
      </p:sp>
      <p:sp>
        <p:nvSpPr>
          <p:cNvPr id="17" name="Oval 16"/>
          <p:cNvSpPr/>
          <p:nvPr/>
        </p:nvSpPr>
        <p:spPr>
          <a:xfrm>
            <a:off x="1219200" y="18288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295400" y="1828800"/>
            <a:ext cx="685800" cy="461665"/>
          </a:xfrm>
          <a:prstGeom prst="rect">
            <a:avLst/>
          </a:prstGeom>
          <a:noFill/>
        </p:spPr>
        <p:txBody>
          <a:bodyPr wrap="square" rtlCol="0">
            <a:spAutoFit/>
          </a:bodyPr>
          <a:lstStyle/>
          <a:p>
            <a:r>
              <a:rPr lang="en-US" sz="2400" b="1" dirty="0" smtClean="0">
                <a:latin typeface="Bookman Old Style" pitchFamily="18" charset="0"/>
              </a:rPr>
              <a:t>e</a:t>
            </a:r>
            <a:endParaRPr lang="en-US" sz="2400" b="1" baseline="30000" dirty="0">
              <a:latin typeface="Bookman Old Style" pitchFamily="18" charset="0"/>
            </a:endParaRPr>
          </a:p>
        </p:txBody>
      </p:sp>
      <p:sp>
        <p:nvSpPr>
          <p:cNvPr id="19" name="Oval 18"/>
          <p:cNvSpPr/>
          <p:nvPr/>
        </p:nvSpPr>
        <p:spPr>
          <a:xfrm>
            <a:off x="1295400" y="3962400"/>
            <a:ext cx="609600" cy="533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295400" y="3962400"/>
            <a:ext cx="685800" cy="461665"/>
          </a:xfrm>
          <a:prstGeom prst="rect">
            <a:avLst/>
          </a:prstGeom>
          <a:noFill/>
        </p:spPr>
        <p:txBody>
          <a:bodyPr wrap="square" rtlCol="0">
            <a:spAutoFit/>
          </a:bodyPr>
          <a:lstStyle/>
          <a:p>
            <a:r>
              <a:rPr lang="en-US" sz="2400" b="1" dirty="0" smtClean="0">
                <a:latin typeface="Bookman Old Style" pitchFamily="18" charset="0"/>
              </a:rPr>
              <a:t> u</a:t>
            </a:r>
            <a:endParaRPr lang="en-US" sz="2400" b="1" baseline="30000" dirty="0">
              <a:latin typeface="Bookman Old Style" pitchFamily="18" charset="0"/>
            </a:endParaRPr>
          </a:p>
        </p:txBody>
      </p:sp>
      <p:sp>
        <p:nvSpPr>
          <p:cNvPr id="21" name="Oval 20"/>
          <p:cNvSpPr/>
          <p:nvPr/>
        </p:nvSpPr>
        <p:spPr>
          <a:xfrm>
            <a:off x="1295400" y="4953000"/>
            <a:ext cx="609600" cy="533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95400" y="4953000"/>
            <a:ext cx="685800" cy="461665"/>
          </a:xfrm>
          <a:prstGeom prst="rect">
            <a:avLst/>
          </a:prstGeom>
          <a:noFill/>
        </p:spPr>
        <p:txBody>
          <a:bodyPr wrap="square" rtlCol="0">
            <a:spAutoFit/>
          </a:bodyPr>
          <a:lstStyle/>
          <a:p>
            <a:r>
              <a:rPr lang="en-US" sz="2400" b="1" dirty="0" smtClean="0">
                <a:latin typeface="Bookman Old Style" pitchFamily="18" charset="0"/>
              </a:rPr>
              <a:t> d</a:t>
            </a:r>
            <a:endParaRPr lang="en-US" sz="2400" b="1" baseline="30000" dirty="0">
              <a:latin typeface="Bookman Old Style" pitchFamily="18" charset="0"/>
            </a:endParaRPr>
          </a:p>
        </p:txBody>
      </p:sp>
      <p:sp>
        <p:nvSpPr>
          <p:cNvPr id="24" name="Rounded Rectangle 23"/>
          <p:cNvSpPr/>
          <p:nvPr/>
        </p:nvSpPr>
        <p:spPr>
          <a:xfrm>
            <a:off x="4038600" y="1676400"/>
            <a:ext cx="1219200" cy="1219200"/>
          </a:xfrm>
          <a:prstGeom prst="roundRect">
            <a:avLst>
              <a:gd name="adj" fmla="val 0"/>
            </a:avLst>
          </a:prstGeom>
          <a:solidFill>
            <a:schemeClr val="tx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114800" y="2438400"/>
            <a:ext cx="1143000" cy="369332"/>
          </a:xfrm>
          <a:prstGeom prst="rect">
            <a:avLst/>
          </a:prstGeom>
          <a:noFill/>
        </p:spPr>
        <p:txBody>
          <a:bodyPr wrap="square" rtlCol="0">
            <a:spAutoFit/>
          </a:bodyPr>
          <a:lstStyle/>
          <a:p>
            <a:r>
              <a:rPr lang="en-US" dirty="0" smtClean="0">
                <a:solidFill>
                  <a:srgbClr val="0D0D0D"/>
                </a:solidFill>
                <a:latin typeface="Chalkboard SE Regular"/>
                <a:cs typeface="Chalkboard SE Regular"/>
              </a:rPr>
              <a:t>muon</a:t>
            </a:r>
            <a:endParaRPr lang="en-US" dirty="0">
              <a:solidFill>
                <a:srgbClr val="0D0D0D"/>
              </a:solidFill>
              <a:latin typeface="Chalkboard SE Regular"/>
              <a:cs typeface="Chalkboard SE Regular"/>
            </a:endParaRPr>
          </a:p>
        </p:txBody>
      </p:sp>
      <p:sp>
        <p:nvSpPr>
          <p:cNvPr id="26" name="Oval 25"/>
          <p:cNvSpPr/>
          <p:nvPr/>
        </p:nvSpPr>
        <p:spPr>
          <a:xfrm>
            <a:off x="4343400" y="18288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419600" y="1981200"/>
            <a:ext cx="685800" cy="379591"/>
          </a:xfrm>
          <a:prstGeom prst="rect">
            <a:avLst/>
          </a:prstGeom>
          <a:noFill/>
        </p:spPr>
        <p:txBody>
          <a:bodyPr wrap="square" rtlCol="0">
            <a:spAutoFit/>
          </a:bodyPr>
          <a:lstStyle/>
          <a:p>
            <a:r>
              <a:rPr lang="en-US" sz="2800" b="1" baseline="30000" dirty="0" smtClean="0">
                <a:latin typeface="Lucida Grande"/>
                <a:ea typeface="Lucida Grande"/>
                <a:cs typeface="Lucida Grande"/>
              </a:rPr>
              <a:t>μ</a:t>
            </a:r>
            <a:endParaRPr lang="en-US" sz="2800" b="1" baseline="30000" dirty="0">
              <a:latin typeface="Bookman Old Style" pitchFamily="18" charset="0"/>
            </a:endParaRPr>
          </a:p>
        </p:txBody>
      </p:sp>
      <p:sp>
        <p:nvSpPr>
          <p:cNvPr id="29" name="Rounded Rectangle 28"/>
          <p:cNvSpPr/>
          <p:nvPr/>
        </p:nvSpPr>
        <p:spPr>
          <a:xfrm>
            <a:off x="3962400" y="3810000"/>
            <a:ext cx="1219200" cy="2438400"/>
          </a:xfrm>
          <a:prstGeom prst="roundRect">
            <a:avLst/>
          </a:prstGeom>
          <a:solidFill>
            <a:schemeClr val="tx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962400" y="45720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charm</a:t>
            </a:r>
            <a:endParaRPr lang="en-US" dirty="0">
              <a:solidFill>
                <a:srgbClr val="0D0D0D"/>
              </a:solidFill>
              <a:latin typeface="Chalkboard SE Regular"/>
              <a:cs typeface="Chalkboard SE Regular"/>
            </a:endParaRPr>
          </a:p>
        </p:txBody>
      </p:sp>
      <p:sp>
        <p:nvSpPr>
          <p:cNvPr id="34" name="TextBox 33"/>
          <p:cNvSpPr txBox="1"/>
          <p:nvPr/>
        </p:nvSpPr>
        <p:spPr>
          <a:xfrm>
            <a:off x="4038600" y="56388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strange</a:t>
            </a:r>
            <a:endParaRPr lang="en-US" dirty="0">
              <a:solidFill>
                <a:srgbClr val="0D0D0D"/>
              </a:solidFill>
              <a:latin typeface="Chalkboard SE Regular"/>
              <a:cs typeface="Chalkboard SE Regular"/>
            </a:endParaRPr>
          </a:p>
        </p:txBody>
      </p:sp>
      <p:sp>
        <p:nvSpPr>
          <p:cNvPr id="35" name="Oval 34"/>
          <p:cNvSpPr/>
          <p:nvPr/>
        </p:nvSpPr>
        <p:spPr>
          <a:xfrm>
            <a:off x="4267200" y="4038600"/>
            <a:ext cx="609600" cy="533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267200" y="4038600"/>
            <a:ext cx="685800" cy="461665"/>
          </a:xfrm>
          <a:prstGeom prst="rect">
            <a:avLst/>
          </a:prstGeom>
          <a:noFill/>
        </p:spPr>
        <p:txBody>
          <a:bodyPr wrap="square" rtlCol="0">
            <a:spAutoFit/>
          </a:bodyPr>
          <a:lstStyle/>
          <a:p>
            <a:r>
              <a:rPr lang="en-US" sz="2400" b="1" dirty="0" smtClean="0">
                <a:latin typeface="Bookman Old Style" pitchFamily="18" charset="0"/>
              </a:rPr>
              <a:t> c</a:t>
            </a:r>
            <a:endParaRPr lang="en-US" sz="2400" b="1" baseline="30000" dirty="0">
              <a:latin typeface="Bookman Old Style" pitchFamily="18" charset="0"/>
            </a:endParaRPr>
          </a:p>
        </p:txBody>
      </p:sp>
      <p:sp>
        <p:nvSpPr>
          <p:cNvPr id="37" name="Oval 36"/>
          <p:cNvSpPr/>
          <p:nvPr/>
        </p:nvSpPr>
        <p:spPr>
          <a:xfrm>
            <a:off x="4267200" y="5029200"/>
            <a:ext cx="609600" cy="533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267200" y="5029200"/>
            <a:ext cx="685800" cy="461665"/>
          </a:xfrm>
          <a:prstGeom prst="rect">
            <a:avLst/>
          </a:prstGeom>
          <a:noFill/>
        </p:spPr>
        <p:txBody>
          <a:bodyPr wrap="square" rtlCol="0">
            <a:spAutoFit/>
          </a:bodyPr>
          <a:lstStyle/>
          <a:p>
            <a:r>
              <a:rPr lang="en-US" sz="2400" b="1" dirty="0" smtClean="0">
                <a:latin typeface="Bookman Old Style" pitchFamily="18" charset="0"/>
              </a:rPr>
              <a:t> s</a:t>
            </a:r>
            <a:endParaRPr lang="en-US" sz="2400" b="1" baseline="30000" dirty="0">
              <a:latin typeface="Bookman Old Style" pitchFamily="18" charset="0"/>
            </a:endParaRPr>
          </a:p>
        </p:txBody>
      </p:sp>
      <p:sp>
        <p:nvSpPr>
          <p:cNvPr id="39" name="Rounded Rectangle 38"/>
          <p:cNvSpPr/>
          <p:nvPr/>
        </p:nvSpPr>
        <p:spPr>
          <a:xfrm>
            <a:off x="7239000" y="1676400"/>
            <a:ext cx="1219200" cy="1219200"/>
          </a:xfrm>
          <a:prstGeom prst="roundRect">
            <a:avLst>
              <a:gd name="adj" fmla="val 0"/>
            </a:avLst>
          </a:prstGeom>
          <a:solidFill>
            <a:schemeClr val="tx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7315200" y="2438400"/>
            <a:ext cx="1143000" cy="369332"/>
          </a:xfrm>
          <a:prstGeom prst="rect">
            <a:avLst/>
          </a:prstGeom>
          <a:noFill/>
        </p:spPr>
        <p:txBody>
          <a:bodyPr wrap="square" rtlCol="0">
            <a:spAutoFit/>
          </a:bodyPr>
          <a:lstStyle/>
          <a:p>
            <a:r>
              <a:rPr lang="en-US" dirty="0" smtClean="0">
                <a:solidFill>
                  <a:srgbClr val="0D0D0D"/>
                </a:solidFill>
                <a:latin typeface="Chalkboard SE Regular"/>
                <a:cs typeface="Chalkboard SE Regular"/>
              </a:rPr>
              <a:t>tau</a:t>
            </a:r>
            <a:endParaRPr lang="en-US" dirty="0">
              <a:solidFill>
                <a:srgbClr val="0D0D0D"/>
              </a:solidFill>
              <a:latin typeface="Chalkboard SE Regular"/>
              <a:cs typeface="Chalkboard SE Regular"/>
            </a:endParaRPr>
          </a:p>
        </p:txBody>
      </p:sp>
      <p:sp>
        <p:nvSpPr>
          <p:cNvPr id="41" name="Oval 40"/>
          <p:cNvSpPr/>
          <p:nvPr/>
        </p:nvSpPr>
        <p:spPr>
          <a:xfrm>
            <a:off x="7543800" y="18288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7620000" y="1981200"/>
            <a:ext cx="685800" cy="379591"/>
          </a:xfrm>
          <a:prstGeom prst="rect">
            <a:avLst/>
          </a:prstGeom>
          <a:noFill/>
        </p:spPr>
        <p:txBody>
          <a:bodyPr wrap="square" rtlCol="0">
            <a:spAutoFit/>
          </a:bodyPr>
          <a:lstStyle/>
          <a:p>
            <a:r>
              <a:rPr lang="en-US" sz="2800" b="1" baseline="30000" dirty="0" err="1" smtClean="0">
                <a:latin typeface="Lucida Grande"/>
                <a:ea typeface="Lucida Grande"/>
                <a:cs typeface="Lucida Grande"/>
              </a:rPr>
              <a:t>τ</a:t>
            </a:r>
            <a:endParaRPr lang="en-US" sz="2800" b="1" baseline="30000" dirty="0">
              <a:latin typeface="Bookman Old Style" pitchFamily="18" charset="0"/>
            </a:endParaRPr>
          </a:p>
        </p:txBody>
      </p:sp>
      <p:sp>
        <p:nvSpPr>
          <p:cNvPr id="43" name="Rounded Rectangle 42"/>
          <p:cNvSpPr/>
          <p:nvPr/>
        </p:nvSpPr>
        <p:spPr>
          <a:xfrm>
            <a:off x="7315200" y="3810000"/>
            <a:ext cx="1219200" cy="2438400"/>
          </a:xfrm>
          <a:prstGeom prst="roundRect">
            <a:avLst/>
          </a:prstGeom>
          <a:solidFill>
            <a:schemeClr val="tx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7315200" y="45720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top</a:t>
            </a:r>
            <a:endParaRPr lang="en-US" dirty="0">
              <a:solidFill>
                <a:srgbClr val="0D0D0D"/>
              </a:solidFill>
              <a:latin typeface="Chalkboard SE Regular"/>
              <a:cs typeface="Chalkboard SE Regular"/>
            </a:endParaRPr>
          </a:p>
        </p:txBody>
      </p:sp>
      <p:sp>
        <p:nvSpPr>
          <p:cNvPr id="45" name="TextBox 44"/>
          <p:cNvSpPr txBox="1"/>
          <p:nvPr/>
        </p:nvSpPr>
        <p:spPr>
          <a:xfrm>
            <a:off x="7391400" y="56388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bottom</a:t>
            </a:r>
            <a:endParaRPr lang="en-US" dirty="0">
              <a:solidFill>
                <a:srgbClr val="0D0D0D"/>
              </a:solidFill>
              <a:latin typeface="Chalkboard SE Regular"/>
              <a:cs typeface="Chalkboard SE Regular"/>
            </a:endParaRPr>
          </a:p>
        </p:txBody>
      </p:sp>
      <p:sp>
        <p:nvSpPr>
          <p:cNvPr id="46" name="Oval 45"/>
          <p:cNvSpPr/>
          <p:nvPr/>
        </p:nvSpPr>
        <p:spPr>
          <a:xfrm>
            <a:off x="7620000" y="4038600"/>
            <a:ext cx="609600" cy="533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620000" y="4038600"/>
            <a:ext cx="685800" cy="461665"/>
          </a:xfrm>
          <a:prstGeom prst="rect">
            <a:avLst/>
          </a:prstGeom>
          <a:noFill/>
        </p:spPr>
        <p:txBody>
          <a:bodyPr wrap="square" rtlCol="0">
            <a:spAutoFit/>
          </a:bodyPr>
          <a:lstStyle/>
          <a:p>
            <a:r>
              <a:rPr lang="en-US" sz="2400" b="1" dirty="0" smtClean="0">
                <a:latin typeface="Bookman Old Style" pitchFamily="18" charset="0"/>
              </a:rPr>
              <a:t> t</a:t>
            </a:r>
            <a:endParaRPr lang="en-US" sz="2400" b="1" baseline="30000" dirty="0">
              <a:latin typeface="Bookman Old Style" pitchFamily="18" charset="0"/>
            </a:endParaRPr>
          </a:p>
        </p:txBody>
      </p:sp>
      <p:sp>
        <p:nvSpPr>
          <p:cNvPr id="48" name="Oval 47"/>
          <p:cNvSpPr/>
          <p:nvPr/>
        </p:nvSpPr>
        <p:spPr>
          <a:xfrm>
            <a:off x="7620000" y="5029200"/>
            <a:ext cx="609600" cy="533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620000" y="5029200"/>
            <a:ext cx="685800" cy="461665"/>
          </a:xfrm>
          <a:prstGeom prst="rect">
            <a:avLst/>
          </a:prstGeom>
          <a:noFill/>
        </p:spPr>
        <p:txBody>
          <a:bodyPr wrap="square" rtlCol="0">
            <a:spAutoFit/>
          </a:bodyPr>
          <a:lstStyle/>
          <a:p>
            <a:r>
              <a:rPr lang="en-US" sz="2400" b="1" dirty="0" smtClean="0">
                <a:latin typeface="Bookman Old Style" pitchFamily="18" charset="0"/>
              </a:rPr>
              <a:t> b</a:t>
            </a:r>
            <a:endParaRPr lang="en-US" sz="2400" b="1" baseline="30000" dirty="0">
              <a:latin typeface="Bookman Old Style" pitchFamily="18" charset="0"/>
            </a:endParaRPr>
          </a:p>
        </p:txBody>
      </p:sp>
      <p:sp>
        <p:nvSpPr>
          <p:cNvPr id="50" name="TextBox 49"/>
          <p:cNvSpPr txBox="1"/>
          <p:nvPr/>
        </p:nvSpPr>
        <p:spPr>
          <a:xfrm>
            <a:off x="457200" y="3124200"/>
            <a:ext cx="2743200" cy="492443"/>
          </a:xfrm>
          <a:prstGeom prst="rect">
            <a:avLst/>
          </a:prstGeom>
          <a:noFill/>
        </p:spPr>
        <p:txBody>
          <a:bodyPr wrap="square" rtlCol="0">
            <a:spAutoFit/>
          </a:bodyPr>
          <a:lstStyle/>
          <a:p>
            <a:pPr algn="ctr"/>
            <a:r>
              <a:rPr lang="en-US" sz="2600" dirty="0" smtClean="0">
                <a:latin typeface="Chalkboard SE Regular"/>
                <a:cs typeface="Chalkboard SE Regular"/>
              </a:rPr>
              <a:t>1</a:t>
            </a:r>
            <a:r>
              <a:rPr lang="en-US" sz="2600" baseline="30000" dirty="0" smtClean="0">
                <a:latin typeface="Chalkboard SE Regular"/>
                <a:cs typeface="Chalkboard SE Regular"/>
              </a:rPr>
              <a:t>ST</a:t>
            </a:r>
            <a:r>
              <a:rPr lang="en-US" sz="2600" dirty="0" smtClean="0">
                <a:latin typeface="Chalkboard SE Regular"/>
                <a:cs typeface="Chalkboard SE Regular"/>
              </a:rPr>
              <a:t> GENERATION</a:t>
            </a:r>
            <a:endParaRPr lang="en-US" sz="2600" dirty="0">
              <a:latin typeface="Chalkboard SE Regular"/>
              <a:cs typeface="Chalkboard SE Regular"/>
            </a:endParaRPr>
          </a:p>
        </p:txBody>
      </p:sp>
      <p:sp>
        <p:nvSpPr>
          <p:cNvPr id="51" name="TextBox 50"/>
          <p:cNvSpPr txBox="1"/>
          <p:nvPr/>
        </p:nvSpPr>
        <p:spPr>
          <a:xfrm>
            <a:off x="3200400" y="3124200"/>
            <a:ext cx="3276600" cy="492443"/>
          </a:xfrm>
          <a:prstGeom prst="rect">
            <a:avLst/>
          </a:prstGeom>
          <a:noFill/>
        </p:spPr>
        <p:txBody>
          <a:bodyPr wrap="square" rtlCol="0">
            <a:spAutoFit/>
          </a:bodyPr>
          <a:lstStyle/>
          <a:p>
            <a:pPr algn="ctr"/>
            <a:r>
              <a:rPr lang="en-US" sz="2600" dirty="0" smtClean="0">
                <a:latin typeface="Chalkboard SE Regular"/>
                <a:cs typeface="Chalkboard SE Regular"/>
              </a:rPr>
              <a:t>2</a:t>
            </a:r>
            <a:r>
              <a:rPr lang="en-US" sz="2600" baseline="30000" dirty="0" smtClean="0">
                <a:latin typeface="Chalkboard SE Regular"/>
                <a:cs typeface="Chalkboard SE Regular"/>
              </a:rPr>
              <a:t>ND</a:t>
            </a:r>
            <a:r>
              <a:rPr lang="en-US" sz="2600" dirty="0" smtClean="0">
                <a:latin typeface="Chalkboard SE Regular"/>
                <a:cs typeface="Chalkboard SE Regular"/>
              </a:rPr>
              <a:t> GENERATION</a:t>
            </a:r>
            <a:endParaRPr lang="en-US" sz="2600" dirty="0">
              <a:latin typeface="Chalkboard SE Regular"/>
              <a:cs typeface="Chalkboard SE Regular"/>
            </a:endParaRPr>
          </a:p>
        </p:txBody>
      </p:sp>
      <p:sp>
        <p:nvSpPr>
          <p:cNvPr id="52" name="TextBox 51"/>
          <p:cNvSpPr txBox="1"/>
          <p:nvPr/>
        </p:nvSpPr>
        <p:spPr>
          <a:xfrm>
            <a:off x="6324600" y="3124200"/>
            <a:ext cx="2819400" cy="492443"/>
          </a:xfrm>
          <a:prstGeom prst="rect">
            <a:avLst/>
          </a:prstGeom>
          <a:noFill/>
        </p:spPr>
        <p:txBody>
          <a:bodyPr wrap="square" rtlCol="0">
            <a:spAutoFit/>
          </a:bodyPr>
          <a:lstStyle/>
          <a:p>
            <a:pPr algn="ctr"/>
            <a:r>
              <a:rPr lang="en-US" sz="2600" dirty="0" smtClean="0">
                <a:latin typeface="Chalkboard SE Regular"/>
                <a:cs typeface="Chalkboard SE Regular"/>
              </a:rPr>
              <a:t>3</a:t>
            </a:r>
            <a:r>
              <a:rPr lang="en-US" sz="2600" baseline="30000" dirty="0" smtClean="0">
                <a:latin typeface="Chalkboard SE Regular"/>
                <a:cs typeface="Chalkboard SE Regular"/>
              </a:rPr>
              <a:t>RD</a:t>
            </a:r>
            <a:r>
              <a:rPr lang="en-US" sz="2600" dirty="0" smtClean="0">
                <a:latin typeface="Chalkboard SE Regular"/>
                <a:cs typeface="Chalkboard SE Regular"/>
              </a:rPr>
              <a:t> GENERATION</a:t>
            </a:r>
            <a:endParaRPr lang="en-US" sz="2600" dirty="0">
              <a:latin typeface="Chalkboard SE Regular"/>
              <a:cs typeface="Chalkboard SE Regular"/>
            </a:endParaRPr>
          </a:p>
        </p:txBody>
      </p:sp>
    </p:spTree>
    <p:extLst>
      <p:ext uri="{BB962C8B-B14F-4D97-AF65-F5344CB8AC3E}">
        <p14:creationId xmlns:p14="http://schemas.microsoft.com/office/powerpoint/2010/main" val="507506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0A5B179-7F2E-BD4B-AC20-EF139CB0397D}"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60</a:t>
            </a:fld>
            <a:endParaRPr lang="en-US"/>
          </a:p>
        </p:txBody>
      </p:sp>
      <p:pic>
        <p:nvPicPr>
          <p:cNvPr id="7" name="Picture 6" descr="AerialWithBeamlines-lg.jpg"/>
          <p:cNvPicPr>
            <a:picLocks noChangeAspect="1"/>
          </p:cNvPicPr>
          <p:nvPr/>
        </p:nvPicPr>
        <p:blipFill>
          <a:blip r:embed="rId2" cstate="print"/>
          <a:srcRect b="6667"/>
          <a:stretch>
            <a:fillRect/>
          </a:stretch>
        </p:blipFill>
        <p:spPr>
          <a:xfrm>
            <a:off x="5874" y="0"/>
            <a:ext cx="9138126" cy="6858000"/>
          </a:xfrm>
          <a:prstGeom prst="rect">
            <a:avLst/>
          </a:prstGeom>
        </p:spPr>
      </p:pic>
      <p:sp>
        <p:nvSpPr>
          <p:cNvPr id="8" name="TextBox 7"/>
          <p:cNvSpPr txBox="1"/>
          <p:nvPr/>
        </p:nvSpPr>
        <p:spPr>
          <a:xfrm>
            <a:off x="609600" y="152400"/>
            <a:ext cx="8153400" cy="1754326"/>
          </a:xfrm>
          <a:prstGeom prst="rect">
            <a:avLst/>
          </a:prstGeom>
          <a:noFill/>
        </p:spPr>
        <p:txBody>
          <a:bodyPr wrap="square" rtlCol="0">
            <a:spAutoFit/>
          </a:bodyPr>
          <a:lstStyle/>
          <a:p>
            <a:pPr algn="ctr"/>
            <a:r>
              <a:rPr lang="en-US" sz="3600" b="1" dirty="0" smtClean="0">
                <a:solidFill>
                  <a:schemeClr val="bg1"/>
                </a:solidFill>
                <a:latin typeface="Chalkboard"/>
                <a:cs typeface="Chalkboard"/>
              </a:rPr>
              <a:t>Right here in the United States, at Batavia, IL:</a:t>
            </a:r>
          </a:p>
          <a:p>
            <a:pPr algn="ctr"/>
            <a:r>
              <a:rPr lang="en-US" sz="3600" b="1" dirty="0" smtClean="0">
                <a:solidFill>
                  <a:schemeClr val="bg1"/>
                </a:solidFill>
                <a:latin typeface="Chalkboard"/>
                <a:cs typeface="Chalkboard"/>
              </a:rPr>
              <a:t> </a:t>
            </a:r>
            <a:r>
              <a:rPr lang="en-US" sz="3600" b="1" dirty="0" err="1" smtClean="0">
                <a:solidFill>
                  <a:schemeClr val="bg1"/>
                </a:solidFill>
                <a:latin typeface="Chalkboard"/>
                <a:cs typeface="Chalkboard"/>
              </a:rPr>
              <a:t>Fermilab</a:t>
            </a:r>
            <a:endParaRPr lang="en-US" sz="3600" b="1" dirty="0">
              <a:solidFill>
                <a:schemeClr val="bg1"/>
              </a:solidFill>
              <a:latin typeface="Chalkboard"/>
              <a:cs typeface="Chalkboar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8077200" cy="828984"/>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buNone/>
            </a:pPr>
            <a:r>
              <a:rPr lang="en-US" sz="3600" dirty="0" smtClean="0">
                <a:ln w="50800"/>
                <a:solidFill>
                  <a:schemeClr val="bg1">
                    <a:shade val="50000"/>
                  </a:schemeClr>
                </a:solidFill>
                <a:effectLst/>
                <a:latin typeface="Cooper Black" pitchFamily="18" charset="0"/>
              </a:rPr>
              <a:t>Understanding the Behaviors of Neutrinos</a:t>
            </a:r>
            <a:endParaRPr lang="en-US" sz="3600"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4F614946-5318-0845-80F9-DAA687C59578}"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61</a:t>
            </a:fld>
            <a:endParaRPr lang="en-US"/>
          </a:p>
        </p:txBody>
      </p:sp>
    </p:spTree>
    <p:extLst>
      <p:ext uri="{BB962C8B-B14F-4D97-AF65-F5344CB8AC3E}">
        <p14:creationId xmlns:p14="http://schemas.microsoft.com/office/powerpoint/2010/main" val="784710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FD07D13-6408-F14D-A4C2-9B39B08444A5}"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62</a:t>
            </a:fld>
            <a:endParaRPr lang="en-US"/>
          </a:p>
        </p:txBody>
      </p:sp>
      <p:sp>
        <p:nvSpPr>
          <p:cNvPr id="2" name="Rectangle 1"/>
          <p:cNvSpPr/>
          <p:nvPr/>
        </p:nvSpPr>
        <p:spPr>
          <a:xfrm>
            <a:off x="152400" y="76200"/>
            <a:ext cx="8839200" cy="40386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Arrow Connector 61"/>
          <p:cNvCxnSpPr/>
          <p:nvPr/>
        </p:nvCxnSpPr>
        <p:spPr>
          <a:xfrm>
            <a:off x="457200" y="1371600"/>
            <a:ext cx="1524000" cy="0"/>
          </a:xfrm>
          <a:prstGeom prst="straightConnector1">
            <a:avLst/>
          </a:prstGeom>
          <a:ln w="63500">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457200" y="1676400"/>
            <a:ext cx="1524000" cy="0"/>
          </a:xfrm>
          <a:prstGeom prst="straightConnector1">
            <a:avLst/>
          </a:prstGeom>
          <a:ln w="63500">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457200" y="1524000"/>
            <a:ext cx="1524000" cy="0"/>
          </a:xfrm>
          <a:prstGeom prst="straightConnector1">
            <a:avLst/>
          </a:prstGeom>
          <a:ln w="63500">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57200" y="1828800"/>
            <a:ext cx="1524000" cy="0"/>
          </a:xfrm>
          <a:prstGeom prst="straightConnector1">
            <a:avLst/>
          </a:prstGeom>
          <a:ln w="63500">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457200" y="1981200"/>
            <a:ext cx="1524000" cy="0"/>
          </a:xfrm>
          <a:prstGeom prst="straightConnector1">
            <a:avLst/>
          </a:prstGeom>
          <a:ln w="63500">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57200" y="2286000"/>
            <a:ext cx="1524000" cy="0"/>
          </a:xfrm>
          <a:prstGeom prst="straightConnector1">
            <a:avLst/>
          </a:prstGeom>
          <a:ln w="63500">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57200" y="2133600"/>
            <a:ext cx="1524000" cy="0"/>
          </a:xfrm>
          <a:prstGeom prst="straightConnector1">
            <a:avLst/>
          </a:prstGeom>
          <a:ln w="63500">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457200" y="2438400"/>
            <a:ext cx="1524000" cy="0"/>
          </a:xfrm>
          <a:prstGeom prst="straightConnector1">
            <a:avLst/>
          </a:prstGeom>
          <a:ln w="63500">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2667000" y="990600"/>
            <a:ext cx="152400" cy="1981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Arrow Connector 75"/>
          <p:cNvCxnSpPr/>
          <p:nvPr/>
        </p:nvCxnSpPr>
        <p:spPr>
          <a:xfrm flipV="1">
            <a:off x="3048000" y="1219200"/>
            <a:ext cx="1828800" cy="30480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3048000" y="1828800"/>
            <a:ext cx="1905000" cy="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3048000" y="1905000"/>
            <a:ext cx="1905000" cy="22860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3048000" y="2057400"/>
            <a:ext cx="1828800" cy="38100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3048000" y="2209800"/>
            <a:ext cx="1752600" cy="45720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2971800" y="2438400"/>
            <a:ext cx="1752600" cy="53340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3048000" y="1528549"/>
            <a:ext cx="1892490" cy="147851"/>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4648200" y="838200"/>
            <a:ext cx="3352800" cy="381000"/>
          </a:xfrm>
          <a:prstGeom prst="line">
            <a:avLst/>
          </a:prstGeom>
          <a:ln w="508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4572000" y="1295400"/>
            <a:ext cx="3276600" cy="228600"/>
          </a:xfrm>
          <a:prstGeom prst="line">
            <a:avLst/>
          </a:prstGeom>
          <a:ln w="508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4724400" y="1752600"/>
            <a:ext cx="3124200" cy="76200"/>
          </a:xfrm>
          <a:prstGeom prst="line">
            <a:avLst/>
          </a:prstGeom>
          <a:ln w="508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724400" y="2133600"/>
            <a:ext cx="3276600" cy="152400"/>
          </a:xfrm>
          <a:prstGeom prst="line">
            <a:avLst/>
          </a:prstGeom>
          <a:ln w="508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495800" y="2362200"/>
            <a:ext cx="3276600" cy="609600"/>
          </a:xfrm>
          <a:prstGeom prst="line">
            <a:avLst/>
          </a:prstGeom>
          <a:ln w="508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572000" y="2590800"/>
            <a:ext cx="3048000" cy="838200"/>
          </a:xfrm>
          <a:prstGeom prst="line">
            <a:avLst/>
          </a:prstGeom>
          <a:ln w="508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419600" y="2895600"/>
            <a:ext cx="3276600" cy="1143000"/>
          </a:xfrm>
          <a:prstGeom prst="line">
            <a:avLst/>
          </a:prstGeom>
          <a:ln w="508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4800600" y="685800"/>
            <a:ext cx="990600" cy="5334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4876800" y="1524000"/>
            <a:ext cx="1219200" cy="76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4800600" y="1828800"/>
            <a:ext cx="1447800" cy="2286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4876800" y="2133600"/>
            <a:ext cx="1371600" cy="2286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4724400" y="2667000"/>
            <a:ext cx="1447800" cy="1524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4648200" y="2971800"/>
            <a:ext cx="838200" cy="9906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1981200" y="457200"/>
            <a:ext cx="1600200" cy="461665"/>
          </a:xfrm>
          <a:prstGeom prst="rect">
            <a:avLst/>
          </a:prstGeom>
          <a:noFill/>
        </p:spPr>
        <p:txBody>
          <a:bodyPr wrap="square" rtlCol="0">
            <a:spAutoFit/>
          </a:bodyPr>
          <a:lstStyle/>
          <a:p>
            <a:pPr algn="ctr"/>
            <a:r>
              <a:rPr lang="en-US" sz="2400" b="1" dirty="0" smtClean="0">
                <a:latin typeface="Chalkboard"/>
                <a:cs typeface="Chalkboard"/>
              </a:rPr>
              <a:t>target</a:t>
            </a:r>
            <a:endParaRPr lang="en-US" sz="2400" b="1" dirty="0">
              <a:latin typeface="Chalkboard"/>
              <a:cs typeface="Chalkboard"/>
            </a:endParaRPr>
          </a:p>
        </p:txBody>
      </p:sp>
      <p:sp>
        <p:nvSpPr>
          <p:cNvPr id="113" name="TextBox 112"/>
          <p:cNvSpPr txBox="1"/>
          <p:nvPr/>
        </p:nvSpPr>
        <p:spPr>
          <a:xfrm>
            <a:off x="0" y="2667000"/>
            <a:ext cx="2438400" cy="830997"/>
          </a:xfrm>
          <a:prstGeom prst="rect">
            <a:avLst/>
          </a:prstGeom>
          <a:noFill/>
        </p:spPr>
        <p:txBody>
          <a:bodyPr wrap="square" rtlCol="0">
            <a:spAutoFit/>
          </a:bodyPr>
          <a:lstStyle/>
          <a:p>
            <a:pPr algn="ctr"/>
            <a:r>
              <a:rPr lang="en-US" sz="2400" b="1" dirty="0" smtClean="0">
                <a:latin typeface="Chalkboard"/>
                <a:cs typeface="Chalkboard"/>
              </a:rPr>
              <a:t>Beam of protons</a:t>
            </a:r>
            <a:endParaRPr lang="en-US" sz="2400" b="1" dirty="0">
              <a:latin typeface="Chalkboard"/>
              <a:cs typeface="Chalkboard"/>
            </a:endParaRPr>
          </a:p>
        </p:txBody>
      </p:sp>
      <p:sp>
        <p:nvSpPr>
          <p:cNvPr id="114" name="TextBox 113"/>
          <p:cNvSpPr txBox="1"/>
          <p:nvPr/>
        </p:nvSpPr>
        <p:spPr>
          <a:xfrm>
            <a:off x="2590800" y="2667000"/>
            <a:ext cx="2438400" cy="461665"/>
          </a:xfrm>
          <a:prstGeom prst="rect">
            <a:avLst/>
          </a:prstGeom>
          <a:noFill/>
        </p:spPr>
        <p:txBody>
          <a:bodyPr wrap="square" rtlCol="0">
            <a:spAutoFit/>
          </a:bodyPr>
          <a:lstStyle/>
          <a:p>
            <a:pPr algn="ctr"/>
            <a:r>
              <a:rPr lang="en-US" sz="2400" b="1" dirty="0" err="1" smtClean="0">
                <a:latin typeface="Chalkboard"/>
                <a:cs typeface="Chalkboard"/>
              </a:rPr>
              <a:t>pions</a:t>
            </a:r>
            <a:endParaRPr lang="en-US" sz="2400" b="1" dirty="0">
              <a:latin typeface="Chalkboard"/>
              <a:cs typeface="Chalkboard"/>
            </a:endParaRPr>
          </a:p>
        </p:txBody>
      </p:sp>
      <p:sp>
        <p:nvSpPr>
          <p:cNvPr id="115" name="TextBox 114"/>
          <p:cNvSpPr txBox="1"/>
          <p:nvPr/>
        </p:nvSpPr>
        <p:spPr>
          <a:xfrm>
            <a:off x="6019800" y="3200400"/>
            <a:ext cx="2438400" cy="461665"/>
          </a:xfrm>
          <a:prstGeom prst="rect">
            <a:avLst/>
          </a:prstGeom>
          <a:noFill/>
        </p:spPr>
        <p:txBody>
          <a:bodyPr wrap="square" rtlCol="0">
            <a:spAutoFit/>
          </a:bodyPr>
          <a:lstStyle/>
          <a:p>
            <a:pPr algn="ctr"/>
            <a:r>
              <a:rPr lang="en-US" sz="2400" b="1" dirty="0" smtClean="0">
                <a:latin typeface="Chalkboard"/>
                <a:cs typeface="Chalkboard"/>
              </a:rPr>
              <a:t>neutrinos</a:t>
            </a:r>
            <a:endParaRPr lang="en-US" sz="2400" b="1" dirty="0">
              <a:latin typeface="Chalkboard"/>
              <a:cs typeface="Chalkboard"/>
            </a:endParaRPr>
          </a:p>
        </p:txBody>
      </p:sp>
      <p:sp>
        <p:nvSpPr>
          <p:cNvPr id="117" name="TextBox 116"/>
          <p:cNvSpPr txBox="1"/>
          <p:nvPr/>
        </p:nvSpPr>
        <p:spPr>
          <a:xfrm>
            <a:off x="4648200" y="228600"/>
            <a:ext cx="2438400" cy="461665"/>
          </a:xfrm>
          <a:prstGeom prst="rect">
            <a:avLst/>
          </a:prstGeom>
          <a:noFill/>
        </p:spPr>
        <p:txBody>
          <a:bodyPr wrap="square" rtlCol="0">
            <a:spAutoFit/>
          </a:bodyPr>
          <a:lstStyle/>
          <a:p>
            <a:pPr algn="ctr"/>
            <a:r>
              <a:rPr lang="en-US" sz="2400" b="1" dirty="0" err="1" smtClean="0">
                <a:latin typeface="Chalkboard"/>
                <a:cs typeface="Chalkboard"/>
              </a:rPr>
              <a:t>muons</a:t>
            </a:r>
            <a:endParaRPr lang="en-US" sz="2400" b="1" dirty="0">
              <a:latin typeface="Chalkboard"/>
              <a:cs typeface="Chalkboard"/>
            </a:endParaRPr>
          </a:p>
        </p:txBody>
      </p:sp>
      <p:sp>
        <p:nvSpPr>
          <p:cNvPr id="3" name="Rectangle 2"/>
          <p:cNvSpPr/>
          <p:nvPr/>
        </p:nvSpPr>
        <p:spPr>
          <a:xfrm>
            <a:off x="1295400" y="4343400"/>
            <a:ext cx="6781800" cy="2057400"/>
          </a:xfrm>
          <a:prstGeom prst="rect">
            <a:avLst/>
          </a:prstGeom>
          <a:solidFill>
            <a:schemeClr val="bg1"/>
          </a:solidFill>
          <a:ln w="762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0" name="Straight Arrow Connector 119"/>
          <p:cNvCxnSpPr/>
          <p:nvPr/>
        </p:nvCxnSpPr>
        <p:spPr>
          <a:xfrm>
            <a:off x="1524000" y="5181600"/>
            <a:ext cx="1066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438400" y="5181600"/>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Oval 122"/>
          <p:cNvSpPr/>
          <p:nvPr/>
        </p:nvSpPr>
        <p:spPr>
          <a:xfrm>
            <a:off x="3352800" y="5029200"/>
            <a:ext cx="381000" cy="3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5" name="Straight Arrow Connector 124"/>
          <p:cNvCxnSpPr/>
          <p:nvPr/>
        </p:nvCxnSpPr>
        <p:spPr>
          <a:xfrm>
            <a:off x="3657600" y="5257800"/>
            <a:ext cx="914400" cy="304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3581400" y="5029200"/>
            <a:ext cx="838200" cy="15240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a:off x="3581400" y="5334000"/>
            <a:ext cx="533400" cy="533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3581400" y="5257800"/>
            <a:ext cx="838200" cy="533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4343400" y="4876800"/>
            <a:ext cx="76200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5105400" y="4876800"/>
            <a:ext cx="609600" cy="53340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5715000" y="5105400"/>
            <a:ext cx="838200" cy="30480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6324600" y="4876800"/>
            <a:ext cx="76200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5715000" y="5410200"/>
            <a:ext cx="838200" cy="15240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5715000" y="5410200"/>
            <a:ext cx="167640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2133600" y="4724400"/>
            <a:ext cx="1143000" cy="369332"/>
          </a:xfrm>
          <a:prstGeom prst="rect">
            <a:avLst/>
          </a:prstGeom>
          <a:noFill/>
        </p:spPr>
        <p:txBody>
          <a:bodyPr wrap="square" rtlCol="0">
            <a:spAutoFit/>
          </a:bodyPr>
          <a:lstStyle/>
          <a:p>
            <a:r>
              <a:rPr lang="en-US" b="1" dirty="0" smtClean="0">
                <a:latin typeface="Baskerville Old Face" pitchFamily="18" charset="0"/>
              </a:rPr>
              <a:t>proton</a:t>
            </a:r>
            <a:endParaRPr lang="en-US" b="1" dirty="0">
              <a:latin typeface="Baskerville Old Face" pitchFamily="18" charset="0"/>
            </a:endParaRPr>
          </a:p>
        </p:txBody>
      </p:sp>
      <p:sp>
        <p:nvSpPr>
          <p:cNvPr id="145" name="TextBox 144"/>
          <p:cNvSpPr txBox="1"/>
          <p:nvPr/>
        </p:nvSpPr>
        <p:spPr>
          <a:xfrm>
            <a:off x="3048000" y="4648200"/>
            <a:ext cx="1143000" cy="369332"/>
          </a:xfrm>
          <a:prstGeom prst="rect">
            <a:avLst/>
          </a:prstGeom>
          <a:noFill/>
        </p:spPr>
        <p:txBody>
          <a:bodyPr wrap="square" rtlCol="0">
            <a:spAutoFit/>
          </a:bodyPr>
          <a:lstStyle/>
          <a:p>
            <a:r>
              <a:rPr lang="en-US" b="1" dirty="0" smtClean="0">
                <a:latin typeface="Baskerville Old Face" pitchFamily="18" charset="0"/>
              </a:rPr>
              <a:t>Carbon</a:t>
            </a:r>
            <a:endParaRPr lang="en-US" b="1" dirty="0">
              <a:latin typeface="Baskerville Old Face" pitchFamily="18" charset="0"/>
            </a:endParaRPr>
          </a:p>
        </p:txBody>
      </p:sp>
      <p:sp>
        <p:nvSpPr>
          <p:cNvPr id="146" name="TextBox 145"/>
          <p:cNvSpPr txBox="1"/>
          <p:nvPr/>
        </p:nvSpPr>
        <p:spPr>
          <a:xfrm>
            <a:off x="4267200" y="4572000"/>
            <a:ext cx="1143000" cy="369332"/>
          </a:xfrm>
          <a:prstGeom prst="rect">
            <a:avLst/>
          </a:prstGeom>
          <a:noFill/>
        </p:spPr>
        <p:txBody>
          <a:bodyPr wrap="square" rtlCol="0">
            <a:spAutoFit/>
          </a:bodyPr>
          <a:lstStyle/>
          <a:p>
            <a:r>
              <a:rPr lang="en-US" b="1" dirty="0" err="1" smtClean="0">
                <a:latin typeface="Baskerville Old Face" pitchFamily="18" charset="0"/>
              </a:rPr>
              <a:t>pion</a:t>
            </a:r>
            <a:endParaRPr lang="en-US" b="1" dirty="0">
              <a:latin typeface="Baskerville Old Face" pitchFamily="18" charset="0"/>
            </a:endParaRPr>
          </a:p>
        </p:txBody>
      </p:sp>
      <p:sp>
        <p:nvSpPr>
          <p:cNvPr id="147" name="TextBox 146"/>
          <p:cNvSpPr txBox="1"/>
          <p:nvPr/>
        </p:nvSpPr>
        <p:spPr>
          <a:xfrm>
            <a:off x="6096000" y="4648200"/>
            <a:ext cx="1143000" cy="369332"/>
          </a:xfrm>
          <a:prstGeom prst="rect">
            <a:avLst/>
          </a:prstGeom>
          <a:noFill/>
        </p:spPr>
        <p:txBody>
          <a:bodyPr wrap="square" rtlCol="0">
            <a:spAutoFit/>
          </a:bodyPr>
          <a:lstStyle/>
          <a:p>
            <a:r>
              <a:rPr lang="en-US" b="1" dirty="0" smtClean="0">
                <a:latin typeface="Baskerville Old Face" pitchFamily="18" charset="0"/>
              </a:rPr>
              <a:t>muon</a:t>
            </a:r>
            <a:endParaRPr lang="en-US" b="1" dirty="0">
              <a:latin typeface="Baskerville Old Face" pitchFamily="18" charset="0"/>
            </a:endParaRPr>
          </a:p>
        </p:txBody>
      </p:sp>
      <p:sp>
        <p:nvSpPr>
          <p:cNvPr id="148" name="TextBox 147"/>
          <p:cNvSpPr txBox="1"/>
          <p:nvPr/>
        </p:nvSpPr>
        <p:spPr>
          <a:xfrm>
            <a:off x="6096000" y="5638800"/>
            <a:ext cx="1143000" cy="369332"/>
          </a:xfrm>
          <a:prstGeom prst="rect">
            <a:avLst/>
          </a:prstGeom>
          <a:noFill/>
        </p:spPr>
        <p:txBody>
          <a:bodyPr wrap="square" rtlCol="0">
            <a:spAutoFit/>
          </a:bodyPr>
          <a:lstStyle/>
          <a:p>
            <a:r>
              <a:rPr lang="en-US" b="1" dirty="0" smtClean="0">
                <a:latin typeface="Baskerville Old Face" pitchFamily="18" charset="0"/>
              </a:rPr>
              <a:t>neutrino</a:t>
            </a:r>
            <a:endParaRPr lang="en-US" b="1" dirty="0">
              <a:latin typeface="Baskerville Old Face" pitchFamily="18" charset="0"/>
            </a:endParaRPr>
          </a:p>
        </p:txBody>
      </p:sp>
      <p:sp>
        <p:nvSpPr>
          <p:cNvPr id="149" name="TextBox 148"/>
          <p:cNvSpPr txBox="1"/>
          <p:nvPr/>
        </p:nvSpPr>
        <p:spPr>
          <a:xfrm rot="19293026">
            <a:off x="5390998" y="4850196"/>
            <a:ext cx="533400" cy="369332"/>
          </a:xfrm>
          <a:prstGeom prst="rect">
            <a:avLst/>
          </a:prstGeom>
          <a:noFill/>
        </p:spPr>
        <p:txBody>
          <a:bodyPr wrap="square" rtlCol="0">
            <a:spAutoFit/>
          </a:bodyPr>
          <a:lstStyle/>
          <a:p>
            <a:r>
              <a:rPr lang="en-US" b="1" dirty="0" smtClean="0">
                <a:latin typeface="Baskerville Old Face" pitchFamily="18" charset="0"/>
              </a:rPr>
              <a:t>W</a:t>
            </a:r>
            <a:endParaRPr lang="en-US" b="1" dirty="0">
              <a:latin typeface="Baskerville Old Face" pitchFamily="18" charset="0"/>
            </a:endParaRPr>
          </a:p>
        </p:txBody>
      </p:sp>
      <p:sp>
        <p:nvSpPr>
          <p:cNvPr id="150" name="Right Brace 149"/>
          <p:cNvSpPr/>
          <p:nvPr/>
        </p:nvSpPr>
        <p:spPr>
          <a:xfrm rot="2276410">
            <a:off x="4196149" y="5433138"/>
            <a:ext cx="381000" cy="891326"/>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TextBox 150"/>
          <p:cNvSpPr txBox="1"/>
          <p:nvPr/>
        </p:nvSpPr>
        <p:spPr>
          <a:xfrm>
            <a:off x="4419600" y="5943600"/>
            <a:ext cx="1143000" cy="369332"/>
          </a:xfrm>
          <a:prstGeom prst="rect">
            <a:avLst/>
          </a:prstGeom>
          <a:noFill/>
        </p:spPr>
        <p:txBody>
          <a:bodyPr wrap="square" rtlCol="0">
            <a:spAutoFit/>
          </a:bodyPr>
          <a:lstStyle/>
          <a:p>
            <a:r>
              <a:rPr lang="en-US" b="1" dirty="0" smtClean="0">
                <a:latin typeface="Baskerville Old Face" pitchFamily="18" charset="0"/>
              </a:rPr>
              <a:t>particles</a:t>
            </a:r>
            <a:endParaRPr lang="en-US" b="1" dirty="0">
              <a:latin typeface="Baskerville Old Face" pitchFamily="18" charset="0"/>
            </a:endParaRPr>
          </a:p>
        </p:txBody>
      </p:sp>
      <p:cxnSp>
        <p:nvCxnSpPr>
          <p:cNvPr id="69" name="Straight Arrow Connector 68"/>
          <p:cNvCxnSpPr/>
          <p:nvPr/>
        </p:nvCxnSpPr>
        <p:spPr>
          <a:xfrm>
            <a:off x="4876800" y="2514600"/>
            <a:ext cx="1371600" cy="76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linds(horizontal)">
                                      <p:cBhvr>
                                        <p:cTn id="7" dur="500"/>
                                        <p:tgtEl>
                                          <p:spTgt spid="62"/>
                                        </p:tgtEl>
                                      </p:cBhvr>
                                    </p:animEffect>
                                  </p:childTnLst>
                                </p:cTn>
                              </p:par>
                              <p:par>
                                <p:cTn id="8" presetID="3" presetClass="entr" presetSubtype="1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blinds(horizontal)">
                                      <p:cBhvr>
                                        <p:cTn id="10" dur="500"/>
                                        <p:tgtEl>
                                          <p:spTgt spid="64"/>
                                        </p:tgtEl>
                                      </p:cBhvr>
                                    </p:animEffect>
                                  </p:childTnLst>
                                </p:cTn>
                              </p:par>
                              <p:par>
                                <p:cTn id="11" presetID="3" presetClass="entr" presetSubtype="1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blinds(horizontal)">
                                      <p:cBhvr>
                                        <p:cTn id="13" dur="500"/>
                                        <p:tgtEl>
                                          <p:spTgt spid="65"/>
                                        </p:tgtEl>
                                      </p:cBhvr>
                                    </p:animEffect>
                                  </p:childTnLst>
                                </p:cTn>
                              </p:par>
                              <p:par>
                                <p:cTn id="14" presetID="3" presetClass="entr" presetSubtype="10" fill="hold"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blinds(horizontal)">
                                      <p:cBhvr>
                                        <p:cTn id="16" dur="500"/>
                                        <p:tgtEl>
                                          <p:spTgt spid="66"/>
                                        </p:tgtEl>
                                      </p:cBhvr>
                                    </p:animEffect>
                                  </p:childTnLst>
                                </p:cTn>
                              </p:par>
                              <p:par>
                                <p:cTn id="17" presetID="3" presetClass="entr" presetSubtype="1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blinds(horizontal)">
                                      <p:cBhvr>
                                        <p:cTn id="19" dur="500"/>
                                        <p:tgtEl>
                                          <p:spTgt spid="67"/>
                                        </p:tgtEl>
                                      </p:cBhvr>
                                    </p:animEffect>
                                  </p:childTnLst>
                                </p:cTn>
                              </p:par>
                              <p:par>
                                <p:cTn id="20" presetID="3" presetClass="entr" presetSubtype="10"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blinds(horizontal)">
                                      <p:cBhvr>
                                        <p:cTn id="22" dur="500"/>
                                        <p:tgtEl>
                                          <p:spTgt spid="70"/>
                                        </p:tgtEl>
                                      </p:cBhvr>
                                    </p:animEffect>
                                  </p:childTnLst>
                                </p:cTn>
                              </p:par>
                              <p:par>
                                <p:cTn id="23" presetID="3" presetClass="entr" presetSubtype="1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blinds(horizontal)">
                                      <p:cBhvr>
                                        <p:cTn id="25" dur="500"/>
                                        <p:tgtEl>
                                          <p:spTgt spid="72"/>
                                        </p:tgtEl>
                                      </p:cBhvr>
                                    </p:animEffect>
                                  </p:childTnLst>
                                </p:cTn>
                              </p:par>
                              <p:par>
                                <p:cTn id="26" presetID="3" presetClass="entr" presetSubtype="10"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blinds(horizontal)">
                                      <p:cBhvr>
                                        <p:cTn id="28" dur="500"/>
                                        <p:tgtEl>
                                          <p:spTgt spid="7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blinds(horizontal)">
                                      <p:cBhvr>
                                        <p:cTn id="31" dur="500"/>
                                        <p:tgtEl>
                                          <p:spTgt spid="11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checkerboard(across)">
                                      <p:cBhvr>
                                        <p:cTn id="36" dur="500"/>
                                        <p:tgtEl>
                                          <p:spTgt spid="112"/>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checkerboard(across)">
                                      <p:cBhvr>
                                        <p:cTn id="39" dur="500"/>
                                        <p:tgtEl>
                                          <p:spTgt spid="74"/>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76"/>
                                        </p:tgtEl>
                                        <p:attrNameLst>
                                          <p:attrName>style.visibility</p:attrName>
                                        </p:attrNameLst>
                                      </p:cBhvr>
                                      <p:to>
                                        <p:strVal val="visible"/>
                                      </p:to>
                                    </p:set>
                                    <p:anim calcmode="lin" valueType="num">
                                      <p:cBhvr additive="base">
                                        <p:cTn id="44" dur="500"/>
                                        <p:tgtEl>
                                          <p:spTgt spid="76"/>
                                        </p:tgtEl>
                                        <p:attrNameLst>
                                          <p:attrName>ppt_y</p:attrName>
                                        </p:attrNameLst>
                                      </p:cBhvr>
                                      <p:tavLst>
                                        <p:tav tm="0">
                                          <p:val>
                                            <p:strVal val="#ppt_y+#ppt_h*1.125000"/>
                                          </p:val>
                                        </p:tav>
                                        <p:tav tm="100000">
                                          <p:val>
                                            <p:strVal val="#ppt_y"/>
                                          </p:val>
                                        </p:tav>
                                      </p:tavLst>
                                    </p:anim>
                                    <p:animEffect transition="in" filter="wipe(up)">
                                      <p:cBhvr>
                                        <p:cTn id="45" dur="500"/>
                                        <p:tgtEl>
                                          <p:spTgt spid="76"/>
                                        </p:tgtEl>
                                      </p:cBhvr>
                                    </p:animEffect>
                                  </p:childTnLst>
                                </p:cTn>
                              </p:par>
                              <p:par>
                                <p:cTn id="46" presetID="12" presetClass="entr" presetSubtype="4" fill="hold" nodeType="withEffect">
                                  <p:stCondLst>
                                    <p:cond delay="0"/>
                                  </p:stCondLst>
                                  <p:childTnLst>
                                    <p:set>
                                      <p:cBhvr>
                                        <p:cTn id="47" dur="1" fill="hold">
                                          <p:stCondLst>
                                            <p:cond delay="0"/>
                                          </p:stCondLst>
                                        </p:cTn>
                                        <p:tgtEl>
                                          <p:spTgt spid="78"/>
                                        </p:tgtEl>
                                        <p:attrNameLst>
                                          <p:attrName>style.visibility</p:attrName>
                                        </p:attrNameLst>
                                      </p:cBhvr>
                                      <p:to>
                                        <p:strVal val="visible"/>
                                      </p:to>
                                    </p:set>
                                    <p:anim calcmode="lin" valueType="num">
                                      <p:cBhvr additive="base">
                                        <p:cTn id="48" dur="500"/>
                                        <p:tgtEl>
                                          <p:spTgt spid="78"/>
                                        </p:tgtEl>
                                        <p:attrNameLst>
                                          <p:attrName>ppt_y</p:attrName>
                                        </p:attrNameLst>
                                      </p:cBhvr>
                                      <p:tavLst>
                                        <p:tav tm="0">
                                          <p:val>
                                            <p:strVal val="#ppt_y+#ppt_h*1.125000"/>
                                          </p:val>
                                        </p:tav>
                                        <p:tav tm="100000">
                                          <p:val>
                                            <p:strVal val="#ppt_y"/>
                                          </p:val>
                                        </p:tav>
                                      </p:tavLst>
                                    </p:anim>
                                    <p:animEffect transition="in" filter="wipe(up)">
                                      <p:cBhvr>
                                        <p:cTn id="49" dur="500"/>
                                        <p:tgtEl>
                                          <p:spTgt spid="78"/>
                                        </p:tgtEl>
                                      </p:cBhvr>
                                    </p:animEffect>
                                  </p:childTnLst>
                                </p:cTn>
                              </p:par>
                              <p:par>
                                <p:cTn id="50" presetID="12" presetClass="entr" presetSubtype="4" fill="hold" nodeType="withEffect">
                                  <p:stCondLst>
                                    <p:cond delay="0"/>
                                  </p:stCondLst>
                                  <p:childTnLst>
                                    <p:set>
                                      <p:cBhvr>
                                        <p:cTn id="51" dur="1" fill="hold">
                                          <p:stCondLst>
                                            <p:cond delay="0"/>
                                          </p:stCondLst>
                                        </p:cTn>
                                        <p:tgtEl>
                                          <p:spTgt spid="79"/>
                                        </p:tgtEl>
                                        <p:attrNameLst>
                                          <p:attrName>style.visibility</p:attrName>
                                        </p:attrNameLst>
                                      </p:cBhvr>
                                      <p:to>
                                        <p:strVal val="visible"/>
                                      </p:to>
                                    </p:set>
                                    <p:anim calcmode="lin" valueType="num">
                                      <p:cBhvr additive="base">
                                        <p:cTn id="52" dur="500"/>
                                        <p:tgtEl>
                                          <p:spTgt spid="79"/>
                                        </p:tgtEl>
                                        <p:attrNameLst>
                                          <p:attrName>ppt_y</p:attrName>
                                        </p:attrNameLst>
                                      </p:cBhvr>
                                      <p:tavLst>
                                        <p:tav tm="0">
                                          <p:val>
                                            <p:strVal val="#ppt_y+#ppt_h*1.125000"/>
                                          </p:val>
                                        </p:tav>
                                        <p:tav tm="100000">
                                          <p:val>
                                            <p:strVal val="#ppt_y"/>
                                          </p:val>
                                        </p:tav>
                                      </p:tavLst>
                                    </p:anim>
                                    <p:animEffect transition="in" filter="wipe(up)">
                                      <p:cBhvr>
                                        <p:cTn id="53" dur="500"/>
                                        <p:tgtEl>
                                          <p:spTgt spid="79"/>
                                        </p:tgtEl>
                                      </p:cBhvr>
                                    </p:animEffect>
                                  </p:childTnLst>
                                </p:cTn>
                              </p:par>
                              <p:par>
                                <p:cTn id="54" presetID="12" presetClass="entr" presetSubtype="4" fill="hold" nodeType="withEffect">
                                  <p:stCondLst>
                                    <p:cond delay="0"/>
                                  </p:stCondLst>
                                  <p:childTnLst>
                                    <p:set>
                                      <p:cBhvr>
                                        <p:cTn id="55" dur="1" fill="hold">
                                          <p:stCondLst>
                                            <p:cond delay="0"/>
                                          </p:stCondLst>
                                        </p:cTn>
                                        <p:tgtEl>
                                          <p:spTgt spid="81"/>
                                        </p:tgtEl>
                                        <p:attrNameLst>
                                          <p:attrName>style.visibility</p:attrName>
                                        </p:attrNameLst>
                                      </p:cBhvr>
                                      <p:to>
                                        <p:strVal val="visible"/>
                                      </p:to>
                                    </p:set>
                                    <p:anim calcmode="lin" valueType="num">
                                      <p:cBhvr additive="base">
                                        <p:cTn id="56" dur="500"/>
                                        <p:tgtEl>
                                          <p:spTgt spid="81"/>
                                        </p:tgtEl>
                                        <p:attrNameLst>
                                          <p:attrName>ppt_y</p:attrName>
                                        </p:attrNameLst>
                                      </p:cBhvr>
                                      <p:tavLst>
                                        <p:tav tm="0">
                                          <p:val>
                                            <p:strVal val="#ppt_y+#ppt_h*1.125000"/>
                                          </p:val>
                                        </p:tav>
                                        <p:tav tm="100000">
                                          <p:val>
                                            <p:strVal val="#ppt_y"/>
                                          </p:val>
                                        </p:tav>
                                      </p:tavLst>
                                    </p:anim>
                                    <p:animEffect transition="in" filter="wipe(up)">
                                      <p:cBhvr>
                                        <p:cTn id="57" dur="500"/>
                                        <p:tgtEl>
                                          <p:spTgt spid="81"/>
                                        </p:tgtEl>
                                      </p:cBhvr>
                                    </p:animEffect>
                                  </p:childTnLst>
                                </p:cTn>
                              </p:par>
                              <p:par>
                                <p:cTn id="58" presetID="12" presetClass="entr" presetSubtype="4" fill="hold" nodeType="withEffect">
                                  <p:stCondLst>
                                    <p:cond delay="0"/>
                                  </p:stCondLst>
                                  <p:childTnLst>
                                    <p:set>
                                      <p:cBhvr>
                                        <p:cTn id="59" dur="1" fill="hold">
                                          <p:stCondLst>
                                            <p:cond delay="0"/>
                                          </p:stCondLst>
                                        </p:cTn>
                                        <p:tgtEl>
                                          <p:spTgt spid="83"/>
                                        </p:tgtEl>
                                        <p:attrNameLst>
                                          <p:attrName>style.visibility</p:attrName>
                                        </p:attrNameLst>
                                      </p:cBhvr>
                                      <p:to>
                                        <p:strVal val="visible"/>
                                      </p:to>
                                    </p:set>
                                    <p:anim calcmode="lin" valueType="num">
                                      <p:cBhvr additive="base">
                                        <p:cTn id="60" dur="500"/>
                                        <p:tgtEl>
                                          <p:spTgt spid="83"/>
                                        </p:tgtEl>
                                        <p:attrNameLst>
                                          <p:attrName>ppt_y</p:attrName>
                                        </p:attrNameLst>
                                      </p:cBhvr>
                                      <p:tavLst>
                                        <p:tav tm="0">
                                          <p:val>
                                            <p:strVal val="#ppt_y+#ppt_h*1.125000"/>
                                          </p:val>
                                        </p:tav>
                                        <p:tav tm="100000">
                                          <p:val>
                                            <p:strVal val="#ppt_y"/>
                                          </p:val>
                                        </p:tav>
                                      </p:tavLst>
                                    </p:anim>
                                    <p:animEffect transition="in" filter="wipe(up)">
                                      <p:cBhvr>
                                        <p:cTn id="61" dur="500"/>
                                        <p:tgtEl>
                                          <p:spTgt spid="83"/>
                                        </p:tgtEl>
                                      </p:cBhvr>
                                    </p:animEffect>
                                  </p:childTnLst>
                                </p:cTn>
                              </p:par>
                              <p:par>
                                <p:cTn id="62" presetID="12" presetClass="entr" presetSubtype="4" fill="hold" nodeType="withEffect">
                                  <p:stCondLst>
                                    <p:cond delay="0"/>
                                  </p:stCondLst>
                                  <p:childTnLst>
                                    <p:set>
                                      <p:cBhvr>
                                        <p:cTn id="63" dur="1" fill="hold">
                                          <p:stCondLst>
                                            <p:cond delay="0"/>
                                          </p:stCondLst>
                                        </p:cTn>
                                        <p:tgtEl>
                                          <p:spTgt spid="91"/>
                                        </p:tgtEl>
                                        <p:attrNameLst>
                                          <p:attrName>style.visibility</p:attrName>
                                        </p:attrNameLst>
                                      </p:cBhvr>
                                      <p:to>
                                        <p:strVal val="visible"/>
                                      </p:to>
                                    </p:set>
                                    <p:anim calcmode="lin" valueType="num">
                                      <p:cBhvr additive="base">
                                        <p:cTn id="64" dur="500"/>
                                        <p:tgtEl>
                                          <p:spTgt spid="91"/>
                                        </p:tgtEl>
                                        <p:attrNameLst>
                                          <p:attrName>ppt_y</p:attrName>
                                        </p:attrNameLst>
                                      </p:cBhvr>
                                      <p:tavLst>
                                        <p:tav tm="0">
                                          <p:val>
                                            <p:strVal val="#ppt_y+#ppt_h*1.125000"/>
                                          </p:val>
                                        </p:tav>
                                        <p:tav tm="100000">
                                          <p:val>
                                            <p:strVal val="#ppt_y"/>
                                          </p:val>
                                        </p:tav>
                                      </p:tavLst>
                                    </p:anim>
                                    <p:animEffect transition="in" filter="wipe(up)">
                                      <p:cBhvr>
                                        <p:cTn id="65" dur="500"/>
                                        <p:tgtEl>
                                          <p:spTgt spid="91"/>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114"/>
                                        </p:tgtEl>
                                        <p:attrNameLst>
                                          <p:attrName>style.visibility</p:attrName>
                                        </p:attrNameLst>
                                      </p:cBhvr>
                                      <p:to>
                                        <p:strVal val="visible"/>
                                      </p:to>
                                    </p:set>
                                    <p:anim calcmode="lin" valueType="num">
                                      <p:cBhvr additive="base">
                                        <p:cTn id="68" dur="500"/>
                                        <p:tgtEl>
                                          <p:spTgt spid="114"/>
                                        </p:tgtEl>
                                        <p:attrNameLst>
                                          <p:attrName>ppt_y</p:attrName>
                                        </p:attrNameLst>
                                      </p:cBhvr>
                                      <p:tavLst>
                                        <p:tav tm="0">
                                          <p:val>
                                            <p:strVal val="#ppt_y+#ppt_h*1.125000"/>
                                          </p:val>
                                        </p:tav>
                                        <p:tav tm="100000">
                                          <p:val>
                                            <p:strVal val="#ppt_y"/>
                                          </p:val>
                                        </p:tav>
                                      </p:tavLst>
                                    </p:anim>
                                    <p:animEffect transition="in" filter="wipe(up)">
                                      <p:cBhvr>
                                        <p:cTn id="69" dur="500"/>
                                        <p:tgtEl>
                                          <p:spTgt spid="114"/>
                                        </p:tgtEl>
                                      </p:cBhvr>
                                    </p:animEffect>
                                  </p:childTnLst>
                                </p:cTn>
                              </p:par>
                              <p:par>
                                <p:cTn id="70" presetID="12" presetClass="entr" presetSubtype="4" fill="hold" nodeType="withEffect">
                                  <p:stCondLst>
                                    <p:cond delay="0"/>
                                  </p:stCondLst>
                                  <p:childTnLst>
                                    <p:set>
                                      <p:cBhvr>
                                        <p:cTn id="71" dur="1" fill="hold">
                                          <p:stCondLst>
                                            <p:cond delay="0"/>
                                          </p:stCondLst>
                                        </p:cTn>
                                        <p:tgtEl>
                                          <p:spTgt spid="89"/>
                                        </p:tgtEl>
                                        <p:attrNameLst>
                                          <p:attrName>style.visibility</p:attrName>
                                        </p:attrNameLst>
                                      </p:cBhvr>
                                      <p:to>
                                        <p:strVal val="visible"/>
                                      </p:to>
                                    </p:set>
                                    <p:anim calcmode="lin" valueType="num">
                                      <p:cBhvr additive="base">
                                        <p:cTn id="72" dur="500"/>
                                        <p:tgtEl>
                                          <p:spTgt spid="89"/>
                                        </p:tgtEl>
                                        <p:attrNameLst>
                                          <p:attrName>ppt_y</p:attrName>
                                        </p:attrNameLst>
                                      </p:cBhvr>
                                      <p:tavLst>
                                        <p:tav tm="0">
                                          <p:val>
                                            <p:strVal val="#ppt_y+#ppt_h*1.125000"/>
                                          </p:val>
                                        </p:tav>
                                        <p:tav tm="100000">
                                          <p:val>
                                            <p:strVal val="#ppt_y"/>
                                          </p:val>
                                        </p:tav>
                                      </p:tavLst>
                                    </p:anim>
                                    <p:animEffect transition="in" filter="wipe(up)">
                                      <p:cBhvr>
                                        <p:cTn id="73" dur="500"/>
                                        <p:tgtEl>
                                          <p:spTgt spid="89"/>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circle(in)">
                                      <p:cBhvr>
                                        <p:cTn id="78" dur="2000"/>
                                        <p:tgtEl>
                                          <p:spTgt spid="117"/>
                                        </p:tgtEl>
                                      </p:cBhvr>
                                    </p:animEffect>
                                  </p:childTnLst>
                                </p:cTn>
                              </p:par>
                              <p:par>
                                <p:cTn id="79" presetID="6" presetClass="entr" presetSubtype="16" fill="hold"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circle(in)">
                                      <p:cBhvr>
                                        <p:cTn id="81" dur="2000"/>
                                        <p:tgtEl>
                                          <p:spTgt spid="69"/>
                                        </p:tgtEl>
                                      </p:cBhvr>
                                    </p:animEffect>
                                  </p:childTnLst>
                                </p:cTn>
                              </p:par>
                              <p:par>
                                <p:cTn id="82" presetID="6" presetClass="entr" presetSubtype="16" fill="hold" nodeType="withEffect">
                                  <p:stCondLst>
                                    <p:cond delay="0"/>
                                  </p:stCondLst>
                                  <p:childTnLst>
                                    <p:set>
                                      <p:cBhvr>
                                        <p:cTn id="83" dur="1" fill="hold">
                                          <p:stCondLst>
                                            <p:cond delay="0"/>
                                          </p:stCondLst>
                                        </p:cTn>
                                        <p:tgtEl>
                                          <p:spTgt spid="103"/>
                                        </p:tgtEl>
                                        <p:attrNameLst>
                                          <p:attrName>style.visibility</p:attrName>
                                        </p:attrNameLst>
                                      </p:cBhvr>
                                      <p:to>
                                        <p:strVal val="visible"/>
                                      </p:to>
                                    </p:set>
                                    <p:animEffect transition="in" filter="circle(in)">
                                      <p:cBhvr>
                                        <p:cTn id="84" dur="2000"/>
                                        <p:tgtEl>
                                          <p:spTgt spid="103"/>
                                        </p:tgtEl>
                                      </p:cBhvr>
                                    </p:animEffect>
                                  </p:childTnLst>
                                </p:cTn>
                              </p:par>
                              <p:par>
                                <p:cTn id="85" presetID="6" presetClass="entr" presetSubtype="16" fill="hold" nodeType="withEffect">
                                  <p:stCondLst>
                                    <p:cond delay="0"/>
                                  </p:stCondLst>
                                  <p:childTnLst>
                                    <p:set>
                                      <p:cBhvr>
                                        <p:cTn id="86" dur="1" fill="hold">
                                          <p:stCondLst>
                                            <p:cond delay="0"/>
                                          </p:stCondLst>
                                        </p:cTn>
                                        <p:tgtEl>
                                          <p:spTgt spid="104"/>
                                        </p:tgtEl>
                                        <p:attrNameLst>
                                          <p:attrName>style.visibility</p:attrName>
                                        </p:attrNameLst>
                                      </p:cBhvr>
                                      <p:to>
                                        <p:strVal val="visible"/>
                                      </p:to>
                                    </p:set>
                                    <p:animEffect transition="in" filter="circle(in)">
                                      <p:cBhvr>
                                        <p:cTn id="87" dur="2000"/>
                                        <p:tgtEl>
                                          <p:spTgt spid="104"/>
                                        </p:tgtEl>
                                      </p:cBhvr>
                                    </p:animEffect>
                                  </p:childTnLst>
                                </p:cTn>
                              </p:par>
                              <p:par>
                                <p:cTn id="88" presetID="6" presetClass="entr" presetSubtype="16" fill="hold" nodeType="withEffect">
                                  <p:stCondLst>
                                    <p:cond delay="0"/>
                                  </p:stCondLst>
                                  <p:childTnLst>
                                    <p:set>
                                      <p:cBhvr>
                                        <p:cTn id="89" dur="1" fill="hold">
                                          <p:stCondLst>
                                            <p:cond delay="0"/>
                                          </p:stCondLst>
                                        </p:cTn>
                                        <p:tgtEl>
                                          <p:spTgt spid="106"/>
                                        </p:tgtEl>
                                        <p:attrNameLst>
                                          <p:attrName>style.visibility</p:attrName>
                                        </p:attrNameLst>
                                      </p:cBhvr>
                                      <p:to>
                                        <p:strVal val="visible"/>
                                      </p:to>
                                    </p:set>
                                    <p:animEffect transition="in" filter="circle(in)">
                                      <p:cBhvr>
                                        <p:cTn id="90" dur="2000"/>
                                        <p:tgtEl>
                                          <p:spTgt spid="106"/>
                                        </p:tgtEl>
                                      </p:cBhvr>
                                    </p:animEffect>
                                  </p:childTnLst>
                                </p:cTn>
                              </p:par>
                              <p:par>
                                <p:cTn id="91" presetID="6" presetClass="entr" presetSubtype="16" fill="hold" nodeType="withEffect">
                                  <p:stCondLst>
                                    <p:cond delay="0"/>
                                  </p:stCondLst>
                                  <p:childTnLst>
                                    <p:set>
                                      <p:cBhvr>
                                        <p:cTn id="92" dur="1" fill="hold">
                                          <p:stCondLst>
                                            <p:cond delay="0"/>
                                          </p:stCondLst>
                                        </p:cTn>
                                        <p:tgtEl>
                                          <p:spTgt spid="108"/>
                                        </p:tgtEl>
                                        <p:attrNameLst>
                                          <p:attrName>style.visibility</p:attrName>
                                        </p:attrNameLst>
                                      </p:cBhvr>
                                      <p:to>
                                        <p:strVal val="visible"/>
                                      </p:to>
                                    </p:set>
                                    <p:animEffect transition="in" filter="circle(in)">
                                      <p:cBhvr>
                                        <p:cTn id="93" dur="2000"/>
                                        <p:tgtEl>
                                          <p:spTgt spid="108"/>
                                        </p:tgtEl>
                                      </p:cBhvr>
                                    </p:animEffect>
                                  </p:childTnLst>
                                </p:cTn>
                              </p:par>
                              <p:par>
                                <p:cTn id="94" presetID="6" presetClass="entr" presetSubtype="16" fill="hold" nodeType="withEffect">
                                  <p:stCondLst>
                                    <p:cond delay="0"/>
                                  </p:stCondLst>
                                  <p:childTnLst>
                                    <p:set>
                                      <p:cBhvr>
                                        <p:cTn id="95" dur="1" fill="hold">
                                          <p:stCondLst>
                                            <p:cond delay="0"/>
                                          </p:stCondLst>
                                        </p:cTn>
                                        <p:tgtEl>
                                          <p:spTgt spid="110"/>
                                        </p:tgtEl>
                                        <p:attrNameLst>
                                          <p:attrName>style.visibility</p:attrName>
                                        </p:attrNameLst>
                                      </p:cBhvr>
                                      <p:to>
                                        <p:strVal val="visible"/>
                                      </p:to>
                                    </p:set>
                                    <p:animEffect transition="in" filter="circle(in)">
                                      <p:cBhvr>
                                        <p:cTn id="96" dur="2000"/>
                                        <p:tgtEl>
                                          <p:spTgt spid="110"/>
                                        </p:tgtEl>
                                      </p:cBhvr>
                                    </p:animEffect>
                                  </p:childTnLst>
                                </p:cTn>
                              </p:par>
                              <p:par>
                                <p:cTn id="97" presetID="6" presetClass="entr" presetSubtype="16" fill="hold" nodeType="withEffect">
                                  <p:stCondLst>
                                    <p:cond delay="0"/>
                                  </p:stCondLst>
                                  <p:childTnLst>
                                    <p:set>
                                      <p:cBhvr>
                                        <p:cTn id="98" dur="1" fill="hold">
                                          <p:stCondLst>
                                            <p:cond delay="0"/>
                                          </p:stCondLst>
                                        </p:cTn>
                                        <p:tgtEl>
                                          <p:spTgt spid="111"/>
                                        </p:tgtEl>
                                        <p:attrNameLst>
                                          <p:attrName>style.visibility</p:attrName>
                                        </p:attrNameLst>
                                      </p:cBhvr>
                                      <p:to>
                                        <p:strVal val="visible"/>
                                      </p:to>
                                    </p:set>
                                    <p:animEffect transition="in" filter="circle(in)">
                                      <p:cBhvr>
                                        <p:cTn id="99" dur="2000"/>
                                        <p:tgtEl>
                                          <p:spTgt spid="11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95"/>
                                        </p:tgtEl>
                                        <p:attrNameLst>
                                          <p:attrName>style.visibility</p:attrName>
                                        </p:attrNameLst>
                                      </p:cBhvr>
                                      <p:to>
                                        <p:strVal val="visible"/>
                                      </p:to>
                                    </p:set>
                                    <p:animEffect transition="in" filter="fade">
                                      <p:cBhvr>
                                        <p:cTn id="104" dur="500"/>
                                        <p:tgtEl>
                                          <p:spTgt spid="95"/>
                                        </p:tgtEl>
                                      </p:cBhvr>
                                    </p:animEffect>
                                  </p:childTnLst>
                                </p:cTn>
                              </p:par>
                              <p:par>
                                <p:cTn id="105" presetID="10" presetClass="entr" presetSubtype="0"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Effect transition="in" filter="fade">
                                      <p:cBhvr>
                                        <p:cTn id="107" dur="500"/>
                                        <p:tgtEl>
                                          <p:spTgt spid="96"/>
                                        </p:tgtEl>
                                      </p:cBhvr>
                                    </p:animEffect>
                                  </p:childTnLst>
                                </p:cTn>
                              </p:par>
                              <p:par>
                                <p:cTn id="108" presetID="10" presetClass="entr" presetSubtype="0" fill="hold" nodeType="withEffect">
                                  <p:stCondLst>
                                    <p:cond delay="0"/>
                                  </p:stCondLst>
                                  <p:childTnLst>
                                    <p:set>
                                      <p:cBhvr>
                                        <p:cTn id="109" dur="1" fill="hold">
                                          <p:stCondLst>
                                            <p:cond delay="0"/>
                                          </p:stCondLst>
                                        </p:cTn>
                                        <p:tgtEl>
                                          <p:spTgt spid="97"/>
                                        </p:tgtEl>
                                        <p:attrNameLst>
                                          <p:attrName>style.visibility</p:attrName>
                                        </p:attrNameLst>
                                      </p:cBhvr>
                                      <p:to>
                                        <p:strVal val="visible"/>
                                      </p:to>
                                    </p:set>
                                    <p:animEffect transition="in" filter="fade">
                                      <p:cBhvr>
                                        <p:cTn id="110" dur="500"/>
                                        <p:tgtEl>
                                          <p:spTgt spid="97"/>
                                        </p:tgtEl>
                                      </p:cBhvr>
                                    </p:animEffect>
                                  </p:childTnLst>
                                </p:cTn>
                              </p:par>
                              <p:par>
                                <p:cTn id="111" presetID="10" presetClass="entr" presetSubtype="0" fill="hold" nodeType="withEffect">
                                  <p:stCondLst>
                                    <p:cond delay="0"/>
                                  </p:stCondLst>
                                  <p:childTnLst>
                                    <p:set>
                                      <p:cBhvr>
                                        <p:cTn id="112" dur="1" fill="hold">
                                          <p:stCondLst>
                                            <p:cond delay="0"/>
                                          </p:stCondLst>
                                        </p:cTn>
                                        <p:tgtEl>
                                          <p:spTgt spid="99"/>
                                        </p:tgtEl>
                                        <p:attrNameLst>
                                          <p:attrName>style.visibility</p:attrName>
                                        </p:attrNameLst>
                                      </p:cBhvr>
                                      <p:to>
                                        <p:strVal val="visible"/>
                                      </p:to>
                                    </p:set>
                                    <p:animEffect transition="in" filter="fade">
                                      <p:cBhvr>
                                        <p:cTn id="113" dur="500"/>
                                        <p:tgtEl>
                                          <p:spTgt spid="99"/>
                                        </p:tgtEl>
                                      </p:cBhvr>
                                    </p:animEffect>
                                  </p:childTnLst>
                                </p:cTn>
                              </p:par>
                              <p:par>
                                <p:cTn id="114" presetID="10" presetClass="entr" presetSubtype="0" fill="hold" nodeType="withEffect">
                                  <p:stCondLst>
                                    <p:cond delay="0"/>
                                  </p:stCondLst>
                                  <p:childTnLst>
                                    <p:set>
                                      <p:cBhvr>
                                        <p:cTn id="115" dur="1" fill="hold">
                                          <p:stCondLst>
                                            <p:cond delay="0"/>
                                          </p:stCondLst>
                                        </p:cTn>
                                        <p:tgtEl>
                                          <p:spTgt spid="100"/>
                                        </p:tgtEl>
                                        <p:attrNameLst>
                                          <p:attrName>style.visibility</p:attrName>
                                        </p:attrNameLst>
                                      </p:cBhvr>
                                      <p:to>
                                        <p:strVal val="visible"/>
                                      </p:to>
                                    </p:set>
                                    <p:animEffect transition="in" filter="fade">
                                      <p:cBhvr>
                                        <p:cTn id="116" dur="500"/>
                                        <p:tgtEl>
                                          <p:spTgt spid="100"/>
                                        </p:tgtEl>
                                      </p:cBhvr>
                                    </p:animEffect>
                                  </p:childTnLst>
                                </p:cTn>
                              </p:par>
                              <p:par>
                                <p:cTn id="117" presetID="10" presetClass="entr" presetSubtype="0" fill="hold" nodeType="withEffect">
                                  <p:stCondLst>
                                    <p:cond delay="0"/>
                                  </p:stCondLst>
                                  <p:childTnLst>
                                    <p:set>
                                      <p:cBhvr>
                                        <p:cTn id="118" dur="1" fill="hold">
                                          <p:stCondLst>
                                            <p:cond delay="0"/>
                                          </p:stCondLst>
                                        </p:cTn>
                                        <p:tgtEl>
                                          <p:spTgt spid="101"/>
                                        </p:tgtEl>
                                        <p:attrNameLst>
                                          <p:attrName>style.visibility</p:attrName>
                                        </p:attrNameLst>
                                      </p:cBhvr>
                                      <p:to>
                                        <p:strVal val="visible"/>
                                      </p:to>
                                    </p:set>
                                    <p:animEffect transition="in" filter="fade">
                                      <p:cBhvr>
                                        <p:cTn id="119" dur="500"/>
                                        <p:tgtEl>
                                          <p:spTgt spid="101"/>
                                        </p:tgtEl>
                                      </p:cBhvr>
                                    </p:animEffect>
                                  </p:childTnLst>
                                </p:cTn>
                              </p:par>
                              <p:par>
                                <p:cTn id="120" presetID="10" presetClass="entr" presetSubtype="0" fill="hold" nodeType="withEffect">
                                  <p:stCondLst>
                                    <p:cond delay="0"/>
                                  </p:stCondLst>
                                  <p:childTnLst>
                                    <p:set>
                                      <p:cBhvr>
                                        <p:cTn id="121" dur="1" fill="hold">
                                          <p:stCondLst>
                                            <p:cond delay="0"/>
                                          </p:stCondLst>
                                        </p:cTn>
                                        <p:tgtEl>
                                          <p:spTgt spid="102"/>
                                        </p:tgtEl>
                                        <p:attrNameLst>
                                          <p:attrName>style.visibility</p:attrName>
                                        </p:attrNameLst>
                                      </p:cBhvr>
                                      <p:to>
                                        <p:strVal val="visible"/>
                                      </p:to>
                                    </p:set>
                                    <p:animEffect transition="in" filter="fade">
                                      <p:cBhvr>
                                        <p:cTn id="122" dur="500"/>
                                        <p:tgtEl>
                                          <p:spTgt spid="10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15"/>
                                        </p:tgtEl>
                                        <p:attrNameLst>
                                          <p:attrName>style.visibility</p:attrName>
                                        </p:attrNameLst>
                                      </p:cBhvr>
                                      <p:to>
                                        <p:strVal val="visible"/>
                                      </p:to>
                                    </p:set>
                                    <p:animEffect transition="in" filter="fade">
                                      <p:cBhvr>
                                        <p:cTn id="125" dur="500"/>
                                        <p:tgtEl>
                                          <p:spTgt spid="115"/>
                                        </p:tgtEl>
                                      </p:cBhvr>
                                    </p:animEffect>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3"/>
                                        </p:tgtEl>
                                        <p:attrNameLst>
                                          <p:attrName>style.visibility</p:attrName>
                                        </p:attrNameLst>
                                      </p:cBhvr>
                                      <p:to>
                                        <p:strVal val="visible"/>
                                      </p:to>
                                    </p:set>
                                    <p:animEffect transition="in" filter="fade">
                                      <p:cBhvr>
                                        <p:cTn id="130" dur="1000"/>
                                        <p:tgtEl>
                                          <p:spTgt spid="3"/>
                                        </p:tgtEl>
                                      </p:cBhvr>
                                    </p:animEffect>
                                    <p:anim calcmode="lin" valueType="num">
                                      <p:cBhvr>
                                        <p:cTn id="131" dur="1000" fill="hold"/>
                                        <p:tgtEl>
                                          <p:spTgt spid="3"/>
                                        </p:tgtEl>
                                        <p:attrNameLst>
                                          <p:attrName>ppt_x</p:attrName>
                                        </p:attrNameLst>
                                      </p:cBhvr>
                                      <p:tavLst>
                                        <p:tav tm="0">
                                          <p:val>
                                            <p:strVal val="#ppt_x"/>
                                          </p:val>
                                        </p:tav>
                                        <p:tav tm="100000">
                                          <p:val>
                                            <p:strVal val="#ppt_x"/>
                                          </p:val>
                                        </p:tav>
                                      </p:tavLst>
                                    </p:anim>
                                    <p:anim calcmode="lin" valueType="num">
                                      <p:cBhvr>
                                        <p:cTn id="132" dur="1000" fill="hold"/>
                                        <p:tgtEl>
                                          <p:spTgt spid="3"/>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120"/>
                                        </p:tgtEl>
                                        <p:attrNameLst>
                                          <p:attrName>style.visibility</p:attrName>
                                        </p:attrNameLst>
                                      </p:cBhvr>
                                      <p:to>
                                        <p:strVal val="visible"/>
                                      </p:to>
                                    </p:set>
                                    <p:animEffect transition="in" filter="fade">
                                      <p:cBhvr>
                                        <p:cTn id="135" dur="1000"/>
                                        <p:tgtEl>
                                          <p:spTgt spid="120"/>
                                        </p:tgtEl>
                                      </p:cBhvr>
                                    </p:animEffect>
                                    <p:anim calcmode="lin" valueType="num">
                                      <p:cBhvr>
                                        <p:cTn id="136" dur="1000" fill="hold"/>
                                        <p:tgtEl>
                                          <p:spTgt spid="120"/>
                                        </p:tgtEl>
                                        <p:attrNameLst>
                                          <p:attrName>ppt_x</p:attrName>
                                        </p:attrNameLst>
                                      </p:cBhvr>
                                      <p:tavLst>
                                        <p:tav tm="0">
                                          <p:val>
                                            <p:strVal val="#ppt_x"/>
                                          </p:val>
                                        </p:tav>
                                        <p:tav tm="100000">
                                          <p:val>
                                            <p:strVal val="#ppt_x"/>
                                          </p:val>
                                        </p:tav>
                                      </p:tavLst>
                                    </p:anim>
                                    <p:anim calcmode="lin" valueType="num">
                                      <p:cBhvr>
                                        <p:cTn id="137" dur="1000" fill="hold"/>
                                        <p:tgtEl>
                                          <p:spTgt spid="120"/>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0"/>
                                  </p:stCondLst>
                                  <p:childTnLst>
                                    <p:set>
                                      <p:cBhvr>
                                        <p:cTn id="139" dur="1" fill="hold">
                                          <p:stCondLst>
                                            <p:cond delay="0"/>
                                          </p:stCondLst>
                                        </p:cTn>
                                        <p:tgtEl>
                                          <p:spTgt spid="122"/>
                                        </p:tgtEl>
                                        <p:attrNameLst>
                                          <p:attrName>style.visibility</p:attrName>
                                        </p:attrNameLst>
                                      </p:cBhvr>
                                      <p:to>
                                        <p:strVal val="visible"/>
                                      </p:to>
                                    </p:set>
                                    <p:animEffect transition="in" filter="fade">
                                      <p:cBhvr>
                                        <p:cTn id="140" dur="1000"/>
                                        <p:tgtEl>
                                          <p:spTgt spid="122"/>
                                        </p:tgtEl>
                                      </p:cBhvr>
                                    </p:animEffect>
                                    <p:anim calcmode="lin" valueType="num">
                                      <p:cBhvr>
                                        <p:cTn id="141" dur="1000" fill="hold"/>
                                        <p:tgtEl>
                                          <p:spTgt spid="122"/>
                                        </p:tgtEl>
                                        <p:attrNameLst>
                                          <p:attrName>ppt_x</p:attrName>
                                        </p:attrNameLst>
                                      </p:cBhvr>
                                      <p:tavLst>
                                        <p:tav tm="0">
                                          <p:val>
                                            <p:strVal val="#ppt_x"/>
                                          </p:val>
                                        </p:tav>
                                        <p:tav tm="100000">
                                          <p:val>
                                            <p:strVal val="#ppt_x"/>
                                          </p:val>
                                        </p:tav>
                                      </p:tavLst>
                                    </p:anim>
                                    <p:anim calcmode="lin" valueType="num">
                                      <p:cBhvr>
                                        <p:cTn id="142" dur="1000" fill="hold"/>
                                        <p:tgtEl>
                                          <p:spTgt spid="122"/>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123"/>
                                        </p:tgtEl>
                                        <p:attrNameLst>
                                          <p:attrName>style.visibility</p:attrName>
                                        </p:attrNameLst>
                                      </p:cBhvr>
                                      <p:to>
                                        <p:strVal val="visible"/>
                                      </p:to>
                                    </p:set>
                                    <p:animEffect transition="in" filter="fade">
                                      <p:cBhvr>
                                        <p:cTn id="145" dur="1000"/>
                                        <p:tgtEl>
                                          <p:spTgt spid="123"/>
                                        </p:tgtEl>
                                      </p:cBhvr>
                                    </p:animEffect>
                                    <p:anim calcmode="lin" valueType="num">
                                      <p:cBhvr>
                                        <p:cTn id="146" dur="1000" fill="hold"/>
                                        <p:tgtEl>
                                          <p:spTgt spid="123"/>
                                        </p:tgtEl>
                                        <p:attrNameLst>
                                          <p:attrName>ppt_x</p:attrName>
                                        </p:attrNameLst>
                                      </p:cBhvr>
                                      <p:tavLst>
                                        <p:tav tm="0">
                                          <p:val>
                                            <p:strVal val="#ppt_x"/>
                                          </p:val>
                                        </p:tav>
                                        <p:tav tm="100000">
                                          <p:val>
                                            <p:strVal val="#ppt_x"/>
                                          </p:val>
                                        </p:tav>
                                      </p:tavLst>
                                    </p:anim>
                                    <p:anim calcmode="lin" valueType="num">
                                      <p:cBhvr>
                                        <p:cTn id="147" dur="1000" fill="hold"/>
                                        <p:tgtEl>
                                          <p:spTgt spid="123"/>
                                        </p:tgtEl>
                                        <p:attrNameLst>
                                          <p:attrName>ppt_y</p:attrName>
                                        </p:attrNameLst>
                                      </p:cBhvr>
                                      <p:tavLst>
                                        <p:tav tm="0">
                                          <p:val>
                                            <p:strVal val="#ppt_y+.1"/>
                                          </p:val>
                                        </p:tav>
                                        <p:tav tm="100000">
                                          <p:val>
                                            <p:strVal val="#ppt_y"/>
                                          </p:val>
                                        </p:tav>
                                      </p:tavLst>
                                    </p:anim>
                                  </p:childTnLst>
                                </p:cTn>
                              </p:par>
                              <p:par>
                                <p:cTn id="148" presetID="42" presetClass="entr" presetSubtype="0" fill="hold" nodeType="withEffect">
                                  <p:stCondLst>
                                    <p:cond delay="0"/>
                                  </p:stCondLst>
                                  <p:childTnLst>
                                    <p:set>
                                      <p:cBhvr>
                                        <p:cTn id="149" dur="1" fill="hold">
                                          <p:stCondLst>
                                            <p:cond delay="0"/>
                                          </p:stCondLst>
                                        </p:cTn>
                                        <p:tgtEl>
                                          <p:spTgt spid="125"/>
                                        </p:tgtEl>
                                        <p:attrNameLst>
                                          <p:attrName>style.visibility</p:attrName>
                                        </p:attrNameLst>
                                      </p:cBhvr>
                                      <p:to>
                                        <p:strVal val="visible"/>
                                      </p:to>
                                    </p:set>
                                    <p:animEffect transition="in" filter="fade">
                                      <p:cBhvr>
                                        <p:cTn id="150" dur="1000"/>
                                        <p:tgtEl>
                                          <p:spTgt spid="125"/>
                                        </p:tgtEl>
                                      </p:cBhvr>
                                    </p:animEffect>
                                    <p:anim calcmode="lin" valueType="num">
                                      <p:cBhvr>
                                        <p:cTn id="151" dur="1000" fill="hold"/>
                                        <p:tgtEl>
                                          <p:spTgt spid="125"/>
                                        </p:tgtEl>
                                        <p:attrNameLst>
                                          <p:attrName>ppt_x</p:attrName>
                                        </p:attrNameLst>
                                      </p:cBhvr>
                                      <p:tavLst>
                                        <p:tav tm="0">
                                          <p:val>
                                            <p:strVal val="#ppt_x"/>
                                          </p:val>
                                        </p:tav>
                                        <p:tav tm="100000">
                                          <p:val>
                                            <p:strVal val="#ppt_x"/>
                                          </p:val>
                                        </p:tav>
                                      </p:tavLst>
                                    </p:anim>
                                    <p:anim calcmode="lin" valueType="num">
                                      <p:cBhvr>
                                        <p:cTn id="152" dur="1000" fill="hold"/>
                                        <p:tgtEl>
                                          <p:spTgt spid="125"/>
                                        </p:tgtEl>
                                        <p:attrNameLst>
                                          <p:attrName>ppt_y</p:attrName>
                                        </p:attrNameLst>
                                      </p:cBhvr>
                                      <p:tavLst>
                                        <p:tav tm="0">
                                          <p:val>
                                            <p:strVal val="#ppt_y+.1"/>
                                          </p:val>
                                        </p:tav>
                                        <p:tav tm="100000">
                                          <p:val>
                                            <p:strVal val="#ppt_y"/>
                                          </p:val>
                                        </p:tav>
                                      </p:tavLst>
                                    </p:anim>
                                  </p:childTnLst>
                                </p:cTn>
                              </p:par>
                              <p:par>
                                <p:cTn id="153" presetID="42" presetClass="entr" presetSubtype="0" fill="hold" nodeType="withEffect">
                                  <p:stCondLst>
                                    <p:cond delay="0"/>
                                  </p:stCondLst>
                                  <p:childTnLst>
                                    <p:set>
                                      <p:cBhvr>
                                        <p:cTn id="154" dur="1" fill="hold">
                                          <p:stCondLst>
                                            <p:cond delay="0"/>
                                          </p:stCondLst>
                                        </p:cTn>
                                        <p:tgtEl>
                                          <p:spTgt spid="127"/>
                                        </p:tgtEl>
                                        <p:attrNameLst>
                                          <p:attrName>style.visibility</p:attrName>
                                        </p:attrNameLst>
                                      </p:cBhvr>
                                      <p:to>
                                        <p:strVal val="visible"/>
                                      </p:to>
                                    </p:set>
                                    <p:animEffect transition="in" filter="fade">
                                      <p:cBhvr>
                                        <p:cTn id="155" dur="1000"/>
                                        <p:tgtEl>
                                          <p:spTgt spid="127"/>
                                        </p:tgtEl>
                                      </p:cBhvr>
                                    </p:animEffect>
                                    <p:anim calcmode="lin" valueType="num">
                                      <p:cBhvr>
                                        <p:cTn id="156" dur="1000" fill="hold"/>
                                        <p:tgtEl>
                                          <p:spTgt spid="127"/>
                                        </p:tgtEl>
                                        <p:attrNameLst>
                                          <p:attrName>ppt_x</p:attrName>
                                        </p:attrNameLst>
                                      </p:cBhvr>
                                      <p:tavLst>
                                        <p:tav tm="0">
                                          <p:val>
                                            <p:strVal val="#ppt_x"/>
                                          </p:val>
                                        </p:tav>
                                        <p:tav tm="100000">
                                          <p:val>
                                            <p:strVal val="#ppt_x"/>
                                          </p:val>
                                        </p:tav>
                                      </p:tavLst>
                                    </p:anim>
                                    <p:anim calcmode="lin" valueType="num">
                                      <p:cBhvr>
                                        <p:cTn id="157" dur="1000" fill="hold"/>
                                        <p:tgtEl>
                                          <p:spTgt spid="127"/>
                                        </p:tgtEl>
                                        <p:attrNameLst>
                                          <p:attrName>ppt_y</p:attrName>
                                        </p:attrNameLst>
                                      </p:cBhvr>
                                      <p:tavLst>
                                        <p:tav tm="0">
                                          <p:val>
                                            <p:strVal val="#ppt_y+.1"/>
                                          </p:val>
                                        </p:tav>
                                        <p:tav tm="100000">
                                          <p:val>
                                            <p:strVal val="#ppt_y"/>
                                          </p:val>
                                        </p:tav>
                                      </p:tavLst>
                                    </p:anim>
                                  </p:childTnLst>
                                </p:cTn>
                              </p:par>
                              <p:par>
                                <p:cTn id="158" presetID="42" presetClass="entr" presetSubtype="0" fill="hold" nodeType="withEffect">
                                  <p:stCondLst>
                                    <p:cond delay="0"/>
                                  </p:stCondLst>
                                  <p:childTnLst>
                                    <p:set>
                                      <p:cBhvr>
                                        <p:cTn id="159" dur="1" fill="hold">
                                          <p:stCondLst>
                                            <p:cond delay="0"/>
                                          </p:stCondLst>
                                        </p:cTn>
                                        <p:tgtEl>
                                          <p:spTgt spid="128"/>
                                        </p:tgtEl>
                                        <p:attrNameLst>
                                          <p:attrName>style.visibility</p:attrName>
                                        </p:attrNameLst>
                                      </p:cBhvr>
                                      <p:to>
                                        <p:strVal val="visible"/>
                                      </p:to>
                                    </p:set>
                                    <p:animEffect transition="in" filter="fade">
                                      <p:cBhvr>
                                        <p:cTn id="160" dur="1000"/>
                                        <p:tgtEl>
                                          <p:spTgt spid="128"/>
                                        </p:tgtEl>
                                      </p:cBhvr>
                                    </p:animEffect>
                                    <p:anim calcmode="lin" valueType="num">
                                      <p:cBhvr>
                                        <p:cTn id="161" dur="1000" fill="hold"/>
                                        <p:tgtEl>
                                          <p:spTgt spid="128"/>
                                        </p:tgtEl>
                                        <p:attrNameLst>
                                          <p:attrName>ppt_x</p:attrName>
                                        </p:attrNameLst>
                                      </p:cBhvr>
                                      <p:tavLst>
                                        <p:tav tm="0">
                                          <p:val>
                                            <p:strVal val="#ppt_x"/>
                                          </p:val>
                                        </p:tav>
                                        <p:tav tm="100000">
                                          <p:val>
                                            <p:strVal val="#ppt_x"/>
                                          </p:val>
                                        </p:tav>
                                      </p:tavLst>
                                    </p:anim>
                                    <p:anim calcmode="lin" valueType="num">
                                      <p:cBhvr>
                                        <p:cTn id="162" dur="1000" fill="hold"/>
                                        <p:tgtEl>
                                          <p:spTgt spid="128"/>
                                        </p:tgtEl>
                                        <p:attrNameLst>
                                          <p:attrName>ppt_y</p:attrName>
                                        </p:attrNameLst>
                                      </p:cBhvr>
                                      <p:tavLst>
                                        <p:tav tm="0">
                                          <p:val>
                                            <p:strVal val="#ppt_y+.1"/>
                                          </p:val>
                                        </p:tav>
                                        <p:tav tm="100000">
                                          <p:val>
                                            <p:strVal val="#ppt_y"/>
                                          </p:val>
                                        </p:tav>
                                      </p:tavLst>
                                    </p:anim>
                                  </p:childTnLst>
                                </p:cTn>
                              </p:par>
                              <p:par>
                                <p:cTn id="163" presetID="42" presetClass="entr" presetSubtype="0" fill="hold" nodeType="withEffect">
                                  <p:stCondLst>
                                    <p:cond delay="0"/>
                                  </p:stCondLst>
                                  <p:childTnLst>
                                    <p:set>
                                      <p:cBhvr>
                                        <p:cTn id="164" dur="1" fill="hold">
                                          <p:stCondLst>
                                            <p:cond delay="0"/>
                                          </p:stCondLst>
                                        </p:cTn>
                                        <p:tgtEl>
                                          <p:spTgt spid="129"/>
                                        </p:tgtEl>
                                        <p:attrNameLst>
                                          <p:attrName>style.visibility</p:attrName>
                                        </p:attrNameLst>
                                      </p:cBhvr>
                                      <p:to>
                                        <p:strVal val="visible"/>
                                      </p:to>
                                    </p:set>
                                    <p:animEffect transition="in" filter="fade">
                                      <p:cBhvr>
                                        <p:cTn id="165" dur="1000"/>
                                        <p:tgtEl>
                                          <p:spTgt spid="129"/>
                                        </p:tgtEl>
                                      </p:cBhvr>
                                    </p:animEffect>
                                    <p:anim calcmode="lin" valueType="num">
                                      <p:cBhvr>
                                        <p:cTn id="166" dur="1000" fill="hold"/>
                                        <p:tgtEl>
                                          <p:spTgt spid="129"/>
                                        </p:tgtEl>
                                        <p:attrNameLst>
                                          <p:attrName>ppt_x</p:attrName>
                                        </p:attrNameLst>
                                      </p:cBhvr>
                                      <p:tavLst>
                                        <p:tav tm="0">
                                          <p:val>
                                            <p:strVal val="#ppt_x"/>
                                          </p:val>
                                        </p:tav>
                                        <p:tav tm="100000">
                                          <p:val>
                                            <p:strVal val="#ppt_x"/>
                                          </p:val>
                                        </p:tav>
                                      </p:tavLst>
                                    </p:anim>
                                    <p:anim calcmode="lin" valueType="num">
                                      <p:cBhvr>
                                        <p:cTn id="167" dur="1000" fill="hold"/>
                                        <p:tgtEl>
                                          <p:spTgt spid="129"/>
                                        </p:tgtEl>
                                        <p:attrNameLst>
                                          <p:attrName>ppt_y</p:attrName>
                                        </p:attrNameLst>
                                      </p:cBhvr>
                                      <p:tavLst>
                                        <p:tav tm="0">
                                          <p:val>
                                            <p:strVal val="#ppt_y+.1"/>
                                          </p:val>
                                        </p:tav>
                                        <p:tav tm="100000">
                                          <p:val>
                                            <p:strVal val="#ppt_y"/>
                                          </p:val>
                                        </p:tav>
                                      </p:tavLst>
                                    </p:anim>
                                  </p:childTnLst>
                                </p:cTn>
                              </p:par>
                              <p:par>
                                <p:cTn id="168" presetID="42" presetClass="entr" presetSubtype="0" fill="hold" nodeType="withEffect">
                                  <p:stCondLst>
                                    <p:cond delay="0"/>
                                  </p:stCondLst>
                                  <p:childTnLst>
                                    <p:set>
                                      <p:cBhvr>
                                        <p:cTn id="169" dur="1" fill="hold">
                                          <p:stCondLst>
                                            <p:cond delay="0"/>
                                          </p:stCondLst>
                                        </p:cTn>
                                        <p:tgtEl>
                                          <p:spTgt spid="130"/>
                                        </p:tgtEl>
                                        <p:attrNameLst>
                                          <p:attrName>style.visibility</p:attrName>
                                        </p:attrNameLst>
                                      </p:cBhvr>
                                      <p:to>
                                        <p:strVal val="visible"/>
                                      </p:to>
                                    </p:set>
                                    <p:animEffect transition="in" filter="fade">
                                      <p:cBhvr>
                                        <p:cTn id="170" dur="1000"/>
                                        <p:tgtEl>
                                          <p:spTgt spid="130"/>
                                        </p:tgtEl>
                                      </p:cBhvr>
                                    </p:animEffect>
                                    <p:anim calcmode="lin" valueType="num">
                                      <p:cBhvr>
                                        <p:cTn id="171" dur="1000" fill="hold"/>
                                        <p:tgtEl>
                                          <p:spTgt spid="130"/>
                                        </p:tgtEl>
                                        <p:attrNameLst>
                                          <p:attrName>ppt_x</p:attrName>
                                        </p:attrNameLst>
                                      </p:cBhvr>
                                      <p:tavLst>
                                        <p:tav tm="0">
                                          <p:val>
                                            <p:strVal val="#ppt_x"/>
                                          </p:val>
                                        </p:tav>
                                        <p:tav tm="100000">
                                          <p:val>
                                            <p:strVal val="#ppt_x"/>
                                          </p:val>
                                        </p:tav>
                                      </p:tavLst>
                                    </p:anim>
                                    <p:anim calcmode="lin" valueType="num">
                                      <p:cBhvr>
                                        <p:cTn id="172" dur="1000" fill="hold"/>
                                        <p:tgtEl>
                                          <p:spTgt spid="130"/>
                                        </p:tgtEl>
                                        <p:attrNameLst>
                                          <p:attrName>ppt_y</p:attrName>
                                        </p:attrNameLst>
                                      </p:cBhvr>
                                      <p:tavLst>
                                        <p:tav tm="0">
                                          <p:val>
                                            <p:strVal val="#ppt_y+.1"/>
                                          </p:val>
                                        </p:tav>
                                        <p:tav tm="100000">
                                          <p:val>
                                            <p:strVal val="#ppt_y"/>
                                          </p:val>
                                        </p:tav>
                                      </p:tavLst>
                                    </p:anim>
                                  </p:childTnLst>
                                </p:cTn>
                              </p:par>
                              <p:par>
                                <p:cTn id="173" presetID="42" presetClass="entr" presetSubtype="0" fill="hold" nodeType="withEffect">
                                  <p:stCondLst>
                                    <p:cond delay="0"/>
                                  </p:stCondLst>
                                  <p:childTnLst>
                                    <p:set>
                                      <p:cBhvr>
                                        <p:cTn id="174" dur="1" fill="hold">
                                          <p:stCondLst>
                                            <p:cond delay="0"/>
                                          </p:stCondLst>
                                        </p:cTn>
                                        <p:tgtEl>
                                          <p:spTgt spid="131"/>
                                        </p:tgtEl>
                                        <p:attrNameLst>
                                          <p:attrName>style.visibility</p:attrName>
                                        </p:attrNameLst>
                                      </p:cBhvr>
                                      <p:to>
                                        <p:strVal val="visible"/>
                                      </p:to>
                                    </p:set>
                                    <p:animEffect transition="in" filter="fade">
                                      <p:cBhvr>
                                        <p:cTn id="175" dur="1000"/>
                                        <p:tgtEl>
                                          <p:spTgt spid="131"/>
                                        </p:tgtEl>
                                      </p:cBhvr>
                                    </p:animEffect>
                                    <p:anim calcmode="lin" valueType="num">
                                      <p:cBhvr>
                                        <p:cTn id="176" dur="1000" fill="hold"/>
                                        <p:tgtEl>
                                          <p:spTgt spid="131"/>
                                        </p:tgtEl>
                                        <p:attrNameLst>
                                          <p:attrName>ppt_x</p:attrName>
                                        </p:attrNameLst>
                                      </p:cBhvr>
                                      <p:tavLst>
                                        <p:tav tm="0">
                                          <p:val>
                                            <p:strVal val="#ppt_x"/>
                                          </p:val>
                                        </p:tav>
                                        <p:tav tm="100000">
                                          <p:val>
                                            <p:strVal val="#ppt_x"/>
                                          </p:val>
                                        </p:tav>
                                      </p:tavLst>
                                    </p:anim>
                                    <p:anim calcmode="lin" valueType="num">
                                      <p:cBhvr>
                                        <p:cTn id="177" dur="1000" fill="hold"/>
                                        <p:tgtEl>
                                          <p:spTgt spid="131"/>
                                        </p:tgtEl>
                                        <p:attrNameLst>
                                          <p:attrName>ppt_y</p:attrName>
                                        </p:attrNameLst>
                                      </p:cBhvr>
                                      <p:tavLst>
                                        <p:tav tm="0">
                                          <p:val>
                                            <p:strVal val="#ppt_y+.1"/>
                                          </p:val>
                                        </p:tav>
                                        <p:tav tm="100000">
                                          <p:val>
                                            <p:strVal val="#ppt_y"/>
                                          </p:val>
                                        </p:tav>
                                      </p:tavLst>
                                    </p:anim>
                                  </p:childTnLst>
                                </p:cTn>
                              </p:par>
                              <p:par>
                                <p:cTn id="178" presetID="42" presetClass="entr" presetSubtype="0" fill="hold" nodeType="withEffect">
                                  <p:stCondLst>
                                    <p:cond delay="0"/>
                                  </p:stCondLst>
                                  <p:childTnLst>
                                    <p:set>
                                      <p:cBhvr>
                                        <p:cTn id="179" dur="1" fill="hold">
                                          <p:stCondLst>
                                            <p:cond delay="0"/>
                                          </p:stCondLst>
                                        </p:cTn>
                                        <p:tgtEl>
                                          <p:spTgt spid="132"/>
                                        </p:tgtEl>
                                        <p:attrNameLst>
                                          <p:attrName>style.visibility</p:attrName>
                                        </p:attrNameLst>
                                      </p:cBhvr>
                                      <p:to>
                                        <p:strVal val="visible"/>
                                      </p:to>
                                    </p:set>
                                    <p:animEffect transition="in" filter="fade">
                                      <p:cBhvr>
                                        <p:cTn id="180" dur="1000"/>
                                        <p:tgtEl>
                                          <p:spTgt spid="132"/>
                                        </p:tgtEl>
                                      </p:cBhvr>
                                    </p:animEffect>
                                    <p:anim calcmode="lin" valueType="num">
                                      <p:cBhvr>
                                        <p:cTn id="181" dur="1000" fill="hold"/>
                                        <p:tgtEl>
                                          <p:spTgt spid="132"/>
                                        </p:tgtEl>
                                        <p:attrNameLst>
                                          <p:attrName>ppt_x</p:attrName>
                                        </p:attrNameLst>
                                      </p:cBhvr>
                                      <p:tavLst>
                                        <p:tav tm="0">
                                          <p:val>
                                            <p:strVal val="#ppt_x"/>
                                          </p:val>
                                        </p:tav>
                                        <p:tav tm="100000">
                                          <p:val>
                                            <p:strVal val="#ppt_x"/>
                                          </p:val>
                                        </p:tav>
                                      </p:tavLst>
                                    </p:anim>
                                    <p:anim calcmode="lin" valueType="num">
                                      <p:cBhvr>
                                        <p:cTn id="182" dur="1000" fill="hold"/>
                                        <p:tgtEl>
                                          <p:spTgt spid="132"/>
                                        </p:tgtEl>
                                        <p:attrNameLst>
                                          <p:attrName>ppt_y</p:attrName>
                                        </p:attrNameLst>
                                      </p:cBhvr>
                                      <p:tavLst>
                                        <p:tav tm="0">
                                          <p:val>
                                            <p:strVal val="#ppt_y+.1"/>
                                          </p:val>
                                        </p:tav>
                                        <p:tav tm="100000">
                                          <p:val>
                                            <p:strVal val="#ppt_y"/>
                                          </p:val>
                                        </p:tav>
                                      </p:tavLst>
                                    </p:anim>
                                  </p:childTnLst>
                                </p:cTn>
                              </p:par>
                              <p:par>
                                <p:cTn id="183" presetID="42" presetClass="entr" presetSubtype="0" fill="hold" nodeType="withEffect">
                                  <p:stCondLst>
                                    <p:cond delay="0"/>
                                  </p:stCondLst>
                                  <p:childTnLst>
                                    <p:set>
                                      <p:cBhvr>
                                        <p:cTn id="184" dur="1" fill="hold">
                                          <p:stCondLst>
                                            <p:cond delay="0"/>
                                          </p:stCondLst>
                                        </p:cTn>
                                        <p:tgtEl>
                                          <p:spTgt spid="139"/>
                                        </p:tgtEl>
                                        <p:attrNameLst>
                                          <p:attrName>style.visibility</p:attrName>
                                        </p:attrNameLst>
                                      </p:cBhvr>
                                      <p:to>
                                        <p:strVal val="visible"/>
                                      </p:to>
                                    </p:set>
                                    <p:animEffect transition="in" filter="fade">
                                      <p:cBhvr>
                                        <p:cTn id="185" dur="1000"/>
                                        <p:tgtEl>
                                          <p:spTgt spid="139"/>
                                        </p:tgtEl>
                                      </p:cBhvr>
                                    </p:animEffect>
                                    <p:anim calcmode="lin" valueType="num">
                                      <p:cBhvr>
                                        <p:cTn id="186" dur="1000" fill="hold"/>
                                        <p:tgtEl>
                                          <p:spTgt spid="139"/>
                                        </p:tgtEl>
                                        <p:attrNameLst>
                                          <p:attrName>ppt_x</p:attrName>
                                        </p:attrNameLst>
                                      </p:cBhvr>
                                      <p:tavLst>
                                        <p:tav tm="0">
                                          <p:val>
                                            <p:strVal val="#ppt_x"/>
                                          </p:val>
                                        </p:tav>
                                        <p:tav tm="100000">
                                          <p:val>
                                            <p:strVal val="#ppt_x"/>
                                          </p:val>
                                        </p:tav>
                                      </p:tavLst>
                                    </p:anim>
                                    <p:anim calcmode="lin" valueType="num">
                                      <p:cBhvr>
                                        <p:cTn id="187" dur="1000" fill="hold"/>
                                        <p:tgtEl>
                                          <p:spTgt spid="139"/>
                                        </p:tgtEl>
                                        <p:attrNameLst>
                                          <p:attrName>ppt_y</p:attrName>
                                        </p:attrNameLst>
                                      </p:cBhvr>
                                      <p:tavLst>
                                        <p:tav tm="0">
                                          <p:val>
                                            <p:strVal val="#ppt_y+.1"/>
                                          </p:val>
                                        </p:tav>
                                        <p:tav tm="100000">
                                          <p:val>
                                            <p:strVal val="#ppt_y"/>
                                          </p:val>
                                        </p:tav>
                                      </p:tavLst>
                                    </p:anim>
                                  </p:childTnLst>
                                </p:cTn>
                              </p:par>
                              <p:par>
                                <p:cTn id="188" presetID="42" presetClass="entr" presetSubtype="0" fill="hold" nodeType="withEffect">
                                  <p:stCondLst>
                                    <p:cond delay="0"/>
                                  </p:stCondLst>
                                  <p:childTnLst>
                                    <p:set>
                                      <p:cBhvr>
                                        <p:cTn id="189" dur="1" fill="hold">
                                          <p:stCondLst>
                                            <p:cond delay="0"/>
                                          </p:stCondLst>
                                        </p:cTn>
                                        <p:tgtEl>
                                          <p:spTgt spid="142"/>
                                        </p:tgtEl>
                                        <p:attrNameLst>
                                          <p:attrName>style.visibility</p:attrName>
                                        </p:attrNameLst>
                                      </p:cBhvr>
                                      <p:to>
                                        <p:strVal val="visible"/>
                                      </p:to>
                                    </p:set>
                                    <p:animEffect transition="in" filter="fade">
                                      <p:cBhvr>
                                        <p:cTn id="190" dur="1000"/>
                                        <p:tgtEl>
                                          <p:spTgt spid="142"/>
                                        </p:tgtEl>
                                      </p:cBhvr>
                                    </p:animEffect>
                                    <p:anim calcmode="lin" valueType="num">
                                      <p:cBhvr>
                                        <p:cTn id="191" dur="1000" fill="hold"/>
                                        <p:tgtEl>
                                          <p:spTgt spid="142"/>
                                        </p:tgtEl>
                                        <p:attrNameLst>
                                          <p:attrName>ppt_x</p:attrName>
                                        </p:attrNameLst>
                                      </p:cBhvr>
                                      <p:tavLst>
                                        <p:tav tm="0">
                                          <p:val>
                                            <p:strVal val="#ppt_x"/>
                                          </p:val>
                                        </p:tav>
                                        <p:tav tm="100000">
                                          <p:val>
                                            <p:strVal val="#ppt_x"/>
                                          </p:val>
                                        </p:tav>
                                      </p:tavLst>
                                    </p:anim>
                                    <p:anim calcmode="lin" valueType="num">
                                      <p:cBhvr>
                                        <p:cTn id="192" dur="1000" fill="hold"/>
                                        <p:tgtEl>
                                          <p:spTgt spid="142"/>
                                        </p:tgtEl>
                                        <p:attrNameLst>
                                          <p:attrName>ppt_y</p:attrName>
                                        </p:attrNameLst>
                                      </p:cBhvr>
                                      <p:tavLst>
                                        <p:tav tm="0">
                                          <p:val>
                                            <p:strVal val="#ppt_y+.1"/>
                                          </p:val>
                                        </p:tav>
                                        <p:tav tm="100000">
                                          <p:val>
                                            <p:strVal val="#ppt_y"/>
                                          </p:val>
                                        </p:tav>
                                      </p:tavLst>
                                    </p:anim>
                                  </p:childTnLst>
                                </p:cTn>
                              </p:par>
                              <p:par>
                                <p:cTn id="193" presetID="42" presetClass="entr" presetSubtype="0" fill="hold" nodeType="withEffect">
                                  <p:stCondLst>
                                    <p:cond delay="0"/>
                                  </p:stCondLst>
                                  <p:childTnLst>
                                    <p:set>
                                      <p:cBhvr>
                                        <p:cTn id="194" dur="1" fill="hold">
                                          <p:stCondLst>
                                            <p:cond delay="0"/>
                                          </p:stCondLst>
                                        </p:cTn>
                                        <p:tgtEl>
                                          <p:spTgt spid="143"/>
                                        </p:tgtEl>
                                        <p:attrNameLst>
                                          <p:attrName>style.visibility</p:attrName>
                                        </p:attrNameLst>
                                      </p:cBhvr>
                                      <p:to>
                                        <p:strVal val="visible"/>
                                      </p:to>
                                    </p:set>
                                    <p:animEffect transition="in" filter="fade">
                                      <p:cBhvr>
                                        <p:cTn id="195" dur="1000"/>
                                        <p:tgtEl>
                                          <p:spTgt spid="143"/>
                                        </p:tgtEl>
                                      </p:cBhvr>
                                    </p:animEffect>
                                    <p:anim calcmode="lin" valueType="num">
                                      <p:cBhvr>
                                        <p:cTn id="196" dur="1000" fill="hold"/>
                                        <p:tgtEl>
                                          <p:spTgt spid="143"/>
                                        </p:tgtEl>
                                        <p:attrNameLst>
                                          <p:attrName>ppt_x</p:attrName>
                                        </p:attrNameLst>
                                      </p:cBhvr>
                                      <p:tavLst>
                                        <p:tav tm="0">
                                          <p:val>
                                            <p:strVal val="#ppt_x"/>
                                          </p:val>
                                        </p:tav>
                                        <p:tav tm="100000">
                                          <p:val>
                                            <p:strVal val="#ppt_x"/>
                                          </p:val>
                                        </p:tav>
                                      </p:tavLst>
                                    </p:anim>
                                    <p:anim calcmode="lin" valueType="num">
                                      <p:cBhvr>
                                        <p:cTn id="197" dur="1000" fill="hold"/>
                                        <p:tgtEl>
                                          <p:spTgt spid="143"/>
                                        </p:tgtEl>
                                        <p:attrNameLst>
                                          <p:attrName>ppt_y</p:attrName>
                                        </p:attrNameLst>
                                      </p:cBhvr>
                                      <p:tavLst>
                                        <p:tav tm="0">
                                          <p:val>
                                            <p:strVal val="#ppt_y+.1"/>
                                          </p:val>
                                        </p:tav>
                                        <p:tav tm="100000">
                                          <p:val>
                                            <p:strVal val="#ppt_y"/>
                                          </p:val>
                                        </p:tav>
                                      </p:tavLst>
                                    </p:anim>
                                  </p:childTnLst>
                                </p:cTn>
                              </p:par>
                              <p:par>
                                <p:cTn id="198" presetID="42" presetClass="entr" presetSubtype="0" fill="hold" grpId="0" nodeType="withEffect">
                                  <p:stCondLst>
                                    <p:cond delay="0"/>
                                  </p:stCondLst>
                                  <p:childTnLst>
                                    <p:set>
                                      <p:cBhvr>
                                        <p:cTn id="199" dur="1" fill="hold">
                                          <p:stCondLst>
                                            <p:cond delay="0"/>
                                          </p:stCondLst>
                                        </p:cTn>
                                        <p:tgtEl>
                                          <p:spTgt spid="144"/>
                                        </p:tgtEl>
                                        <p:attrNameLst>
                                          <p:attrName>style.visibility</p:attrName>
                                        </p:attrNameLst>
                                      </p:cBhvr>
                                      <p:to>
                                        <p:strVal val="visible"/>
                                      </p:to>
                                    </p:set>
                                    <p:animEffect transition="in" filter="fade">
                                      <p:cBhvr>
                                        <p:cTn id="200" dur="1000"/>
                                        <p:tgtEl>
                                          <p:spTgt spid="144"/>
                                        </p:tgtEl>
                                      </p:cBhvr>
                                    </p:animEffect>
                                    <p:anim calcmode="lin" valueType="num">
                                      <p:cBhvr>
                                        <p:cTn id="201" dur="1000" fill="hold"/>
                                        <p:tgtEl>
                                          <p:spTgt spid="144"/>
                                        </p:tgtEl>
                                        <p:attrNameLst>
                                          <p:attrName>ppt_x</p:attrName>
                                        </p:attrNameLst>
                                      </p:cBhvr>
                                      <p:tavLst>
                                        <p:tav tm="0">
                                          <p:val>
                                            <p:strVal val="#ppt_x"/>
                                          </p:val>
                                        </p:tav>
                                        <p:tav tm="100000">
                                          <p:val>
                                            <p:strVal val="#ppt_x"/>
                                          </p:val>
                                        </p:tav>
                                      </p:tavLst>
                                    </p:anim>
                                    <p:anim calcmode="lin" valueType="num">
                                      <p:cBhvr>
                                        <p:cTn id="202" dur="1000" fill="hold"/>
                                        <p:tgtEl>
                                          <p:spTgt spid="144"/>
                                        </p:tgtEl>
                                        <p:attrNameLst>
                                          <p:attrName>ppt_y</p:attrName>
                                        </p:attrNameLst>
                                      </p:cBhvr>
                                      <p:tavLst>
                                        <p:tav tm="0">
                                          <p:val>
                                            <p:strVal val="#ppt_y+.1"/>
                                          </p:val>
                                        </p:tav>
                                        <p:tav tm="100000">
                                          <p:val>
                                            <p:strVal val="#ppt_y"/>
                                          </p:val>
                                        </p:tav>
                                      </p:tavLst>
                                    </p:anim>
                                  </p:childTnLst>
                                </p:cTn>
                              </p:par>
                              <p:par>
                                <p:cTn id="203" presetID="42" presetClass="entr" presetSubtype="0" fill="hold" grpId="0" nodeType="withEffect">
                                  <p:stCondLst>
                                    <p:cond delay="0"/>
                                  </p:stCondLst>
                                  <p:childTnLst>
                                    <p:set>
                                      <p:cBhvr>
                                        <p:cTn id="204" dur="1" fill="hold">
                                          <p:stCondLst>
                                            <p:cond delay="0"/>
                                          </p:stCondLst>
                                        </p:cTn>
                                        <p:tgtEl>
                                          <p:spTgt spid="145"/>
                                        </p:tgtEl>
                                        <p:attrNameLst>
                                          <p:attrName>style.visibility</p:attrName>
                                        </p:attrNameLst>
                                      </p:cBhvr>
                                      <p:to>
                                        <p:strVal val="visible"/>
                                      </p:to>
                                    </p:set>
                                    <p:animEffect transition="in" filter="fade">
                                      <p:cBhvr>
                                        <p:cTn id="205" dur="1000"/>
                                        <p:tgtEl>
                                          <p:spTgt spid="145"/>
                                        </p:tgtEl>
                                      </p:cBhvr>
                                    </p:animEffect>
                                    <p:anim calcmode="lin" valueType="num">
                                      <p:cBhvr>
                                        <p:cTn id="206" dur="1000" fill="hold"/>
                                        <p:tgtEl>
                                          <p:spTgt spid="145"/>
                                        </p:tgtEl>
                                        <p:attrNameLst>
                                          <p:attrName>ppt_x</p:attrName>
                                        </p:attrNameLst>
                                      </p:cBhvr>
                                      <p:tavLst>
                                        <p:tav tm="0">
                                          <p:val>
                                            <p:strVal val="#ppt_x"/>
                                          </p:val>
                                        </p:tav>
                                        <p:tav tm="100000">
                                          <p:val>
                                            <p:strVal val="#ppt_x"/>
                                          </p:val>
                                        </p:tav>
                                      </p:tavLst>
                                    </p:anim>
                                    <p:anim calcmode="lin" valueType="num">
                                      <p:cBhvr>
                                        <p:cTn id="207" dur="1000" fill="hold"/>
                                        <p:tgtEl>
                                          <p:spTgt spid="145"/>
                                        </p:tgtEl>
                                        <p:attrNameLst>
                                          <p:attrName>ppt_y</p:attrName>
                                        </p:attrNameLst>
                                      </p:cBhvr>
                                      <p:tavLst>
                                        <p:tav tm="0">
                                          <p:val>
                                            <p:strVal val="#ppt_y+.1"/>
                                          </p:val>
                                        </p:tav>
                                        <p:tav tm="100000">
                                          <p:val>
                                            <p:strVal val="#ppt_y"/>
                                          </p:val>
                                        </p:tav>
                                      </p:tavLst>
                                    </p:anim>
                                  </p:childTnLst>
                                </p:cTn>
                              </p:par>
                              <p:par>
                                <p:cTn id="208" presetID="42" presetClass="entr" presetSubtype="0" fill="hold" grpId="0" nodeType="withEffect">
                                  <p:stCondLst>
                                    <p:cond delay="0"/>
                                  </p:stCondLst>
                                  <p:childTnLst>
                                    <p:set>
                                      <p:cBhvr>
                                        <p:cTn id="209" dur="1" fill="hold">
                                          <p:stCondLst>
                                            <p:cond delay="0"/>
                                          </p:stCondLst>
                                        </p:cTn>
                                        <p:tgtEl>
                                          <p:spTgt spid="146"/>
                                        </p:tgtEl>
                                        <p:attrNameLst>
                                          <p:attrName>style.visibility</p:attrName>
                                        </p:attrNameLst>
                                      </p:cBhvr>
                                      <p:to>
                                        <p:strVal val="visible"/>
                                      </p:to>
                                    </p:set>
                                    <p:animEffect transition="in" filter="fade">
                                      <p:cBhvr>
                                        <p:cTn id="210" dur="1000"/>
                                        <p:tgtEl>
                                          <p:spTgt spid="146"/>
                                        </p:tgtEl>
                                      </p:cBhvr>
                                    </p:animEffect>
                                    <p:anim calcmode="lin" valueType="num">
                                      <p:cBhvr>
                                        <p:cTn id="211" dur="1000" fill="hold"/>
                                        <p:tgtEl>
                                          <p:spTgt spid="146"/>
                                        </p:tgtEl>
                                        <p:attrNameLst>
                                          <p:attrName>ppt_x</p:attrName>
                                        </p:attrNameLst>
                                      </p:cBhvr>
                                      <p:tavLst>
                                        <p:tav tm="0">
                                          <p:val>
                                            <p:strVal val="#ppt_x"/>
                                          </p:val>
                                        </p:tav>
                                        <p:tav tm="100000">
                                          <p:val>
                                            <p:strVal val="#ppt_x"/>
                                          </p:val>
                                        </p:tav>
                                      </p:tavLst>
                                    </p:anim>
                                    <p:anim calcmode="lin" valueType="num">
                                      <p:cBhvr>
                                        <p:cTn id="212" dur="1000" fill="hold"/>
                                        <p:tgtEl>
                                          <p:spTgt spid="146"/>
                                        </p:tgtEl>
                                        <p:attrNameLst>
                                          <p:attrName>ppt_y</p:attrName>
                                        </p:attrNameLst>
                                      </p:cBhvr>
                                      <p:tavLst>
                                        <p:tav tm="0">
                                          <p:val>
                                            <p:strVal val="#ppt_y+.1"/>
                                          </p:val>
                                        </p:tav>
                                        <p:tav tm="100000">
                                          <p:val>
                                            <p:strVal val="#ppt_y"/>
                                          </p:val>
                                        </p:tav>
                                      </p:tavLst>
                                    </p:anim>
                                  </p:childTnLst>
                                </p:cTn>
                              </p:par>
                              <p:par>
                                <p:cTn id="213" presetID="42" presetClass="entr" presetSubtype="0" fill="hold" grpId="0" nodeType="withEffect">
                                  <p:stCondLst>
                                    <p:cond delay="0"/>
                                  </p:stCondLst>
                                  <p:childTnLst>
                                    <p:set>
                                      <p:cBhvr>
                                        <p:cTn id="214" dur="1" fill="hold">
                                          <p:stCondLst>
                                            <p:cond delay="0"/>
                                          </p:stCondLst>
                                        </p:cTn>
                                        <p:tgtEl>
                                          <p:spTgt spid="147"/>
                                        </p:tgtEl>
                                        <p:attrNameLst>
                                          <p:attrName>style.visibility</p:attrName>
                                        </p:attrNameLst>
                                      </p:cBhvr>
                                      <p:to>
                                        <p:strVal val="visible"/>
                                      </p:to>
                                    </p:set>
                                    <p:animEffect transition="in" filter="fade">
                                      <p:cBhvr>
                                        <p:cTn id="215" dur="1000"/>
                                        <p:tgtEl>
                                          <p:spTgt spid="147"/>
                                        </p:tgtEl>
                                      </p:cBhvr>
                                    </p:animEffect>
                                    <p:anim calcmode="lin" valueType="num">
                                      <p:cBhvr>
                                        <p:cTn id="216" dur="1000" fill="hold"/>
                                        <p:tgtEl>
                                          <p:spTgt spid="147"/>
                                        </p:tgtEl>
                                        <p:attrNameLst>
                                          <p:attrName>ppt_x</p:attrName>
                                        </p:attrNameLst>
                                      </p:cBhvr>
                                      <p:tavLst>
                                        <p:tav tm="0">
                                          <p:val>
                                            <p:strVal val="#ppt_x"/>
                                          </p:val>
                                        </p:tav>
                                        <p:tav tm="100000">
                                          <p:val>
                                            <p:strVal val="#ppt_x"/>
                                          </p:val>
                                        </p:tav>
                                      </p:tavLst>
                                    </p:anim>
                                    <p:anim calcmode="lin" valueType="num">
                                      <p:cBhvr>
                                        <p:cTn id="217" dur="1000" fill="hold"/>
                                        <p:tgtEl>
                                          <p:spTgt spid="147"/>
                                        </p:tgtEl>
                                        <p:attrNameLst>
                                          <p:attrName>ppt_y</p:attrName>
                                        </p:attrNameLst>
                                      </p:cBhvr>
                                      <p:tavLst>
                                        <p:tav tm="0">
                                          <p:val>
                                            <p:strVal val="#ppt_y+.1"/>
                                          </p:val>
                                        </p:tav>
                                        <p:tav tm="100000">
                                          <p:val>
                                            <p:strVal val="#ppt_y"/>
                                          </p:val>
                                        </p:tav>
                                      </p:tavLst>
                                    </p:anim>
                                  </p:childTnLst>
                                </p:cTn>
                              </p:par>
                              <p:par>
                                <p:cTn id="218" presetID="42" presetClass="entr" presetSubtype="0" fill="hold" grpId="0" nodeType="withEffect">
                                  <p:stCondLst>
                                    <p:cond delay="0"/>
                                  </p:stCondLst>
                                  <p:childTnLst>
                                    <p:set>
                                      <p:cBhvr>
                                        <p:cTn id="219" dur="1" fill="hold">
                                          <p:stCondLst>
                                            <p:cond delay="0"/>
                                          </p:stCondLst>
                                        </p:cTn>
                                        <p:tgtEl>
                                          <p:spTgt spid="148"/>
                                        </p:tgtEl>
                                        <p:attrNameLst>
                                          <p:attrName>style.visibility</p:attrName>
                                        </p:attrNameLst>
                                      </p:cBhvr>
                                      <p:to>
                                        <p:strVal val="visible"/>
                                      </p:to>
                                    </p:set>
                                    <p:animEffect transition="in" filter="fade">
                                      <p:cBhvr>
                                        <p:cTn id="220" dur="1000"/>
                                        <p:tgtEl>
                                          <p:spTgt spid="148"/>
                                        </p:tgtEl>
                                      </p:cBhvr>
                                    </p:animEffect>
                                    <p:anim calcmode="lin" valueType="num">
                                      <p:cBhvr>
                                        <p:cTn id="221" dur="1000" fill="hold"/>
                                        <p:tgtEl>
                                          <p:spTgt spid="148"/>
                                        </p:tgtEl>
                                        <p:attrNameLst>
                                          <p:attrName>ppt_x</p:attrName>
                                        </p:attrNameLst>
                                      </p:cBhvr>
                                      <p:tavLst>
                                        <p:tav tm="0">
                                          <p:val>
                                            <p:strVal val="#ppt_x"/>
                                          </p:val>
                                        </p:tav>
                                        <p:tav tm="100000">
                                          <p:val>
                                            <p:strVal val="#ppt_x"/>
                                          </p:val>
                                        </p:tav>
                                      </p:tavLst>
                                    </p:anim>
                                    <p:anim calcmode="lin" valueType="num">
                                      <p:cBhvr>
                                        <p:cTn id="222" dur="1000" fill="hold"/>
                                        <p:tgtEl>
                                          <p:spTgt spid="148"/>
                                        </p:tgtEl>
                                        <p:attrNameLst>
                                          <p:attrName>ppt_y</p:attrName>
                                        </p:attrNameLst>
                                      </p:cBhvr>
                                      <p:tavLst>
                                        <p:tav tm="0">
                                          <p:val>
                                            <p:strVal val="#ppt_y+.1"/>
                                          </p:val>
                                        </p:tav>
                                        <p:tav tm="100000">
                                          <p:val>
                                            <p:strVal val="#ppt_y"/>
                                          </p:val>
                                        </p:tav>
                                      </p:tavLst>
                                    </p:anim>
                                  </p:childTnLst>
                                </p:cTn>
                              </p:par>
                              <p:par>
                                <p:cTn id="223" presetID="42" presetClass="entr" presetSubtype="0" fill="hold" grpId="0" nodeType="withEffect">
                                  <p:stCondLst>
                                    <p:cond delay="0"/>
                                  </p:stCondLst>
                                  <p:childTnLst>
                                    <p:set>
                                      <p:cBhvr>
                                        <p:cTn id="224" dur="1" fill="hold">
                                          <p:stCondLst>
                                            <p:cond delay="0"/>
                                          </p:stCondLst>
                                        </p:cTn>
                                        <p:tgtEl>
                                          <p:spTgt spid="149"/>
                                        </p:tgtEl>
                                        <p:attrNameLst>
                                          <p:attrName>style.visibility</p:attrName>
                                        </p:attrNameLst>
                                      </p:cBhvr>
                                      <p:to>
                                        <p:strVal val="visible"/>
                                      </p:to>
                                    </p:set>
                                    <p:animEffect transition="in" filter="fade">
                                      <p:cBhvr>
                                        <p:cTn id="225" dur="1000"/>
                                        <p:tgtEl>
                                          <p:spTgt spid="149"/>
                                        </p:tgtEl>
                                      </p:cBhvr>
                                    </p:animEffect>
                                    <p:anim calcmode="lin" valueType="num">
                                      <p:cBhvr>
                                        <p:cTn id="226" dur="1000" fill="hold"/>
                                        <p:tgtEl>
                                          <p:spTgt spid="149"/>
                                        </p:tgtEl>
                                        <p:attrNameLst>
                                          <p:attrName>ppt_x</p:attrName>
                                        </p:attrNameLst>
                                      </p:cBhvr>
                                      <p:tavLst>
                                        <p:tav tm="0">
                                          <p:val>
                                            <p:strVal val="#ppt_x"/>
                                          </p:val>
                                        </p:tav>
                                        <p:tav tm="100000">
                                          <p:val>
                                            <p:strVal val="#ppt_x"/>
                                          </p:val>
                                        </p:tav>
                                      </p:tavLst>
                                    </p:anim>
                                    <p:anim calcmode="lin" valueType="num">
                                      <p:cBhvr>
                                        <p:cTn id="227" dur="1000" fill="hold"/>
                                        <p:tgtEl>
                                          <p:spTgt spid="149"/>
                                        </p:tgtEl>
                                        <p:attrNameLst>
                                          <p:attrName>ppt_y</p:attrName>
                                        </p:attrNameLst>
                                      </p:cBhvr>
                                      <p:tavLst>
                                        <p:tav tm="0">
                                          <p:val>
                                            <p:strVal val="#ppt_y+.1"/>
                                          </p:val>
                                        </p:tav>
                                        <p:tav tm="100000">
                                          <p:val>
                                            <p:strVal val="#ppt_y"/>
                                          </p:val>
                                        </p:tav>
                                      </p:tavLst>
                                    </p:anim>
                                  </p:childTnLst>
                                </p:cTn>
                              </p:par>
                              <p:par>
                                <p:cTn id="228" presetID="42" presetClass="entr" presetSubtype="0" fill="hold" grpId="0" nodeType="withEffect">
                                  <p:stCondLst>
                                    <p:cond delay="0"/>
                                  </p:stCondLst>
                                  <p:childTnLst>
                                    <p:set>
                                      <p:cBhvr>
                                        <p:cTn id="229" dur="1" fill="hold">
                                          <p:stCondLst>
                                            <p:cond delay="0"/>
                                          </p:stCondLst>
                                        </p:cTn>
                                        <p:tgtEl>
                                          <p:spTgt spid="150"/>
                                        </p:tgtEl>
                                        <p:attrNameLst>
                                          <p:attrName>style.visibility</p:attrName>
                                        </p:attrNameLst>
                                      </p:cBhvr>
                                      <p:to>
                                        <p:strVal val="visible"/>
                                      </p:to>
                                    </p:set>
                                    <p:animEffect transition="in" filter="fade">
                                      <p:cBhvr>
                                        <p:cTn id="230" dur="1000"/>
                                        <p:tgtEl>
                                          <p:spTgt spid="150"/>
                                        </p:tgtEl>
                                      </p:cBhvr>
                                    </p:animEffect>
                                    <p:anim calcmode="lin" valueType="num">
                                      <p:cBhvr>
                                        <p:cTn id="231" dur="1000" fill="hold"/>
                                        <p:tgtEl>
                                          <p:spTgt spid="150"/>
                                        </p:tgtEl>
                                        <p:attrNameLst>
                                          <p:attrName>ppt_x</p:attrName>
                                        </p:attrNameLst>
                                      </p:cBhvr>
                                      <p:tavLst>
                                        <p:tav tm="0">
                                          <p:val>
                                            <p:strVal val="#ppt_x"/>
                                          </p:val>
                                        </p:tav>
                                        <p:tav tm="100000">
                                          <p:val>
                                            <p:strVal val="#ppt_x"/>
                                          </p:val>
                                        </p:tav>
                                      </p:tavLst>
                                    </p:anim>
                                    <p:anim calcmode="lin" valueType="num">
                                      <p:cBhvr>
                                        <p:cTn id="232" dur="1000" fill="hold"/>
                                        <p:tgtEl>
                                          <p:spTgt spid="150"/>
                                        </p:tgtEl>
                                        <p:attrNameLst>
                                          <p:attrName>ppt_y</p:attrName>
                                        </p:attrNameLst>
                                      </p:cBhvr>
                                      <p:tavLst>
                                        <p:tav tm="0">
                                          <p:val>
                                            <p:strVal val="#ppt_y+.1"/>
                                          </p:val>
                                        </p:tav>
                                        <p:tav tm="100000">
                                          <p:val>
                                            <p:strVal val="#ppt_y"/>
                                          </p:val>
                                        </p:tav>
                                      </p:tavLst>
                                    </p:anim>
                                  </p:childTnLst>
                                </p:cTn>
                              </p:par>
                              <p:par>
                                <p:cTn id="233" presetID="42" presetClass="entr" presetSubtype="0" fill="hold" grpId="0" nodeType="withEffect">
                                  <p:stCondLst>
                                    <p:cond delay="0"/>
                                  </p:stCondLst>
                                  <p:childTnLst>
                                    <p:set>
                                      <p:cBhvr>
                                        <p:cTn id="234" dur="1" fill="hold">
                                          <p:stCondLst>
                                            <p:cond delay="0"/>
                                          </p:stCondLst>
                                        </p:cTn>
                                        <p:tgtEl>
                                          <p:spTgt spid="151"/>
                                        </p:tgtEl>
                                        <p:attrNameLst>
                                          <p:attrName>style.visibility</p:attrName>
                                        </p:attrNameLst>
                                      </p:cBhvr>
                                      <p:to>
                                        <p:strVal val="visible"/>
                                      </p:to>
                                    </p:set>
                                    <p:animEffect transition="in" filter="fade">
                                      <p:cBhvr>
                                        <p:cTn id="235" dur="1000"/>
                                        <p:tgtEl>
                                          <p:spTgt spid="151"/>
                                        </p:tgtEl>
                                      </p:cBhvr>
                                    </p:animEffect>
                                    <p:anim calcmode="lin" valueType="num">
                                      <p:cBhvr>
                                        <p:cTn id="236" dur="1000" fill="hold"/>
                                        <p:tgtEl>
                                          <p:spTgt spid="151"/>
                                        </p:tgtEl>
                                        <p:attrNameLst>
                                          <p:attrName>ppt_x</p:attrName>
                                        </p:attrNameLst>
                                      </p:cBhvr>
                                      <p:tavLst>
                                        <p:tav tm="0">
                                          <p:val>
                                            <p:strVal val="#ppt_x"/>
                                          </p:val>
                                        </p:tav>
                                        <p:tav tm="100000">
                                          <p:val>
                                            <p:strVal val="#ppt_x"/>
                                          </p:val>
                                        </p:tav>
                                      </p:tavLst>
                                    </p:anim>
                                    <p:anim calcmode="lin" valueType="num">
                                      <p:cBhvr>
                                        <p:cTn id="237"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12" grpId="0"/>
      <p:bldP spid="113" grpId="0"/>
      <p:bldP spid="114" grpId="0"/>
      <p:bldP spid="115" grpId="0"/>
      <p:bldP spid="117" grpId="0"/>
      <p:bldP spid="3" grpId="0" animBg="1"/>
      <p:bldP spid="123" grpId="0" animBg="1"/>
      <p:bldP spid="144" grpId="0"/>
      <p:bldP spid="145" grpId="0"/>
      <p:bldP spid="146" grpId="0"/>
      <p:bldP spid="147" grpId="0"/>
      <p:bldP spid="148" grpId="0"/>
      <p:bldP spid="149" grpId="0"/>
      <p:bldP spid="150" grpId="0" animBg="1"/>
      <p:bldP spid="15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B97D781-B06A-8244-B009-6E92620DC5DE}"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63</a:t>
            </a:fld>
            <a:endParaRPr lang="en-US"/>
          </a:p>
        </p:txBody>
      </p:sp>
      <p:pic>
        <p:nvPicPr>
          <p:cNvPr id="8" name="Picture 7" descr="minosnear.jpg"/>
          <p:cNvPicPr>
            <a:picLocks noChangeAspect="1"/>
          </p:cNvPicPr>
          <p:nvPr/>
        </p:nvPicPr>
        <p:blipFill>
          <a:blip r:embed="rId2" cstate="print"/>
          <a:srcRect l="16398"/>
          <a:stretch>
            <a:fillRect/>
          </a:stretch>
        </p:blipFill>
        <p:spPr>
          <a:xfrm>
            <a:off x="3885081" y="381000"/>
            <a:ext cx="5258919" cy="4191000"/>
          </a:xfrm>
          <a:prstGeom prst="rect">
            <a:avLst/>
          </a:prstGeom>
          <a:ln w="19050" cmpd="sng">
            <a:noFill/>
          </a:ln>
        </p:spPr>
      </p:pic>
      <p:cxnSp>
        <p:nvCxnSpPr>
          <p:cNvPr id="10" name="Straight Arrow Connector 9"/>
          <p:cNvCxnSpPr/>
          <p:nvPr/>
        </p:nvCxnSpPr>
        <p:spPr>
          <a:xfrm flipV="1">
            <a:off x="2895600" y="2209800"/>
            <a:ext cx="3505200" cy="2895600"/>
          </a:xfrm>
          <a:prstGeom prst="straightConnector1">
            <a:avLst/>
          </a:prstGeom>
          <a:ln w="762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43400" y="0"/>
            <a:ext cx="4800600" cy="1200329"/>
          </a:xfrm>
          <a:prstGeom prst="rect">
            <a:avLst/>
          </a:prstGeom>
          <a:solidFill>
            <a:schemeClr val="accent3">
              <a:lumMod val="20000"/>
              <a:lumOff val="80000"/>
            </a:schemeClr>
          </a:solidFill>
          <a:ln>
            <a:solidFill>
              <a:srgbClr val="000090"/>
            </a:solidFill>
          </a:ln>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3600" b="1" dirty="0" smtClean="0">
                <a:ln w="50800"/>
                <a:solidFill>
                  <a:schemeClr val="bg1">
                    <a:shade val="50000"/>
                  </a:schemeClr>
                </a:solidFill>
                <a:latin typeface="Beirut Regular"/>
                <a:cs typeface="Beirut Regular"/>
              </a:rPr>
              <a:t>Front View of the MINOS Near Detector</a:t>
            </a:r>
            <a:endParaRPr lang="en-US" sz="3600" b="1" dirty="0">
              <a:ln w="50800"/>
              <a:solidFill>
                <a:schemeClr val="bg1">
                  <a:shade val="50000"/>
                </a:schemeClr>
              </a:solidFill>
              <a:latin typeface="Beirut Regular"/>
              <a:cs typeface="Beirut Regular"/>
            </a:endParaRPr>
          </a:p>
        </p:txBody>
      </p:sp>
      <p:sp>
        <p:nvSpPr>
          <p:cNvPr id="14" name="TextBox 13"/>
          <p:cNvSpPr txBox="1"/>
          <p:nvPr/>
        </p:nvSpPr>
        <p:spPr>
          <a:xfrm>
            <a:off x="1905000" y="4724400"/>
            <a:ext cx="838200" cy="707886"/>
          </a:xfrm>
          <a:prstGeom prst="rect">
            <a:avLst/>
          </a:prstGeom>
          <a:noFill/>
        </p:spPr>
        <p:txBody>
          <a:bodyPr wrap="square" rtlCol="0">
            <a:spAutoFit/>
          </a:bodyPr>
          <a:lstStyle/>
          <a:p>
            <a:r>
              <a:rPr lang="en-US" sz="4000" b="1" dirty="0" smtClean="0">
                <a:latin typeface="Symbol" pitchFamily="18" charset="2"/>
              </a:rPr>
              <a:t>n</a:t>
            </a:r>
            <a:r>
              <a:rPr lang="en-US" sz="4000" b="1" baseline="-25000" dirty="0" smtClean="0">
                <a:latin typeface="Symbol" pitchFamily="18" charset="2"/>
              </a:rPr>
              <a:t>m</a:t>
            </a:r>
            <a:endParaRPr lang="en-US" sz="4000" b="1" baseline="-25000" dirty="0">
              <a:latin typeface="Symbol" pitchFamily="18" charset="2"/>
            </a:endParaRPr>
          </a:p>
        </p:txBody>
      </p:sp>
      <p:sp>
        <p:nvSpPr>
          <p:cNvPr id="18" name="TextBox 17"/>
          <p:cNvSpPr txBox="1"/>
          <p:nvPr/>
        </p:nvSpPr>
        <p:spPr>
          <a:xfrm>
            <a:off x="152400" y="914400"/>
            <a:ext cx="3505200" cy="2308324"/>
          </a:xfrm>
          <a:prstGeom prst="rect">
            <a:avLst/>
          </a:prstGeom>
          <a:solidFill>
            <a:schemeClr val="accent6">
              <a:lumMod val="20000"/>
              <a:lumOff val="80000"/>
            </a:schemeClr>
          </a:solidFill>
          <a:ln w="57150" cmpd="sng">
            <a:solidFill>
              <a:schemeClr val="accent6">
                <a:lumMod val="50000"/>
              </a:schemeClr>
            </a:solidFill>
          </a:ln>
        </p:spPr>
        <p:txBody>
          <a:bodyPr wrap="square" rtlCol="0">
            <a:spAutoFit/>
          </a:bodyPr>
          <a:lstStyle/>
          <a:p>
            <a:pPr>
              <a:lnSpc>
                <a:spcPct val="150000"/>
              </a:lnSpc>
            </a:pPr>
            <a:r>
              <a:rPr lang="en-US" sz="2400" b="1" dirty="0" smtClean="0">
                <a:solidFill>
                  <a:srgbClr val="0D0D0D"/>
                </a:solidFill>
                <a:latin typeface="Chalkboard"/>
                <a:cs typeface="Chalkboard"/>
              </a:rPr>
              <a:t>The detector records information about the particles from neutrino interactions.</a:t>
            </a:r>
          </a:p>
        </p:txBody>
      </p:sp>
      <p:sp>
        <p:nvSpPr>
          <p:cNvPr id="15" name="TextBox 14"/>
          <p:cNvSpPr txBox="1"/>
          <p:nvPr/>
        </p:nvSpPr>
        <p:spPr>
          <a:xfrm>
            <a:off x="2362200" y="4419600"/>
            <a:ext cx="838200" cy="707886"/>
          </a:xfrm>
          <a:prstGeom prst="rect">
            <a:avLst/>
          </a:prstGeom>
          <a:noFill/>
        </p:spPr>
        <p:txBody>
          <a:bodyPr wrap="square" rtlCol="0">
            <a:spAutoFit/>
          </a:bodyPr>
          <a:lstStyle/>
          <a:p>
            <a:r>
              <a:rPr lang="en-US" sz="4000" b="1" dirty="0" smtClean="0">
                <a:latin typeface="Symbol" pitchFamily="18" charset="2"/>
              </a:rPr>
              <a:t>n</a:t>
            </a:r>
            <a:r>
              <a:rPr lang="en-US" sz="4000" b="1" baseline="-25000" dirty="0" smtClean="0">
                <a:latin typeface="Symbol" pitchFamily="18" charset="2"/>
              </a:rPr>
              <a:t>m</a:t>
            </a:r>
            <a:endParaRPr lang="en-US" sz="4000" b="1" baseline="-25000" dirty="0">
              <a:latin typeface="Symbol" pitchFamily="18" charset="2"/>
            </a:endParaRPr>
          </a:p>
        </p:txBody>
      </p:sp>
      <p:sp>
        <p:nvSpPr>
          <p:cNvPr id="16" name="TextBox 15"/>
          <p:cNvSpPr txBox="1"/>
          <p:nvPr/>
        </p:nvSpPr>
        <p:spPr>
          <a:xfrm>
            <a:off x="2209800" y="5334000"/>
            <a:ext cx="838200" cy="707886"/>
          </a:xfrm>
          <a:prstGeom prst="rect">
            <a:avLst/>
          </a:prstGeom>
          <a:noFill/>
        </p:spPr>
        <p:txBody>
          <a:bodyPr wrap="square" rtlCol="0">
            <a:spAutoFit/>
          </a:bodyPr>
          <a:lstStyle/>
          <a:p>
            <a:r>
              <a:rPr lang="en-US" sz="4000" b="1" dirty="0" smtClean="0">
                <a:latin typeface="Symbol" pitchFamily="18" charset="2"/>
              </a:rPr>
              <a:t>n</a:t>
            </a:r>
            <a:r>
              <a:rPr lang="en-US" sz="4000" b="1" baseline="-25000" dirty="0" smtClean="0">
                <a:latin typeface="Symbol" pitchFamily="18" charset="2"/>
              </a:rPr>
              <a:t>m</a:t>
            </a:r>
            <a:endParaRPr lang="en-US" sz="4000" b="1" baseline="-25000" dirty="0">
              <a:latin typeface="Symbol" pitchFamily="18" charset="2"/>
            </a:endParaRPr>
          </a:p>
        </p:txBody>
      </p:sp>
      <p:sp>
        <p:nvSpPr>
          <p:cNvPr id="17" name="TextBox 16"/>
          <p:cNvSpPr txBox="1"/>
          <p:nvPr/>
        </p:nvSpPr>
        <p:spPr>
          <a:xfrm>
            <a:off x="2667000" y="5029200"/>
            <a:ext cx="838200" cy="707886"/>
          </a:xfrm>
          <a:prstGeom prst="rect">
            <a:avLst/>
          </a:prstGeom>
          <a:noFill/>
        </p:spPr>
        <p:txBody>
          <a:bodyPr wrap="square" rtlCol="0">
            <a:spAutoFit/>
          </a:bodyPr>
          <a:lstStyle/>
          <a:p>
            <a:r>
              <a:rPr lang="en-US" sz="4000" b="1" dirty="0" smtClean="0">
                <a:latin typeface="Symbol" pitchFamily="18" charset="2"/>
              </a:rPr>
              <a:t>n</a:t>
            </a:r>
            <a:r>
              <a:rPr lang="en-US" sz="4000" b="1" baseline="-25000" dirty="0" smtClean="0">
                <a:latin typeface="Symbol" pitchFamily="18" charset="2"/>
              </a:rPr>
              <a:t>m</a:t>
            </a:r>
            <a:endParaRPr lang="en-US" sz="4000" b="1" baseline="-25000" dirty="0">
              <a:latin typeface="Symbol" pitchFamily="18" charset="2"/>
            </a:endParaRPr>
          </a:p>
        </p:txBody>
      </p:sp>
      <p:sp>
        <p:nvSpPr>
          <p:cNvPr id="19" name="TextBox 18"/>
          <p:cNvSpPr txBox="1"/>
          <p:nvPr/>
        </p:nvSpPr>
        <p:spPr>
          <a:xfrm>
            <a:off x="1219200" y="4648200"/>
            <a:ext cx="838200" cy="707886"/>
          </a:xfrm>
          <a:prstGeom prst="rect">
            <a:avLst/>
          </a:prstGeom>
          <a:noFill/>
        </p:spPr>
        <p:txBody>
          <a:bodyPr wrap="square" rtlCol="0">
            <a:spAutoFit/>
          </a:bodyPr>
          <a:lstStyle/>
          <a:p>
            <a:r>
              <a:rPr lang="en-US" sz="4000" b="1" dirty="0" smtClean="0">
                <a:latin typeface="Symbol" pitchFamily="18" charset="2"/>
              </a:rPr>
              <a:t>n</a:t>
            </a:r>
            <a:r>
              <a:rPr lang="en-US" sz="4000" b="1" baseline="-25000" dirty="0" smtClean="0">
                <a:latin typeface="Symbol" pitchFamily="18" charset="2"/>
              </a:rPr>
              <a:t>m</a:t>
            </a:r>
            <a:endParaRPr lang="en-US" sz="4000" b="1" baseline="-25000" dirty="0">
              <a:latin typeface="Symbol" pitchFamily="18" charset="2"/>
            </a:endParaRPr>
          </a:p>
        </p:txBody>
      </p:sp>
      <p:sp>
        <p:nvSpPr>
          <p:cNvPr id="20" name="TextBox 19"/>
          <p:cNvSpPr txBox="1"/>
          <p:nvPr/>
        </p:nvSpPr>
        <p:spPr>
          <a:xfrm>
            <a:off x="1676400" y="4343400"/>
            <a:ext cx="838200" cy="707886"/>
          </a:xfrm>
          <a:prstGeom prst="rect">
            <a:avLst/>
          </a:prstGeom>
          <a:noFill/>
        </p:spPr>
        <p:txBody>
          <a:bodyPr wrap="square" rtlCol="0">
            <a:spAutoFit/>
          </a:bodyPr>
          <a:lstStyle/>
          <a:p>
            <a:r>
              <a:rPr lang="en-US" sz="4000" b="1" dirty="0" smtClean="0">
                <a:latin typeface="Symbol" pitchFamily="18" charset="2"/>
              </a:rPr>
              <a:t>n</a:t>
            </a:r>
            <a:r>
              <a:rPr lang="en-US" sz="4000" b="1" baseline="-25000" dirty="0" smtClean="0">
                <a:latin typeface="Symbol" pitchFamily="18" charset="2"/>
              </a:rPr>
              <a:t>m</a:t>
            </a:r>
            <a:endParaRPr lang="en-US" sz="4000" b="1" baseline="-25000" dirty="0">
              <a:latin typeface="Symbol" pitchFamily="18" charset="2"/>
            </a:endParaRPr>
          </a:p>
        </p:txBody>
      </p:sp>
      <p:sp>
        <p:nvSpPr>
          <p:cNvPr id="21" name="TextBox 20"/>
          <p:cNvSpPr txBox="1"/>
          <p:nvPr/>
        </p:nvSpPr>
        <p:spPr>
          <a:xfrm>
            <a:off x="1524000" y="5257800"/>
            <a:ext cx="838200" cy="707886"/>
          </a:xfrm>
          <a:prstGeom prst="rect">
            <a:avLst/>
          </a:prstGeom>
          <a:noFill/>
        </p:spPr>
        <p:txBody>
          <a:bodyPr wrap="square" rtlCol="0">
            <a:spAutoFit/>
          </a:bodyPr>
          <a:lstStyle/>
          <a:p>
            <a:r>
              <a:rPr lang="en-US" sz="4000" b="1" dirty="0" smtClean="0">
                <a:latin typeface="Symbol" pitchFamily="18" charset="2"/>
              </a:rPr>
              <a:t>n</a:t>
            </a:r>
            <a:r>
              <a:rPr lang="en-US" sz="4000" b="1" baseline="-25000" dirty="0" smtClean="0">
                <a:latin typeface="Symbol" pitchFamily="18" charset="2"/>
              </a:rPr>
              <a:t>m</a:t>
            </a:r>
            <a:endParaRPr lang="en-US" sz="4000" b="1" baseline="-25000" dirty="0">
              <a:latin typeface="Symbol" pitchFamily="18" charset="2"/>
            </a:endParaRPr>
          </a:p>
        </p:txBody>
      </p:sp>
      <p:sp>
        <p:nvSpPr>
          <p:cNvPr id="22" name="TextBox 21"/>
          <p:cNvSpPr txBox="1"/>
          <p:nvPr/>
        </p:nvSpPr>
        <p:spPr>
          <a:xfrm>
            <a:off x="914400" y="4343400"/>
            <a:ext cx="838200" cy="707886"/>
          </a:xfrm>
          <a:prstGeom prst="rect">
            <a:avLst/>
          </a:prstGeom>
          <a:noFill/>
        </p:spPr>
        <p:txBody>
          <a:bodyPr wrap="square" rtlCol="0">
            <a:spAutoFit/>
          </a:bodyPr>
          <a:lstStyle/>
          <a:p>
            <a:r>
              <a:rPr lang="en-US" sz="4000" b="1" dirty="0" smtClean="0">
                <a:latin typeface="Symbol" pitchFamily="18" charset="2"/>
              </a:rPr>
              <a:t>n</a:t>
            </a:r>
            <a:r>
              <a:rPr lang="en-US" sz="4000" b="1" baseline="-25000" dirty="0" smtClean="0">
                <a:latin typeface="Symbol" pitchFamily="18" charset="2"/>
              </a:rPr>
              <a:t>m</a:t>
            </a:r>
            <a:endParaRPr lang="en-US" sz="4000" b="1" baseline="-25000" dirty="0">
              <a:latin typeface="Symbol" pitchFamily="18" charset="2"/>
            </a:endParaRPr>
          </a:p>
        </p:txBody>
      </p:sp>
      <p:sp>
        <p:nvSpPr>
          <p:cNvPr id="23" name="TextBox 22"/>
          <p:cNvSpPr txBox="1"/>
          <p:nvPr/>
        </p:nvSpPr>
        <p:spPr>
          <a:xfrm>
            <a:off x="228600" y="4267200"/>
            <a:ext cx="838200" cy="707886"/>
          </a:xfrm>
          <a:prstGeom prst="rect">
            <a:avLst/>
          </a:prstGeom>
          <a:noFill/>
        </p:spPr>
        <p:txBody>
          <a:bodyPr wrap="square" rtlCol="0">
            <a:spAutoFit/>
          </a:bodyPr>
          <a:lstStyle/>
          <a:p>
            <a:r>
              <a:rPr lang="en-US" sz="4000" b="1" dirty="0" smtClean="0">
                <a:latin typeface="Symbol" pitchFamily="18" charset="2"/>
              </a:rPr>
              <a:t>n</a:t>
            </a:r>
            <a:r>
              <a:rPr lang="en-US" sz="4000" b="1" baseline="-25000" dirty="0" smtClean="0">
                <a:latin typeface="Symbol" pitchFamily="18" charset="2"/>
              </a:rPr>
              <a:t>m</a:t>
            </a:r>
            <a:endParaRPr lang="en-US" sz="4000" b="1" baseline="-25000" dirty="0">
              <a:latin typeface="Symbol" pitchFamily="18" charset="2"/>
            </a:endParaRPr>
          </a:p>
        </p:txBody>
      </p:sp>
      <p:sp>
        <p:nvSpPr>
          <p:cNvPr id="24" name="TextBox 23"/>
          <p:cNvSpPr txBox="1"/>
          <p:nvPr/>
        </p:nvSpPr>
        <p:spPr>
          <a:xfrm>
            <a:off x="685800" y="3962400"/>
            <a:ext cx="838200" cy="707886"/>
          </a:xfrm>
          <a:prstGeom prst="rect">
            <a:avLst/>
          </a:prstGeom>
          <a:noFill/>
        </p:spPr>
        <p:txBody>
          <a:bodyPr wrap="square" rtlCol="0">
            <a:spAutoFit/>
          </a:bodyPr>
          <a:lstStyle/>
          <a:p>
            <a:r>
              <a:rPr lang="en-US" sz="4000" b="1" dirty="0" smtClean="0">
                <a:latin typeface="Symbol" pitchFamily="18" charset="2"/>
              </a:rPr>
              <a:t>n</a:t>
            </a:r>
            <a:r>
              <a:rPr lang="en-US" sz="4000" b="1" baseline="-25000" dirty="0" smtClean="0">
                <a:latin typeface="Symbol" pitchFamily="18" charset="2"/>
              </a:rPr>
              <a:t>m</a:t>
            </a:r>
            <a:endParaRPr lang="en-US" sz="4000" b="1" baseline="-25000" dirty="0">
              <a:latin typeface="Symbol" pitchFamily="18" charset="2"/>
            </a:endParaRPr>
          </a:p>
        </p:txBody>
      </p:sp>
      <p:sp>
        <p:nvSpPr>
          <p:cNvPr id="25" name="TextBox 24"/>
          <p:cNvSpPr txBox="1"/>
          <p:nvPr/>
        </p:nvSpPr>
        <p:spPr>
          <a:xfrm>
            <a:off x="533400" y="4876800"/>
            <a:ext cx="838200" cy="707886"/>
          </a:xfrm>
          <a:prstGeom prst="rect">
            <a:avLst/>
          </a:prstGeom>
          <a:noFill/>
        </p:spPr>
        <p:txBody>
          <a:bodyPr wrap="square" rtlCol="0">
            <a:spAutoFit/>
          </a:bodyPr>
          <a:lstStyle/>
          <a:p>
            <a:r>
              <a:rPr lang="en-US" sz="4000" b="1" dirty="0" smtClean="0">
                <a:latin typeface="Symbol" pitchFamily="18" charset="2"/>
              </a:rPr>
              <a:t>n</a:t>
            </a:r>
            <a:r>
              <a:rPr lang="en-US" sz="4000" b="1" baseline="-25000" dirty="0" smtClean="0">
                <a:latin typeface="Symbol" pitchFamily="18" charset="2"/>
              </a:rPr>
              <a:t>m</a:t>
            </a:r>
            <a:endParaRPr lang="en-US" sz="4000" b="1" baseline="-25000" dirty="0">
              <a:latin typeface="Symbol" pitchFamily="18" charset="2"/>
            </a:endParaRPr>
          </a:p>
        </p:txBody>
      </p:sp>
      <p:sp>
        <p:nvSpPr>
          <p:cNvPr id="26" name="TextBox 25"/>
          <p:cNvSpPr txBox="1"/>
          <p:nvPr/>
        </p:nvSpPr>
        <p:spPr>
          <a:xfrm>
            <a:off x="5181600" y="3962400"/>
            <a:ext cx="3939822" cy="615553"/>
          </a:xfrm>
          <a:prstGeom prst="rect">
            <a:avLst/>
          </a:prstGeom>
          <a:solidFill>
            <a:schemeClr val="accent6">
              <a:lumMod val="20000"/>
              <a:lumOff val="80000"/>
            </a:schemeClr>
          </a:solidFill>
          <a:ln w="57150" cmpd="sng">
            <a:solidFill>
              <a:schemeClr val="accent6">
                <a:lumMod val="50000"/>
              </a:schemeClr>
            </a:solidFill>
          </a:ln>
        </p:spPr>
        <p:txBody>
          <a:bodyPr wrap="square" rtlCol="0">
            <a:spAutoFit/>
          </a:bodyPr>
          <a:lstStyle/>
          <a:p>
            <a:pPr algn="r">
              <a:lnSpc>
                <a:spcPct val="150000"/>
              </a:lnSpc>
            </a:pPr>
            <a:r>
              <a:rPr lang="en-US" sz="2400" b="1" dirty="0" smtClean="0">
                <a:solidFill>
                  <a:srgbClr val="0D0D0D"/>
                </a:solidFill>
                <a:latin typeface="Chalkboard"/>
                <a:cs typeface="Chalkboard"/>
              </a:rPr>
              <a:t>100 meters underground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4301394-6607-4249-BF62-56314C7405FB}"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64</a:t>
            </a:fld>
            <a:endParaRPr lang="en-US"/>
          </a:p>
        </p:txBody>
      </p:sp>
      <p:pic>
        <p:nvPicPr>
          <p:cNvPr id="55300" name="Picture 4" descr="MINOS"/>
          <p:cNvPicPr>
            <a:picLocks noChangeAspect="1" noChangeArrowheads="1"/>
          </p:cNvPicPr>
          <p:nvPr/>
        </p:nvPicPr>
        <p:blipFill>
          <a:blip r:embed="rId3" cstate="print"/>
          <a:srcRect/>
          <a:stretch>
            <a:fillRect/>
          </a:stretch>
        </p:blipFill>
        <p:spPr bwMode="auto">
          <a:xfrm>
            <a:off x="5181600" y="2151886"/>
            <a:ext cx="3962400" cy="4706114"/>
          </a:xfrm>
          <a:prstGeom prst="rect">
            <a:avLst/>
          </a:prstGeom>
          <a:noFill/>
          <a:ln w="57150" cmpd="sng">
            <a:solidFill>
              <a:srgbClr val="0D0D0D"/>
            </a:solidFill>
          </a:ln>
        </p:spPr>
      </p:pic>
      <p:sp>
        <p:nvSpPr>
          <p:cNvPr id="55302" name="AutoShape 6" descr="data:image/jpeg;base64,/9j/4AAQSkZJRgABAQAAAQABAAD/2wCEAAkGBhQSERUUExQWFRUWGRoaFxcYFxcYGBoaGhkYGBwZGBoYHCYeHR0kHBcYHy8gIycpLCwsFx4xNTAqNSYrLCkBCQoKDgwOGg8PGiokHyQsLCwsLCwsLCwsLCwsLCwsLCwsLCksLCwpLCwsLCwsLCwsLCksLCwsLCwsLCwpLCksLP/AABEIAMkA+wMBIgACEQEDEQH/xAAbAAADAQEBAQEAAAAAAAAAAAADBAUGAgEHAP/EAEQQAAECAwUEBwUGBAYCAwEAAAECEQADIQQSMUFRBSJhcQYTgZGhscEjMkLR8BRSYnKC4QczkqIVNHOywvEW0kNTYyT/xAAZAQADAQEBAAAAAAAAAAAAAAABAgMEAAX/xAAuEQACAgEDAgMHBAMAAAAAAAAAAQIRAxIhMUFREyLwBDJhkbHB0XGBoeEjQvH/2gAMAwEAAhEDEQA/AM7ZrAFLAUtnzun1p4xYt8gyvYhQvIJd3CgdClx6xxsmaaAT5SfzBvKKW1JSyxUbLPDe8lQJ8RjSFoxWZ+bNmDJRHfrr9UhZdrY+4hXApunvSRDE1Jcm4oflI+YjqVOKi16YG1SW9YA57YUIUHUi4XoErJzb4gaxqtk2G4KkvkDkNPKE7DYwgBUy64GLAdpYCHJm0aNLUkk5lQYdkBsAe2bRCN0KF44VJA4mFBYAVjr5hF4BV4FyxYgsaM0F/wANmBBU0mYFY7wUrud4j2mY5AVeAZhVwBkA+UKwl7/D0SVBciemZQ0KQFDxPlEO2MSp6E1ds4VvpW4fDEKTXm4JpxjvelNV0qDgOSDy4jSOYaFBOWnGvFPrDci1uKwwpInodDBaOQChoTgFDxEHk9GFuhTUJrVgONankBHBoSWSqiXJP0/KKPR9U9C70kX1MR/+dfvqzANdwKwyi3K2RKQGIvcD7vdnzMUJUslgKcBQQ8YMTUkZS29HF9VMmWlbJcq6uT7NLly5uVJcgAEnkAIze0JolES5JmEsKBc0Y1++Qcfu/OL38QeknUTBJlkEoTfm1Yh/dAODs5auIwiF0G2oi1TFIUi6oB1KKgsrJP400atOMCfkV9EXxrXseCxzwkFUxK9QgpUti2SmdtHrCtptISC0wOTgqXMSqnwgIONCGIpBP/NLMFKQoKRUhW6aqS/3SQz8I4/xKyX70uaCbzm8oC8M2CkpYtxrnATl1Q2iIK37SVMswlKCEqSQAoX0khj71/cJqMCO16e2aVu0i9ItCFIvpMpQJIdSBgGLUCmZ9YV/w6XMU6pQqCWQsjMNQkkGhOGukdrB4a6E8STBSlhFUWWUkM0xAY+8m8GGd6hPdAJlhB9ybKP5iUq51ZI74GoXw2GtKOrsav8ATb+oN6xh5SI1m1bdOMlUuZLS26L8slsQWYuMh8UZ/Z8sX2vAa3mDd5uk8HeKLfgSMXHkaEp2Z2aCBEaCT0YdF4rUoH7qUpz/ABFRxhtHRiUBUP8AmKlf2uB4Qyg36v6CuaX97fWjGzZoBZxXCofujpVjmLG7LXUYlN0d62EbmRs5CBui7+UBPkPWOVy0j4X4mvzh1jfr19hHmS6r+X9q/kgi2TAgISlKboAAJvlhTBAb+6JU7o+uYtS1BZUqvwoGnxOW7Y1i5+QYcB8n9ITmTK3iSGwyHE1bzhvDfw+v4J+NFd38l+SMno2W3jLSKYus/wB1I7RsZDfzj2XQO54Pa7SkqCb6LxBIClOWY1AF6nbCq9ry0lnNNETCO8GG0V1+gPGb4j9X9xPZyU3wLoUHzKh/tLxW6UWiSZl5EpcpSkjrEXTRTZAJzAB7YQSizhg05LaEfKHdoTJM9lrXMLJuVSkHdSwJus5AIP6Yw60t2mbaIc63XRS+OV4RW2VtNMhAXMUSTglSiTyw+qRMRsSSoOm0KoRjLfFyMFcDHatiJWXFrqaVlzE+Ud4kfj8n+AOJYndJTOa6UhOabpJJ7/SKaZwEjrQUKIVdUkOCHDuQoBxRqU45RM2bYOpnXkT0LQHBlzSurpKS7J4nwhOZsGYD/OlNpeI/4wNcWDSaDaG2ZNolIR1SUKS7BO6kg6AVBfN88oHaJikJBQRNGaSWUO0+r9kBsPRKZeZS09WwL1vPwGTHN+yNTYNgy5YBAKi73lGvdDLzboEmkQbLstVpAUmWpLZqSUcw+fMPGh2V0WRSXMmBTkHCiSMxhyrjpF22ySwPw0IGTKHoQRAJVlrSKLH3FcuwjOsX2cqSkVBxLFn0pQQNE4k1L841O2dm3wFYXkj+oRllS2jmtPAsr6jyjhFJdol2WyTLVNwSN0Zk4ADiTQRHRNSEuo7oxP1lxiJ0i2jNtiJUlIKA90A4FQDqWA9EyxRzgaYmjaqQYRtmJ6lVsmFc3dVPJU7G6QCSakhgkBnFRShjtezJSZpXKl9WD7ovKLBmNVF66aEDWNHtacgJlyZdES0soUIq1H7HJBrezcxLKaxBybNUVROk9BZU4KWJ8mWpz7Kakpo2KVjjrh2xLt38P5zukSlCg9nNQXLN7uNVecaaYlnjm4MdY5TY1GLtHRqfIvuVJQGqxunR8jnDqtibQli/KWtaSyhdUAcM0E4sWYPGoRTMjkTB7WlUshKZjhsi+ZPr3NDa2CjFS9uW6SQDu5nrE3cHOIAcM+EUNj9MlTZ6ETxLCCd5bE0x+IH9hF42lZxLjiAfSJk3Z8u/eCEpLEboAd8SWgNp9AqxG37dlrXMSBMu31NdCSHvMCQwLEB+2HZFjmTKqFEBI3T94Kal52zp5RH29YihaFAXUl2UzG+KtT9HO8dHjYbOsklaVLMpKwuUlSAReAJIFAaYLHdHOktjrD9HLSUzZcgXFGaSAEteSoBPYEHQ5udY1NospQopXQhqJZQqHxBaMhZ5IQhRQkJUhlFgBRJCjh2iPridiWYy0zHUQpII3hnXIRSGSdVEy5MMG7ZlRsWYtIUgOkh7zhhq9RhoIzNonK664lSC60pAIqRdWtSgMRSWRjiRH0qbbEIRcTRIo3N39Yy06zSjNKkpSm61AlLl0/exA4ZwzyNdRVih2MRtLacwTEoSrEl6DIOcX1Aiem0LWSFKJqKnAU0EbnpJKSqSae5UDKpAwwNB2VjEWaQQpRyeJudlYRpBp2zEhHWBr5AQFMcBU0ejkPrEsoPDvi/PPskvSvziBNtkwklIpl9PFXkaolDHqu+5fk7MIJScQWh8bCN0vwPaNOxUfkqN1JGI3VUd2wz+6wB/DD9nUCRQv6VfwJjDOUq2r4l9O5Kl7HooUwJweoq7eHbA7LsJUwsEA/iKUt2mNXsrZd8kr90VXyxCO3E9g0gu0ZploNxKQTRCQGBPHgAK8AYELl5unQZyrYgf4AOu91wA6lAJa+a3cHJ+J6DeGMXkbMTJISlCUvmcSCz4wTYaAAQpQBxvqzU7knx5AARRkyETpUwrN2Ylmf3QDUBtXFe7KNEIqiUm2TkjF8Rpg0UtlMoEOKZeZ8olLtF0ljihIPGtY8stourd2FfERS6Im6kWETZQDjApPCr+cZ4KMtZSoVBYwzsbagTMAeiqHOpw8Y721vKvU04vXGHvqO6aLmzimZKNMx36xktsbP6uYpOP71EWOjNrZd373pBtpy0KWpS1ABKXPY+Ec90F7pHzbpbtYyEJkp95YdR+6nD59w1gWzNoiVKM0fzVDq5aMeqQKgKyvF76uJajQgLB9tmTrTMKkSpeDVcuAlLOMBjV3IbizaVmYSo0egGSUigSOz1jPOXQtCNITCe3U5nj3x5crBEy4IEROygKeIGiU3LGGZiHYx5dzjrCAUloLaU17EjuSBH5SPnBrSj2iuZ8C0FAYjMDYQESmqYcVKj8uWcBWCAQt1hE6TMQWvAdZLP45bqCf1JvJ5kaQboTPdEpOJlTLnMXgU+Ck90GNmUnEFqVbXDlErYs82e2TJd0qcImJAYXrpZw5aqSk45QeVRxolpKFTQQ4F4ECrgO+GOMar+H/X2iyqSW9ku6N7K6k51xKoxki1Lo8pbqdRcoq5J+9g7d0fSf4YTRcnpulJvJUQbuY4E5gwcfYWW7Cz+jM8/d/qieejM1K1PcYtW9o/z8I361RI2gsRWOCL5JzlXB836YE2dCbwvdYpKKFgm8SAXIrg7aNrELqQI2H8S5qWs8ssyXV2gpY/2x86tltB3U5BydIjKKjKkPHdbhtqrHVhsCYilJ+94tBbTagqzSt9nxPfCwsn4j2/8AUWkiePh/qz6cvY4e6EygBmLxJLZuPWDI2MlnKu4ILcKojOf+QlKgeqmKrUskAf1KeD/+T3QT1ZID0MyWDyZ65UeJUHd8mmTZQBdE2YlOIuiUK4OB1fnBBslDhZmTJhAYXikAPiwSgB6RjVdNCG9jSjtOlOOwkecfrV0+lS1BfVgKu3feSSQ71KSaDHHWOSb5OpmuGzAo+8WeoYVbU6Q5I2MpV+6oVFQQpzUaH0j59P8A4jrSRclovHJV5+0JVxh2zfxKmpO8JcsgfEguXGO8sPDqKXJ1NmlXs1QIZKCCMir1gUyznNBHJQjHTP4nzFKYLlY4hKNcaqIGsAmdPVg781eJ9xN6mtFpGOlAI5oGhn0OQMCUzBpuq/8AWHLdtdKkssgHiySa4tTWPlCeniSSy555lCRypex1MMSv4mFLIkrtBB95KlC5jVgwIgqw6D6dsm3hMwKBSdN4AEeMTttdIQoLTLWAtlXmxQE1UockpLfiUjjGCtHSG0TQ6lUUoXEhSyTUMwKyKnhFA3glMqjzASvdZQF8E3lPUbrAAANMrVUK3SGjCmHCrslElDXE7x1UtQdRUc2JKRygEpVDBlJI+UelFXEQsscykR4tOY+hBA9AY/KRAsJ+AdNI5TLg0qWwMFTKo8dYBYS8BBbSHUo8VecGkpN9JBbeHmBA1EqJJrBsAvcYPH6SWU5AIwz76QUirQNaIIDy2zkkU10OlS5OZy1ESbcQlUqapgQCkKowTvUUQHYhVK/DwijMluX+EVV8hxOHbC9qs/WpUg4qG7wUKobg9ORMFbBB2rbycVTDeAZITLegdkks7vR2Mc7L6Uzk2hQss5gpN0qGDhIUaHRThx5QLoxZEKmBwRcCysh7wF0Bi1femKw8WaOtlbLSg9YCAZiAyGUGDlqgHFN2vCDrUTnGzRydoWotetU8PU+0JFeGXfHs7aUxBLTJilEO65ilB8jA7QlzunHDEUAYY8ImW+2pClKdwWCca6eUKssm0rE8PqwIlz7UpSp6ybhUlJJbdByAycHHIiP0nZIKSSKKp2cIJsqduBJJJpeLFiWqxGVFYcIsgJKdGYNh4fWEVYvBAHRzAAbgwfyFfSCDZWiQ0WLTOdkxxegWzkfMZdqN4mgfVKT3OC2sTPt6rxBN6tGbwanZG52fa5dtkz0JkiUtDFIYFR+IZDNLNxjH7BtqEWuWspSEXrocBg4YKNaGoPfAwzcnJNU0VkqWx0JhPAihBDEdhwiSoG8QXLUHyj6btqRJtQQb8tE0HdJY33BFwkF2dq1rlWMYrZ4ClTDpyZhj5RSE0xpwcJOLaddna+ZzZpqZKbyheKhialxgl9OPA8ImWlV5RUWUVGhwHJsmfCAzZ5Vj9fXpDGzbcpCmDFKmvJUHSoOMcxzBBitdRD1NnuhzjwrFaXPEuUJixevFheYuQyiGJdQzUeKQ9Y8M2StPsnSVEJVLVUpcFylQDKS2DsQ7VxhiVZDOUSSLooASLqUhy9RQABSjwfFmhW+4Dibs+Wu6uXuLLG4FEoLjFGJyqgsdH+Gv0V6PLtU7q5LXgXWcmwvEHBOD8SzEmO9lbMM2YE2VHXAggMkhQbFSReACruKVO1M2j6dbOgtmVZpdps8+ZJVKBvzQk9a/x3xRYW+IJfV4m30Gol2qzyLDMUlgpUkJVLADKXPmpupoC7JAUoDLrQ1WdbZ1gWxmTS81fvEl24P5/sIJYtipQtcx1LWovfmG8s5OTqR8nijdYUiEpdDiMtO8RH40pFM2UK5wpabAcRVsoQYWUzR2iXQUEdSZINGrpBRKaOCc3IIgZD/qPbjkNBJcho4U/ShvJ4EeBhO7WkVZKa9/gCYS6mCcAUmBTOEMM1I8Si7vZ4J569nmRoYZAAT5Qa6MseKv2r4woAxDZEGG1QEhoYBCsqpkqXPSg1XMKK1ooimH4kV1EW5MpaVGnupbgyQEBnGsSrRZiu0SkgO5JuhySQHBw1Awruwmux2yWWCVFRxCTMD1JZgpJOuERkrfPr0iy42NPabYXOW4RV86DAHM65RGtVg3N5JWAUlklsLrPR2zyzg9lmldJiVgkhJe84AoHfkSebwwN5iaNUo0JyfA4szNuwkW1KzRojpV9jgyReQkBgMqORmz6sO7OKajukijZHD6+UT7MWVebB01GLsSz1DsKQa0kKQA+GOoLcMR9VjRGXczZYdjlKzeeju2kNibwET7lEtTN4MVKGfhDmdox3Ri2D7YlSrrK3ClICUh6XqfiuwD+IWz+qnMGCTXDubWh8DESyEpWC/Pt+WPZG46Wyftdklz0kXkpIVR6jhXAhffEcn+PNGfR7fgrHdUYuxm9ZiRRclQUk0wqoZOWaYcdIodI5BU4R8Skm6PxVA71CJnR2fdnBOUwFGdSapzHxBI7Y0W0rPusSDeloKTiaJ6t+d6WT2iNctmKjH26wTJMxUuagoWn3kmhDgHyIgSY0PSsdYJM8+9Mlsr88vdPg0Z9IhsctUU2GcdLosbIFVHhQjUgn0EWrDbutR1ShdSadYEi8BUgLD7yCQkv7wYYgARH2LPCPeSlSS4INDQYhQqDiMxqDGo6P7NROnJlSSxUsBctbBcv7ylVZSWqSPuh2pAYrPo/wDCrosmzoXOUQpS2CSMLo+IZ1NGP3cBD239pibOUhAZCSLygf5ihqPwGnPlDu2bSLPKlyJLJLBKdUSwGJpgchxc5GIlnlgBhgIzSkPxsdolx5ORDCEwoonm5iTCgUgG9wyMNiU8eolOGFIbTZ2IrWAGiTMsQBcCsDmSK84sKk5GhhOZZzUM44ZRxwCVLaPVqo/d3wSTLdhH5ctyMgIIAUsi8Xf3VYNodcIEUw4hA36fCfMD1hM0MMAWEkqUztxOEDmrvFxgMOXz14vDM7BhnjyyHr3QmE1gnA1Jjkyiqg7AIZnpaOUhkqN4JupJvKJADChJSHFWwrDWKBs2zVS5om7yZgBAvClaUBAPjFwbVmNvMoZ0b5w7sHaMwHqV35mTGaiYlLcFkTAMhunKMPa9rzPtc0oIIvquyyQEFiwHAYYNFI48ea9UeDPLxINVLkvyDLQFial1kqbFgSVfPTAQvaLCglgVK/EBh594/eKSpaFkNiUkrNfepgHwxpCMwKlUc3Tpj2GFx48b3h/I08+VbT4+AiiyqTQsfxa4kuPrE844ns5o3jzbh8+UU5JIIMtyBn8n8oWmoKiCA4NaYg4+QA78M1nHqjRiydJfMQugu6mOjU5gh/LvgHVP/wDIO28/gIbnpAen16F/p2hIp0utxoe0XxXs78YEZUUlj1PYz0vqbrhKAW+LHDT94o9D7QJyJ8kgEjfQBoaMH4sO0wnI2ejJBPMf+8GlL+z2qTN91KvZqAwrg7M3jCZoqUGlz+CcbTsxE6RW+kkOosDim6aCmYDRt5eyl2pKCkDGoqWTMAJa6k0SpDaVNYjdL9nmTaZgUEhKiJiEi7vEu4+8d5xpSKXQ61zEImSz1iVsbt3dUQsXk3ToVAh8Pa0jVq1QUkKlvuaK0dGrNLkNaGMuV7RipSSSVAGid66xNARgI+X7ZEnr5n2cnqSolALuAa3a1LFwCcQAY3liAmFxJUJc1JTMmqKyWU4DvTE+IjBWiyELUgpZSSUngQWOT5QML5RbLFume2CaApLswINdcn5n1j6/sjoyqQU2woSlR6spUSCSllUSAd5SjdBfG6Hpej499nAYVPJu7t1j7NsC1TF2OzomE3ZaTcCmvC8Sd8jE3SwNKZByIOV0SRUloJdSi6lFzVwMwkfhDsIYSg5Qqh8oblKEZQnFrmEJYZx5Z0ECoqfrug6pYOIjpCc6CFGQ1ZUdpg5liE7FNxf6/aHyoM0cOgbPjjlHiJLCsGQM8DH6eo0gnNEybLuvTl9duEI9eL5FTRyRlVosrS/14xAtUplr5EeJ1GHJvWOoRjiAwVy/5JhSYPGGZFoQUFyXYBmGTPn3COlWKtKgGhNARkXOGsEAoJUKWmVWmcVlISkFzePDDEZ9+UTrQvg3L6eCA4VK1LHQVPnSFLaoqMuWgAXlAqOO4kpUXenwjLMx6kQBQ9s70Sg/3EJ+fdDI4NbNoLQgzUllpIIJwc0NMzvHtY5PGf2JYOvtEpBq63VxCQVl+4d8M9ILYXTLbdWCp9ClSWGjVPdFDoNJPWrmAA3EMHwdZ+SR3xqg/DwSn69WZZrXljEog9SpWcsEjUpananHiOWBzODl6pIpj4GuT+EeLlqlAkkkDFzR+R5xIRabppvIL7qcqYhi2tO7SPNjNp2j0lgU4vUUJsspBKTunH99DHJIPuAvm9B28eIgdnUzlAKknBsD4Djygs2SRvJccM+Rj0YS8RXwzy8sfBdLeP0AWhD4Y5jy4dsIKlnR/wBIP/A+fdhDtGwJWe99SdIGoKGRPIOPGJTgv0NeLLJqktS9d/8ApFlyCMSB3DzeFNs2mT1Sk9YAtnTV2UKih9BEvbSusDgEAYpQSxpwYY1+cZ+UkUKUY6knNqQkMd72ByNx0lQJ9jkzwErmoSUnE5YgUeqQaj4oyHRraCkTwL3vBk1oD7w5C9WNf0XtJVLmSTR03kp5MCMBk3dGP21KCZySlN1mcYVTWnZ2drwvs9x1Yn04/cZtbM1W1J6lLWSpRF4LS5NEqF4CuhdH6TE7pdYz7O0AMJourwqpIBCnH3knA5pMPTVy1yETVX3BSBdNGXeVvVoAtMz+oQ1YblrkmQEhCVpHVh3uTEYV4gtRqPDXoal0LK5Rcepmej2yutmC97j14nQNWPqVlllCAkAMBQCh1zxPE1jFbGmBK7iASUYhquMX0Lg90afZfS2TPmJkoKjMUQlilSQCS1SRSrQ2W2yEdinLtL0YiG5ZePyrAorUgjeTooM5D0I4QumYpKylQdqaEehjOOPoU0G6zWFkCuPoYKFcaQQWHSWwMNSl051hSStoMC5gDWOy5tHMEZ4Xk1oMoYICcTkCw4jX1Dw1BsBMSx5xEtdndayTdADvwF45EPphV40SZugA8T3n9oi7SZInnHdT5cefnBFZA2ftIKmqk7wUlJJAwJcghxikUHNyxy0csKmpByAYd3d2jjGb6JTlCdOD7pDkZfzErBbUORyJjYbPAlpCcad1SD4CO21Uw/6iCrGoBm7aRPtNlIL5Z8HdvKLtoUMQBTv55ecSLQv2SRqon+1PDUnSGkkhFuS1ocx+sGzBMUopmIvvd6sliQl8CaGqjSO567ktSzkKcSaD5ngDGXkTJgS59oTUvQ1ORTjjx5ZQtWtnR37WVelchUtMqWtF1e8ohwaE3U4cEmnGLXQmz3ZClOpN9RYgUZO6H7vGMXNtC1G8q8ojAF1EVokDmcOMbHY22rktKEKSUpADKFDxBxrjjnhGrLhcvZ1jbVvf7mWOTTlc6dcDFqXUlSTmXBFTlm2FInmclKXCGUKk4EHGo+vWLSbQZjhAuqL3qvTAXQ1TxOHbEi12QPQkkfFl+UkY4dkYowUPLVM2eLrXNr6CadoKvFaAmvvJAJCuId2VxzwOsOSbdfchzqPQg+UTVJUKgFJxKaHgSG/LhwwxA9kWgLeZLUAsDeTiP1AVu+Ih1loM/ZtS/Hrj6fpw/aLPmKcHqIW+0rFAojk3y7YLI2vLUklwDgoaaV9YItKXwjQs0Ze+YXgyQfkMXOUqYgoKUyw+JN5ZByKUPTt7cQRyujiCkrSDTFQWE5tgPURxKQVGobQ1qeAwPYYp2XZ8wAvQKoSrdp21fkIlKenZyo0pKtl8yLs1C5VpC7zpQoguVEkMXFaBxB+kvRgLmLUgoSwChVip3IZzVwDgM4t2bYMsEklS3xAonXFQ45CPdrbKMxUu7S6m6AMWpmp3wjP48VlUl2oem1RFsUr2XVJ3gtICcqlin+9KP6jBOj9jmymMxk3SkXXdVXBNKUva5DSGhsu4l0guhW8SSSBroACxywihJs5mCaWASoXkMC98jeSdGWacKxeM1kTSO9xp8itt2ePtaLTKKR1gInodt4FiRRncZ5jjDSbLKE1U5KLqlEE3cjreLB6O4eErA5tKesb2jlgS28CQ2YLpPfGssdnTVLU1Z3B1eJNzkqsvKMYSsnStpLs0xClIIQs3VBy+oLnPT5Exr51mTPCZiaqAemChkefqCIzHSJHWWVq35akl3egZL/OOtk9IOptBlKLJUykHIOA/ZQv35F5e6W0qUS6EAwJdlORpp+8P2yU4vo/UMW8YWQdS/NvL6MWi00Y5RcWETYyksogNqe2gxPYI9vjIk+A8PnH5ar1TX9g3pAxKbDx+cMLYymYWxppB0LhKWo54wS9SOOsc62JG2pnspvFSR4JPlDyZjBzicOWZ9O+IPSC1XZavzv8A0oT84KObJPRaaTapoGaWHYw8yO+N0qYByBIB1CSRGS/hxJvXrQRiQkfpcnxSD+mNTtEMAS/xU1Lkt4+UJJ+covdB2p2JGnj2V7f+jKtFQgZgeJJ/aGp9pYaj0hXaYCEVUxALam4necg0DsH4nQsZPqLHsT7bKExUuWlTpvBKmqCslVU5EDAHm+MczOj60D4SRmKYBsPUQ/s5JTPQhkkIlliAAkED4KvkPHlBukduuy5rUCZbc1LNx+xj3xieecpxilz9yjilG2YOwz1GawxWWdzR3JNHJoIZNy8SpCSTipICSe1mPaI76MywZpUcEpObe9u+QPfD1p2eCokAAHJnPLDGPU9pf+Sl2I+zZFCHmV2z2yWslmXvZEllaMoGh5vUYjW3Itt9BSAEKSk3xgSPw5gd+Lc8tNsfHmwPcAI/S582WwAvZs15sacOwxJy1Kn+zKeDDVcHV8pmitFlFAkqYNXzHLJ8solJlIK3AUieCLzMDrjduqcYYAscwQGbP0lSoXVDqzmQ7EDLUQWdZ0rqgX0ge+wUzsSNWoHGo4QiV88jtzxPzLb1wIWqxlbmXuzBQXhdBOKgACcaUD4vADblJopKkqGIdJbvUD3xbsklk1oFVZgUqerkGhf61JBs9H4e1RHYzhuUIlsNPL5t1t8DOyUqHugIGd3E81YmCIByBJJ+qmsV+qRLyrHstSjgGjJqM+oXkWNZG8AkR1NKQKVIr9PFVFkcVUT4QVGzkCt3vr5xHVuDUZubPIWtkvfS12rFw1YhSLNaUCYtSCBLCSQSxNd4JzNHOlBG+t8sXQQKpIIaA2oX7xugJUllXzdB8zF8WbT0DZmLZZCu4uXdN0hQrjULH0Wxi/Lnb4I93xjLSJxkrmSr4VdAuKGYDrbiCLyf0Re2ZMMyUFiinIU1A6SxYaHHtjUm4/FF5NSVsrTpKZslYADkKGT1FH7ow+2F1s8zAlLE8j+8af7d1SkYXFsCcGPEGlCTphEPbtl9mof/AFzS3Jb/ADHdAbtpmjD5bTNXsHapSEBeCkhu1IJQX0enAcIpW2ytvJ90+EZnYyRMs6HLs4GoLqIHAgKQQdO6LPRzbgmJuqL5HyeF912TlFTTXYMhdIJ1keW2zXDwOBhYKjQmYmqdMcSoGO0ljjTx7IUQS9KnhBFLanfzgnBZ9svOpWPYIxHS21KX7NBqtd0fqID8mTUxqp4BjPT1DrwGrv1fRK8m+mjk63OW5tujOxxLkSkiiQimR3mYniQCf1mC7YmpSEgZP6w0mctKALoLBqK0DYEDTWM9tq0kqAqGctT0POIreReT2AITeIGpHYCW+cZXpKZyphmKQbhSsJKd4MoUChkxGOd4nhGl2dN9qAamrk0Tg4SHxN5u6KNos+6UjPT3hDOTjwRsxWwNqTJloBvKbeK33kFLOpn912HOHNu2k9SzuVrc8WB9W8I0FkswSS4ajUoDzGX1hEnauxOsLpLMSLrbrClGwwhcVPMpNUl/YZvyNLkU2DYSJa1YFSyBnRICe2t6FtoW60SakJWn8KSO9yY01nklCLqmzLjAEkkjHUwK02XSo+u+JT9rmsrvizo4IOKtGQlbdnLqybut0u/CsBmbcmh8DzEX7RZEmjM3CI1t2e3zEaYe0ahXggugPZm3ZVoWJU1hOLsQGBqWQ5+Nq6F2xxpo2TNBeQolWacFfIiPne1tjXVXgo1UHfI6vG72B0kBQCtd1csD2hNFjC8rQ5ZgxpkoyXO48FmxpygriuVz8h+w9I1y1XJqGqxpdIyO6WHc0W09JJBH8wDmFP8A7Y8/xeXOQBPQlaTgobw5gio5gwmrotZVF0zlAHAXkU/qD98Qlia5QVmwZN5bMeVZgYYCQMI4eOkmPJZEOlUd3oElMeTJgTCBObQ5BApxiVZLECHXvl/ir4YRUllzAkKuzFJahrDXQUZvpXZt1EwBig3VflJ3T2KbsUY96JWukxJLAEKrk4un+5PjFHb8xCUK6z3VAggVPYPWMn0Sn3Z4QSWW6D2i8nxS/wCqPQ9ndxHjvFpmptCOsMxGSi6DophTtYxKQVLROSuqgmvNPu9rDzisuU5bAv3Efu1ITtiQlYnAY7qwNcPH1EGapmzDJONHfRGa8tQIwIIOuJ7wJYPImJE62GzWlbYdYR3nHlDnRZQExaa1fwKW7WvEdsI9KpDLmK4S1d4q3Bx4wWjl77Po2yNpJny7p/6MLWmzGWog9kZvZU25KRNligvCYnH3VkXh2NGzs09NplAPvNQ6wsbi6J5IKSJoUwfu+f1nyjnrI4npKCysoEtTtFzI74CKmxA697ZLHFQ7y3rFG02hozez7Z//AFy1lrqVEEk5kpNNSGdsWDwa2YY8n1ebMOA+hR/OMvte1EzbiasKnjWg1bWCWzby5pSmQmhBBOBDlNexjHtn2eE1Bcmr8600xiEVXJSb2PNn2e4CTi2OdSP3h0zL1D2GBJo76j1/aOFqpDEA1olEjdNYUFqCGBrr9c4IVkpKQplZZnshGzWMl75oMTHbMZbFWTaEqG6aYHhhTxjhdnb3acMv2gdhT7MUZ3U35i7dgIHZDHWax5+TA47x3LRmnyT7XKChhdV9Yaxn7VJUjGo1y/aNbMSDjWFJ1lpSo8f37YODMobNHSjZirZYgsaGIG1NmkSggBi9SMgMKZ9lY3tr2QDVNOH1hGX24FSmC0m7+xc8o9OElKmgRyOKa7kbooid191ExSUByrNKgOCgQ5piHDx9Cs2zrQtIUJQUDmFXQWLYElsIkbAsyRK6wD+YAcGpl6nui7I2xMlpCUrYDAMnnpFHmdkZYoy3aLEehOcBVoINLSwjxWKj2uscTi+cezFUgIU8KELZ0tnCO11spLKIOoh1RAEI7RkXkhRoAfCGiurHjyKiRLTVbzFnLF+z5xA25ZZqJyJ38sLIoGcFCSUFsyz00pmI1cpUuUkKAvKOEQdtbJVaD1i1EKAdLYJqk4ZmhpxjXgty2OlKtxix7W63Fgse+BnoocC3fQ8GbZOSASRurDK0ByV6PwjGWC2nrVJolctRu4sz+6fwnA9hjYWK1BaQciClQNSDgQfqorlGzJDuPhyU7MdJ6QrlLJSA4o+RFW+fdFe2jrJHWK95SFcHqmjcHVhSuTQK1yEoVKVdSHcK3QQSk4mKe2VbgSBRBUkM11iMaYGjcbpNKPJ78G5ySf6jfRtZ6lN4a3dFJupURxIrxpwEMWa0GzLSQXlrqD90ufNojdHbYqWl0kaqJBNwlFxKwH93dZWeHCHrXbpqxdWEMpwpw3VzN41OaFsd7gchBcU1RntqVmztMhNol3k+8Pp+UZqfOKXSRUYxx0a26qWu4t0qFGVjShSdSMOMaPbWzBOlibKx8j90+h/eFi62fr4nZIXujB7TtzUDlVeFeJ05d4iNYdnqVapV9+ryyaj7oyr5xqEbJzUK6GDq2W7V5NiMqRfV2MymkqorSSlC1hDAJUCR+aWhSeyij2R7LnEjk/mfRoR2fJWCb7OQEhVK3Xuv2G6eXGh5irhBxQaHF0HQ8KxJQfJ0pJ7DClOOP/Q9InK2gAq4DX6oDHtuthAZOfrXuhOy2G8XP/f7Q2nbcRbblGUsTM8Cx7gacK/WbEyoKciGPIwtYKpp8RKuQJp/aBDNzIQKo5sOF9kcKMcjCBkQKBYW+3KOr0CjpNYhkwqZSM2jxaX565wpa7IlaSlaQoHhSvlzEOEx4YyaZ4nsVtSI06zXRTACg4DSEgHxxi5Okj6whFcqvuxphnTW4NLRYSqCAwvDCMIyMgDmTIWvl4LNxgKsYZI4PLU8ebRSLhBPFo/SITtWC+2NOHEpumI5UAss9w7QdcsqByGsTtmRaX9d0ehCKjshJu3uYvpbshEtHWykstKwpRzUCGqcNNI/bK2m3tE1o0xOobH8yR4cou7XwVzR/uTGX2Z/mJ3+oYs1qjTBCTTKe02Ui8C4CwoEaKFfENDlulXpN/MpBcUchgrd0fyGhiZI/kL/AE+cWh/lh+X/AIrjDw6PX6IR6Ppe9QUYCmZUt0ngQrsIpFT7MCG3iGYgmqkZpL/Eny5RI6P+9N/L/wA5caWbif8AVPpBIz2kIr2YVhhRSQCldXUGIBPEAAEcOEVejPSEpJRMFRurTqOHmDBrPin6ziAv/Nnt/wB6oWXcOKV+Vmx2ls8AhaN5Kg4Oo48RmImrkxcsH+W/X/xERLT84aJDLHqBmqwqzYjIwrbJZW6XJoKAtTUnPId8NqwP1nCcnFf5x5iHRIWlIvL91RQ4BIqxZgDmxIiisuLv19Yx5ZcJn5x5R1JwVz9BBYLPZMoAAAMGhuVKAzeF5cMnCFAfljhAC8HGcczcO6OOBAYR22keSvWDoz5wAgCrWOCINPjhMK1YUwCjrADDc6FhGTJiUd0XhJs//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5304" name="AutoShape 8" descr="data:image/jpeg;base64,/9j/4AAQSkZJRgABAQAAAQABAAD/2wCEAAkGBhQSERUUExQWFRUVFxcYGBgYGBcXHBwYFxscGhcYFRoaHCcfGBokGhcYHy8gIycpLCwtFx4xNTAqNSYrLCkBCQoKDgwOGg8PGiwkHyQvLCwsLCwsLCwsLCwsLC0sLCwsLCwsLCwpLCwsLCwpLCwsLCwpLCkpLCwsLCwsLCwsKf/AABEIAOcA2gMBIgACEQEDEQH/xAAbAAACAwEBAQAAAAAAAAAAAAAEBQIDBgABB//EAEQQAAEDAgQCBwUFBQgBBQEAAAECAxEAIQQSMUEFUQYTImFxgZEyobHB0RQjQlLwYnKCkqIHFSQzssLh8VMlQ2Nzsxb/xAAaAQADAQEBAQAAAAAAAAAAAAABAgMEAAUG/8QAMBEAAgIBAwIDBwQCAwAAAAAAAAECEQMSITEEQVFx8BMiMmGRobFCgcHR4fEFM0P/2gAMAwEAAhEDEQA/AHXEWcLnTKWmypQKRPVqKxMFMGDrQ+F6HMEhaitSm1lYJUD7WyhFxE1RgscHerUpCZU2ldwDknYEjcn3VeMM2pXWhKQuSFLB7UokZe+wIjSaTU1sxHDVumZvivR9xCjlGdN4jUDw38q84Twz7Q/lQAQACQZSCABMkCRJ3pnxDjr+HxIUUtvskynq5QsAASBPtEb7yeVG8Rw4U917KlsLUnMTETpMgxf4xR0WtgamuQl7o8zkyuYZxEfjbOfzOW/qml7PEEYMFnrOsbXdJAOcHdKk635+NHt8Zxjf/ifA/gV8hSLi/Hg/iWVOMrbU2SqCUkZY1C99Danx4mpWyeTNFxqPLGDeGD8qlSAVpVlsCSncjWD8qYcBYIwiQdSFe8mKyGGxC3MQlZsVLT6SLelfQMAn7sRG/wATWqDuzHkjVI+X43CvtiVtqFrGDHqLVDh2FUtaUgEqc9kX1Nv151rmemGRWVxrQXKD8lfWtRgEtOIS8sZUBJIKoEDfuAgb1LT4GhTfDGHBuj7bLCWwkKIuVTCio6m1x/xXuJw5Iykkj8qwFj1N6rRiGolGJRHJSgP9RB9BVoxJN/bHNCgoeoqjZ1MEGHUn2CQOR7afQ9oeRjxpRx/pDkT1eUdYfxA5gBziAQry86Y8c48hhrOCSScoEaE7k6RXzN99ZWpwKz5lE5ie1fWx228qkPwOMOqdwrw+HjzqwoJNz5d1KGuJpPte1/KR3SKaNrVYhQV3Ksf5h9POpth0sMDfOwr0D0qhvG5YJ7MfmAifHSjCZoBoEdBtFUOI2/U0U4uKqCJrgg7RymSLDameIZQ82Um6VD9eBFAOqAsalgcZDkGMtv8Avwp4uhJK9zFY8rwzhacEp1CuadiPTSqFuDWc0aJuB/GR8Bc91bjpk8w431ftLSbODRPNKPzzv8q+ejgz0K6vtJg2FvdufCg1ZaMvErfdKjKjf4DkBsO6qTJNj5n5c6i2IssZT3iL+dGjBGkLI8ZQYjnqe/b9eFccKrnRyWMtWXrjjR9C35ZGZYHYUBItGYHLOxAOa+oV4U1VhF9WltKkqyknUGSoySbzqfGsFwDEZ05IHZcUtJv+IAGeYypT6GtQxiDy9D9aE3bIRVId4EPwUDsH2gqwNtRJHZnn3emkbZ6zDBKo6xI1BzSRuSJ1FJeFOwyVkgAmAVkgCPPvPpTXhyiVEJU2c26FBW/4ryLd9TT3K1aGL/BWcuYpy2klNtpPca+V4rCZcQ6cylFZF1HaLAcrQPI19E4tjFDMySVApE5ReDtz0i01hvsbbzy1MYpOYqIyKEKCvxJuJmRpG1WjJ+JGUV2Q16KYALdLitG9Bb2jv4DXxrW4LDZUgHvJ8yTShPA0oQ2tlOZ5oDtSElc+2Fk2g0i470iccUpBbUwGyEqzHU3JiIzJEJAjUk1oUlFGVwcmC4DBJUrM8QlCZU4qYHtCEjmTEc7VR0m6ZLxKjhcNCEkEGSE9kDVRuByAHOkXG+JnJIV2RKkzoCbTG64t3fHNYDgz+Mc+5bUuTqCAJ5FRsNqk32RqhBLdmtweGWp1LbmGbTb2pBkx+YyCTB28696xll0hklpcwq6kkK5ZkG4nyoXgnCXsMpDjiwsRdlRkEEWm5ggzaNhRC8biOtUVYVK2pgKSDYEyATBgxa4AqW9mjZo0vR7jOMROZ77S2q+VaSpQHIKAkjxkV6/j2HnerOHU0qfaTBT5lMZZE+0BpzrJYXjGGKikKdYUDe+YW1uPnWiwmOekhp9rEDQBRE+c3+VG2I8aCsX0XGoMjaR8CNaWvcKWi6SoeFxTT+9lI/zcOts/mbMjloZHu5VQyWlqCvtKiYjKs5JM7gApm4EQkCjq8RND7ALfEHEC4z+Fj6URhOJJOxbPdA9U+z7qtfwSgb5CIURdV4OgKQqg8Wxk7RQpvbtEEGdClXI8jR27A37oapdJGyxzFj6Gx9RUFYkTEweRBSfIHXypd9pyxBvV/WSO1ccj+tKNClpVrVBVM/r1ruokdkx3aj0Nx5EUM+8pNsvmn6H5TXBR2LQkpveh23MqxPsgEQNu/vNeJfzaHy39Na4iusbTsLumBC0oUNsw+Y+FQ4evMhPhRHF2JaPcQfl86s6P8FXklwZE7TqeUD60ZDY1tSIhkkwkSaLHBXOY9RTjBYIpEEJT3pnMrvg6eJqwhHd/OfrTRwyYss+OOzt+RkejTGREgTIB9R9PjWhZeB1t4ikzKlNpEIOXw2/UCmfBMQHXUNkRmN9rC59wNZB2jeYNsoaQlOcWuQgKH5iDPjtyqD7mTK5lQrtCSEBs2uArc3v5VyY7IsSAB7TiVc7KsOVu6hMS4HiEhYQAZlSok6XJnYRSoeWxRxRwpbdxKutTYlK03AXtM6DQVnf7I+DrPWYp0kgqUlud1H/MX69keKqZ9MMK48lnCMwkuqSlxSFlSSmMxzRawEnxFatpDeGYj2GmUb8ki5PMn3k1qxx2sy5Zdhf0s6RowjaZGZ1yQkDWB7Sp2A08TWA4n0ucW2plbodSVgghJsBfKCRmInfeDzpFxXHv8UxaloSpV4QgAkhtJsCB6nnetRwbhjmFdWvEspJATlJiQdg3EzaLW0N65ytjwhpiJcJ0axLikvON/dpUCAsgAgnWJBI7++0xWzxfFMqA22kNgfl2/dsIHfANU4zHLc17M/hm09/M1BpkmJ1pNQ9FAYm5omMtxbwtVuWK9WiRShAX8G2sypCVKOpKRP8ANrQ+F6HMOO3QqCkg5VQoGLKQoyQoGOc01FW4NH3if3gPW3zrg2JDwd9s/wCHxyiB/wC3iEkd5GcZka+FVcQ4hiWkzi8C282c33jRB170yB7qblE1UtRTpIOxFveKJ2oqZ4vgzg0O5upMlKQe0oG/jYwbnkKVHjqie0pt1JSkWm8iNidDuLkamjXMAlyUrSCDrPzpOvCO4B8OABWHV2L9rW2Q2sqBI2MeNckNdjFDBSgZBnOqgNhFygnYHb0ig144pVKiqZ8P+/GtXwfBpCPujIjrGzzT+JB7xEjwIoTjDbaWwpQtIAsVQN0m1o1B5SDoKaMuzJSXdClriU3SYP6tV+fOJpAAQ+pIsm5Hr9CKc4PUQCT8aLOS7k14ORcCpscMUfZJ87j6+/yp1hOG/n1O29GqbAtYDl+taMIOXAJTUPi+nf15iZnCFFyjN3i49NfSTRLuJQmJUJ5GxtySb7a15juJBIIFotJ0taBt6UkwWOzrPWDNPcLAA87yQde6tCUYO+WZ5SnkTSVLw/vxLsXxZSyQnsj4+J+VKDn/ADj0/wCKeYrhgBBT7J039ah9iPd6UJSd8hhGNcHrbxSkJSowkAa8u4046Ltlxa1EA5QBMXlWugn2Qr1rPLdAgqiJHNM+ek+VbXo5hm+qHVoI6wyQopVYSIFhrE+FeabUt9wriC8oEEyoaFaouYFl2B8SIgV2B4KcyQ044hS9lJbUggamQTIFUvLC1ykkQZsFKABECVELTseVMOGl1GZxCmpIypCm8oUP3k5RM921PFdgSkWtcK6o9opWtIVKgMolZlRA2NkiO6geM8EcxieqCi2wCM6vzqvlb55BHaNjoBcGrU8QcPYW2oOWKimchmJIWRFp0NS4v0kLiEttgoSBBJjMfoJvzrS2kqRlirlqYEvFIw6FN4dDaM4vlAISo6kke3BgifOlTeGJOZxRWr0A8BtRbTPKpLkAxFSZdC5zBwZqITPjTRsTrQeKwmUyNN6QcHyetWMt2IMxXoRFTmuOIdRvVuGbOdPcoe4zUkL7qmU770QA7uHgm2h+FDqw80yxQ+8VPM/Gqlpo2BoAWzyqxhKcpbdRnbcGVSTIBHcdlDUEXBojJBB3EH0ooYhMCRoeVoiNNhcnT6VzYEZDCPnA4jqFLzMuKzMrJukk2C4sCbTFp8TTpTAcSQtOYTC03sdineLe7uruJ8NbxCC05aZyrgSg7EdxtI5coFAcCL6FFl5JKkCMwkpcSD2VBQ1gjx5jWue4wtT0cV9pSkKGVIJzK3QbCOahYH1rVcP4YGyMk95IBJ91vKlHSPGQnRSVtnsqFgk8u8ET6VpujHSv7iW2UF/QqUoKIP7CCRaqxlFK5CSU3tHb5/0euOtoUkLVlzGNLyTGmutV9IuAKXlbZKVgBXWK0vskHfTQedL04lJeLmNaeUtRnOoDq52sDOwFxFaHC9IWHAAhYGwBBRpsJAFV9pq+Rn0aHxb8QTh/RBpbaluAqUsAi/s2AOXaTA9ayz/CFMPKSbpN0HmnfzFbprG9Uq/srJjuVuPPXxnnS3pFKmyoJBAIJnUDS1B7oaL3FuCZzJg6UR/dZ5V3C4gd9OQBzqV+JbT3R8Ud4sVAfiMi0ETB5yd6+ss4rqEobAJhATyvABN1JGoJ1mvnGH4O204lYcCgg5iNdNNucVsG8akkqKUmdIMWFyYSNpFSlob90MHJJuRfguNNouslKnFZUqUlQjYSqARa+prVPcSbVCW1JU22ABBBBO5/XfSBXSQFKEKbGW0ApAiRuSZNjMQaT8N4mwvFOqCktNqhBGUwSkAEwBa/+qtGOKvZGfLKVbsc4/GqDljGhGU6zvYC+vpXmHBVdXrzpY9jGnHVJbMdWcqQPyg28jypq0ZFSntJlsauKLl2FqqS2TE61clXOuValKndXvUgkEVYDbnUSYogAXsPFV9XTMthXjQjjJSTNLQStLG9TArssXqJXaiAnjh2z3wfUCqwKKxESIM9lO0bVWprSgMV5JqKkxRKRNWM4WTKrAan5eNcCheMPHbV7I0G5Ow+ZNLOP8OXiBnbWpt8DsFKikH9giYE7HbQ2rTPt577RYfr1pc5h4MVxxgMNx/EpJS8vM7MKS4gSANI0vuY2NEYviYT+SVpIlMiFC8+JTY+XOm/STg6VpW/BUtAlSdc6UixHIp1O5E8qy2FfbiFEKU5EJCSYg6zEIEaRPluJeI6djDh3EHICgFlH4Ukg+cW17qbo4kogdYMoMECMqdSLmByO451bhcGhMynOUqIICggRJEwYJvsOdbDCY9tCQLBCkggR3chqI/V6RSjJ7jSi62QLw/ha4C0uZ0mLIMpjQ9o2PgOWtHuNjIoKMApMk7W1+dFJ402kZQCBf8ADlF72tzoHFuBWvaQRfvi+1bY6UqR58oyu2hLwxzvkTY7eXdTgO1l8GvIVAXyqKeen/FOhPP4VA0JmM4vjWRlhKYmbRcDSNiDTnC8eUtCYPZIuClCrJ9rbwFZDHYVskAOXSnICo8tZMwTc+Rp8jgKmcPLi0LTcShRMC5g9kHWd9hWNZoRfPPmbcfTyyNQ7jvC45sjM6hpIIMmOrMERqLzGlqV8OZaOUttlHtqutS5CiPzXBlIJM1iuIY4/aVJJORByCCREagkbE92wrecLTCUR/4x7yTXrdGrdnndfBY40n3aJ4OBhM0C+JdM7wJTfzEU2aXKpHLSk/CcSF4cJGqHXAf4lFQgbG59KfprPkVyY2P4USSKkTNRWncVFLs0nBRFiDVoFVBVTbNFHMsSYNWOozAVSDtUkGPCgwoCeBFeA2o55qRMUGU7UA0Wv6IPNPwUoV63euV7CP4h7x9a8bRea5nInhsMVKiQDzOnnRbhChA0G287k99QSZRI3IB5kxPp+vDxqxmlseiwI22ql3CzTCM2m+/KvOoix20POhYKEi2oM6EVlcBwlljFrDiQGloJQSYhWaSEqKgE2t4AWNbbiDc6VmukPD0utKSsSIsP2vw++nuxRr0ZQ2V4jrlIBJQpCrXC0TYxaw21O96DZxo7CEiVJhPnEAz329aRcHwqlhKEpJKW8hKQcshStIyhPZIHlvrT8cFU0gLJCSIBAv8AiJBnTSfhNqlpemkuzKKUVJNvuvX+ybjihc+7aQLaR/1UnX4CZIuf0ZTr8KqxeDUUq6udQQSdRuL62NVjNkGdEkAyDbTltTU1HdA1Rc9miAmVGxywoEokESEkSg5p8RtRQe7k/wA9JuJNJC0glTSilQECRoFC6eUUCnEuxbEtx+9XJss4xe9CHF4dxtKSWFIlQSMwkKJmIOaNq1fGwTgMOmMmZTQUO4rSk7nbXzoLEcBdAbAbzfepUqCLAA399aDi+CnCsJAJUgtgiDNshJgcik1gm4pwe3PbyZs6dTctM74fPkfNG8OFuvG89dEDkVHbnprX0TCIACQNm2/hNZHhWGWlSitC0yue0kjRR5itk2n/APNv4GvqcSilHT4HzHUyk3K/E94Y4G8NhlADNndJkC/3iovsRFOEODdI8Qo/OayWBaUG2yTCVqOWTNgrtQNtdPO9acmvNn8TNkOEEIUn9oeh+lSVh0ROa+YXIOkchO9DxXBY3ocjFxY5KSfOPiKmhhWwB8FJPzoMm9WpPhQCFjDqFyCAI256V6sWqpt+xuBMVL7efzH1nSuCc276Cqn0SZFWK4n3A+IT9KGc4kVApCUpkjtAXAGvjrStDWizMkoAMghRudL2PwFHMsRFwece4DunU7xVHBVNYgG5LiYgXsmB2uXaPnemDiMupJIJFhsDYga1HVboppSBG09jKdlAj+ocu8UenCAxzoFrLKgJvOwmxBG49/OmLqkgDtc+fPfyoLuF9jsKIJB0+B+le4qIjY1Q+5eQRfvrkrmEGLxeRufGmQrAnKRceKcozGAVozX2C05vUT6U+xDStIPiBPl51nekPCFPoDRGXPnuZHaCezeLXiqx2ZOatB7vSFtCQEQbW2HkBJikPF+kLuQkoS4JHYkoETrIuSDFX9H+GJDLS0Qpu+Xq7BWUg/i7ZBzCxilXH3OsQ8oDLdSo5EGa29O9baZ5+SGimbjgfA8Q4w0ppDZbKbSu8TEeURcbUe70deAu0oeEKHurN9EOlPU4VDXatYG8DXVUECZirV/2ivdcpsNqkap7Q/rmY8CajkyShNoeMISVheJwZScqhcbEfI0v/uhr/wASP5aE4rxh9aVLSCg7wcx0OmaNJ/W2Zb6a4mB961oNWjPn306yxfKB7GT+F7Gtx3RzspKXCChRUJaWATERMwLmZqfGMTGHSUk26wcrpGUD108Kb8VxiQyr74LFpSAnMRI0g1nuLYZS8OwmygFOE+GYgDxgx614vURScPP+Ge900m5CzhuOWftCVqWpIbUYJJEKWMtjyHzp1lue5KB7j9aUYUInFZb2SN9M8frxp0PaV/D/AKR9a9volTf7fhHmf8l2Xzf5YrWf8Jg/4z6rrQDakKkD7NgYN+rBI/eIIp82iRUJ8sWPB7VLljVosTyql6ghiQNqhEHaK4frepQK4B4XL6e6pKUTXl/pViE5b0AoituEzzobEDIL+0REflB5959wo7FHKkKOtsoO0z2iPKw86VPqnUyda47hjrozwvqlOKESsSTAnQ5QCLgC1qO48qxVyX7jJj4V5wVdxG6PeCP+a7iiZS5++PgBNZpfEjQnsB4dWYEgmQmfQir3Fz6Cg8MiCofsq+E/KopcIv3aVRISwp7EEJIGp58qEcdIA/XhXjjoIqhSptRo6wkYvMO1c7GqXMUoXTEpEgESJ7wdZsKDW7eKhh8UCF80qA8hvRAUdD+N52kgCzbhg6SFd1CcaaSHXUJBAN7mZLgkkchmKhHdVnR5vL16LylxU+SoER3EelC8TC0vOZsxGYFKiZspIJSO4KCq2dL/ANhm6n4GO/7MGQ604kiSkpPkZH+2tDjeHpScx3Ou8AmB6Vj/AOzriCmn30p3BN52WDoNYSSa2nFFLKVe3a85UoH9UqqPW+7lf1B00NUEzsbwhKWnMovlXlJ5xI7r18Te4K5mOXSTHhNq+mpxBOUrzGZ1IFxNiTPKljvD0ZjYan8R+lZFlNiwyXA6xJeWtCFr7ClAqISJsCoX27SQPOl/GX1oThUITZSTnESE9tBvG9yfWtUOFI/Kf5j9K9HCk8lfzUJdJklVpbfP5DR6zBHhv6GB4ThIbfUoQVqRqDu4I176ck3X4j/QmnfF+FJLRuoQUkdr8pm/dtSF4wHe7N7kD6V6nSxlG9Sr0jB1eSGTTp9ciPgq5Szeey2PQCtYRyrC8IPWBtxtCoSUJcy+yVBWURvnKUhShEEGdddqw9NZ5O2UjwTJqlxdWOGh3DSbjstmvUpmotokSalNE4uGlFYZYSJWAQdBF7Gyh3D30OhuBmVpt+13D58qrecKtdf1AFccQxyyQozN6WrNG4hUoNLFu2oI41fRxwFJUPwj46++fSmOPbJSoDlP676C6NYbJhcx/GZ8iYHuINMnlDfcwPP/AKrLN3KzRHZUJcFcpi8yPUEUuX2fCjMKC28Ao2Cx4ZZ19KpfggkGavzuiXAvcegWv4VJC4TrJoUL+dcX6IDnVCgMOSlOabkknwq7FPWNCLISkE76VwQ/h2KH2h7SFtpULAHMEjN/Wk+orzirwW0og+wpEiPzBQBnfXaqOE5OsKVrAsCEZokEX3tp7hR/GW2+qUECNzebiOYn302PKo5Yr5oTJilLG2l2EfRzE9XjR+2gpt+0gp+IBr6F1ja/zKJvJBWZ5bx5181ZfbbKHVFQWhQOXYoCgSdLH61vmOM5kIKEnLAyyY7O1rmtPW45TyJxXy+n+zP0+RY8fvP16QBxBhASkx7Kki40BOU2PrVZUj84/nH0onHrK0mwBOaIPO/LnUEoEX1/h+leZLBOL3RuXVQcbTM+zin8iesxhC5KSEpRsVX7SIGka1cvG4gSftp/DlAbaKoIAv2byZjSmD/BVZrHDqlOUlRItJMDtQNZkQavxvQtyAs9QSteaUqWjtZYBKpuNBFbFk+Rj0X6Rn+C8VxTo+9fcWlUGISgRBsEoEkTGpGmlOAPu3O5LlvBP/FVcJbxiMalKm0so6txQcSQv/LQVZEkiEz3iau4jKUYiVZlAYjtczCr+vKtmCSd7Ec0arzMdwDG/ZMQlRENrjP/ABRCvLbz519Mx+FykqGhuR4718pYxKOx1iz1qkkNqIlCIJSknmZB0By+NbXo50lJcGExOUWCQ5JhRUmcoOhKhEGYObcwKwu9TNdbKhrPKqXBTHinDC120+zuOXeO6lizvXXYC7NavAJOsAXJqsrrgr0N64JcvEEiNANANv1vzqsrqqa8maJ1kMarsk/r/mlL2MVG3kB8qY4lAKTSTFIN4N/AbUo8T6nwvDJ6lsG8eGg0o0tJ5DXkKW8Dc+4QfGjFL1nn8xrWRssJ+kLQzNqGk3ty7Q+BpZiGghxaRoFKt5nSj+ky/u0kbLHwIpbxRUOqM6kH1APzq8N0SlswbENAg7eHPnSdZIUR+r0a7iSCryqlxIV4xanBwBYx2wE1fhMEXlpSNkye4D5nSl+KTcDvozjeLOFw2RB/xDtoH5DZWbkBz530BpkgS4M23jD9vU6htRbzLSkWAi4spQgSRWlTiXnQUow6DIjtPgmDaYCQOfpWe4XwwZQ4MSpAV2QlCSVLIUEwVEgXUNToADWk4T0UdeaC1lPaJMrdWVe1lEidIGvnT+008E541Lky/EkwfDbYzYg1f/8A1b6GkpaKUhKf2SbagZhfwqfSfBZAtM9ptUEiYsYMd1anoTwrCuYVBeKkrJKCpNoIOsAQOyRc1u6mb0KSMuHGrqRneFdNnUJBeHWgnYJSpPpAPgY01p+npfhiPbUP4DS3pRgG0YoN4cKdSUnOpxN0qmDeAFTbnWXXwUSe0de6sEc81saJYMct6o3vSbhzbYaf6xX3jqUZVpSrKpTcpUoaKFtAe+a0uM4hlwuIw7h6xKWHYUqJlCCZt3j4Vh+meIzBhE2OIT7hHzpzxPFS2+Tu2570EVojgST8iMsrenzCehPEVKZdSslXVpUEkmTBSQAT3EGg+MOgoxR7n/eVCguiGIhl4zqs+/rIqOPc+4ePNDnvVVscachMj+EwmExaFo6p0wgKUQsCShSjqO7SRv4inOK4iWQG3CHHGzZYMhtAFkz+JRiQD7HKdCMB/Z26lZWnF4JJBmS4q0zBHZ1Gx7qF6R9DzhsP1/2hl5CnA3LRUrtkFXaJEGMpvrevL9tCTpM9KCo1nBf7QhlQ09K5FlxHZFpAJJJmQRtGlMVpSsqUyczYAOaCEide0bGOQuLCvk2BdyFOeSCQTGx0Chy7xoYr6L0P4m39404tanMxSM5kAC2VOgSJzaa+lOHJBcobKTEXnf10B8KgVV7imS2f2Todh3eHfVC1RamRAsC9tagHKih2NKiVb0Gxkjx/2TSzFad8Wo15cz+vWleJctXDI+i9HHZwqfP30c6uUqjuPvpL0OfzYVP65f8ANM0khKhv1Z9wH1rG+Swt6TLlk+KfjSnij10nm22f6BTTj4lhzuAPz+VZfimJJSxYwpkX/dUpMe6r4uBJLcocdJUSTaNvnUBiDmEmBoZ769DoEVViVgRO0nSYAuT5VStwdqJ8Qzpl1CZLYmbd14VYx9NaxGI4o4+6p5UqKrwAbJ740TFqe9JOOIUhTKF9hPtWJzqNwB3DlzjlTvoSlbWHcKUlCnj2VyJKAIRIvAJJgQN450W9KOjG+WI+CuEnKllV0KggHs9lRjTvHqda+hcH4+ptrI+0rImcigy66TNh2c3ZOtwKzeLx77DhDi3cxKSgpUpSFBUZpGaBlPOrelmOspHWLkuApKCQSDqJB7xaawSyz1KLSV/4NfsrWyvb0xT0qxYexDymwoJWJyqR1cHKJGU6Xmm3QbpE2zhlIWVT1oyhKUmc6QIzEWkpNIuPYg/cGIlkDvJSSkz3yPfSLDYjKCAYgpIM/kkfAk+Ve9ftekUn4fjZnjJVla+f5PpvEuIJTiEg5/vAVASgjzMT76sLZN5V6j6VjML0gDpQXCjOmUiDJhR0sflTgdIyLZm7d5rydkbFCT4Qn4o/ndw4/wDnV7immWOxUtvD9lXxikOF7b+E/adcPvFGLelt49w/qcFe2u/ruedJfCM+Bdlld9Vi3kahj3P8M53pPvVXnAlSyb/+4PgKox6v8Oe8J95FNHmfrsJL9AhxSCceykE6oGpOijMjbStd00A/utW3/qD0baBwCkb4X9pbOWR1qUZilNpJNlC8GN++nfTUg8LM74/EaRsXedfP/og/L+D138ZhmnH8qcjk88riSRytm5RajOO4xScWCSoK6pnNBAJJaQSDaDJpbhcA2qUh0ypPZCkEX1F05h3VPpSkpeRcWZYuNLNpEj0q1e8U1NR+nc0+C6driFhJQpIyi8pGhEjWInvkGn2GfPVtLVBC0giJ84zAGOU1864bjNylK4NwoSD3Ed8e4V9N4dx5p1tKVQJTYdw2PhpNUslONO0Vqd/LVi35ufgB8KrXhy2UpN805T8q9dwpH4kDxUKVuIqi32BXVcqUvzPrqYpw4lKRdxI/mP8AtpDjMQwQQXp8GyfiRTal6TG0P00bjoJjkhgoJEhfMHU208RWmKh1ie9KrX2y/Ka+ZdEW0qJaaW4q+f2Uo2TpCj+X406PEXpSrK6SgkXIF4uLJuY2rNKNvYtS7s0nFglLDkmBkPut9KyD4Bw7B1gOJ05Kn/dROMLq4OUqzT7SiLHIFWEbnTuNBNLWnDJK2ggJcUMpMwCE3uedqbFwLOKXcCUi87Dao8TxLbbClu66JTMEqItHd36WNWrxByrUnqxkSVElI2HqfK+tZxXG8TiXOxEHsoSlKTJGySoTfXW1VtiUn3M66qYEE7mJ1VtvtX2ThysyW+rSLJ9kjRMC2awB7/jWBxK8SGYWpxDiXCFgEpVBRIFtdJrTt8MU6ElDyocTIm9u69iLSO+hFvJsg5YxhyC9JEdYhpIhZTJJQcwBVEgkxeRHlXnGUKUG3E5cwQgmVJAJQCCbnuE0h49w95Ki0c64unI3ITNiDl3tRuJwazhGYkLbQtIkJSbLCk2JgCJ1ismaHvxbff8Aj/BsxZ2oxUY8J/chxt1S2GXFJAVmcSYIIgwtMEW3JrPJuojx+FafFsqOB7XtI6sn2bapJGXuj1FZaD1gIB0BMTsde7ava6GWrp5Q8HJfXf8Ak8nNHTmCMGmFAiAZB7KFTEz7RsBG9GLABIhuxj2Tt5VbhuAlRTKjbYSZjSYP6ijXOE3Mi88xXkzdbnpwSlaA+FOQ/gZ5LPqpQB91EoZV9kdc/DmaRP7WbNbyp1xjgB+1pfRlS2yggJAOwWSRaAO0KAccjgwB1OLuNxCG9fQ+leviyqateK/NnkThTXkwno4r7g//AGD/AG0JiVyykcy37yKn0ZxH3ChycB+H0qh32WxzWyP6k1pjzMzzVaDVYbhDQUpQQZJST2jcpVmSY5g0L01wqDwxAKsk4p1d7ypWckDQD2jqaYhtCZKoHMqVFvOhOlbRXwxAQopl5fswcwvaZMDfXbyr59tJLzPSVtnzZpkNpzAkkAgFQyxPcfM0T0h4moLbFlILLRCVjMLp23SbapIoU4Z9slSF5Z1GaJ8QbGrOPMrcWyQkEnDtEgAAbjQWFX1ptFdPusFw3EmknN1JB3yuEDw7QV8aYo42yUwlCkmb5nDEcpQkelqUN4EzCzlk6aT4bUR9lSbD2RvOvh3d9FyR0YtqmaLBdJ3E5EmVpkAIGZKQDbUklfO5tAinjnF0KdeR2gUKUNNYN4isJhuGkrHVhRIIPZBO/dWk41heJLxDoaOIDedWWMyExNoNgRU3P3rRT2ScK35IK4tilWRgSpMmFLbcJjbkBaorcxihH2Zhux1CE/6lzVTfQzHL/wA0kHmt4H1Emr0/2dlJlWIaCuRv8JoPKvFBjh+TNF0IUtpxZeUyeykjqyD2Zgk5fwmY8RWqfIDi0lBupLkHXtQmdfzJFYrgPRgsLWtWIzlbakGEKAGa8glQFiOVal7F5iDvlKNRffkeXOoSyJvn7B9k/D7ls2SYF1ODXnM7VlOkPCsOlLodBCFvNvmDABcSpNjykKtFaJL50H5p3NzyobF4UOylaUrkJkKSCDlJjUnSSfOhCT7WGcVe9GZRj8AEBPXEgRY5jMTBIEEm+tUYfH4ZDzamWusyzKocBT+UoKs3fYCtOngyW4IbQkadlKR8BRQ4ceflejbbap/UFRSTb+iM3isW4sqdS0sBRQcsQqCCkytSBeIOlhamOFVKEKOZJSq6FqBJG5JGov7qYKwIBTN5MH0PzqHEsqETdF76GdbXOulNihJS7fuDLOLiuf2AsXgWFrlYWpHasMydcsARt2TrzNUu4HD5EoSlXVhZUoKIM505SJKpAIj0ozCYptehBkSIV5XgzP0qx1slKkjcaxJ7jptSZcGRS7ePh/AuPPHSlT+ouxiWloUlDZCVJy2UkwLQR2dsnvNZVnFMIWQG1SUqSSpfqIEcta3OIUpRIKTdBHjBB+tRwuDCkpJQkyNSEmr9PN49UZ999n39UDLTSlFL8g2BbSptCwoCUggAC0jSVSd4qw4X9s+g+lGowkbW5AQPSp9SOVZ5Wn3ApMefZUEEEAg6zWO/tAwaQylDSLlwEhI5A61qOvIoPEPkn3VoxzeOSZGS1KjGcGZU2wrMkpJVIm1gDf3UJjFwEdym/coU+6QLMDuCvgTSLqStbSRPtomASQMwk+QvXsYZ68cpPuYs3xxXrsFs43EuupCikNFUEZRJTNp8qe8f4Y47w9tAUUkYl4qKfySoJHoU0zwfRfDg5lrdUQQRNvO9M8UtsNpQmcoJPagzPhXhSq0o/ivybVJvsfNcD0CKjKispGgUIJ99hT9XRcKCQJ7KQj0J+tadLnIVzKTeRvVqtoom0mZN3oVnEEnLv391THQdPcK1+auphdTEfDOj4w+coVBWnLIjnIoz7PN5PqT84ovEmB51FoEpFjpWfQnkdmnXJYlTBTgBz/pH0r1HDgPxr94o4IPKK96o/oVbSl2IOcn3YGcChXtpCvEQfURXh4c2n/LzIuDdRUJHKdBFFEAakeoqtTyOc+AJoSlHuzlCb4TAGmlBzVJSmO4zbbS/xB51ZiMUoKICToSAkQDH4ZiB3SaIKxJIbUZ3iPjXmZZ0QB4n6UIzS4GnBt2/yLVY0rBBbdSRuodm3I6Hyo0tqO8V5im15DJTpoAf1pXNYbMkErUZA0MUqb1OkM4x0K33ZU7giY7R1BvQeN4Xh3IDpCo2J+lMhw9HKfEk/GppZA0AHkKepc7evoT1Rqt/x/YmwXDMO0ZbS4eSQDlE8hFMkrUfZaP8Skp+tElVcl4Cjpb5YuuPh6+xWcG8QDlbTtPaUb+lLuHMrU3HWFISpSYSE7d5E708GIJGtKsDZbyeS838wpXBakOpvQ6+Xr7kTw1P4ipX7ylH5ivP7tb/ACJ9DVz2KSn2lJHiRQ/96tfn9yvpRqC8BU8r4v7jNTRqKsIr9GurqaiVg2I4NnBC9CNAfX41bhOAtNkKQiFDeb/q1dXU6k0qTOpMPXJibx4V4WiRpXV1KwlP2JYPZ9KOw+FP4h766uoHWXFqNhUeoJrq6iCyjHtwjzrilw7pHqa6uqNXN/sX1tY1+5wYWdVnygVL7Anck+JNdXU+iPgL7SXiTTgE/lTPhXFmK6upkkuBNTfJWUGoFNe11E4pxCeyR3H4VTgj92nwrq6k/X+xT/zfmTyztUHuzcmK6uppOlYuOKk6YKcekmBKj3W+JFSyuHRtI/eVPwryupMTc+WUzRjj4RycO7+dKf3Uj4qn3UGOHEvqStSlygG6iNLXjWurqMorbzFhN0/ILRgEJ0QkHwFWZTXV1VpLgztt8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5306" name="AutoShape 10" descr="data:image/jpeg;base64,/9j/4AAQSkZJRgABAQAAAQABAAD/2wCEAAkGBhQSERUUExQWFRUVFxcYGBgYGBcXHBwYFxscGhcYFRoaHCcfGBokGhcYHy8gIycpLCwtFx4xNTAqNSYrLCkBCQoKDgwOGg8PGiwkHyQvLCwsLCwsLCwsLCwsLC0sLCwsLCwsLCwpLCwsLCwpLCwsLCwpLCkpLCwsLCwsLCwsKf/AABEIAOcA2gMBIgACEQEDEQH/xAAbAAACAwEBAQAAAAAAAAAAAAAEBQIDBgABB//EAEQQAAEDAgQCBwUFBQgBBQEAAAECAxEAIQQSMUEFUQYTImFxgZEyobHB0RQjQlLwYnKCkqIHFSQzssLh8VMlQ2Nzsxb/xAAaAQADAQEBAQAAAAAAAAAAAAABAgMEAAUG/8QAMBEAAgIBAwIDBwQCAwAAAAAAAAECEQMSITEEQVFx8BMiMmGRobFCgcHR4fEFM0P/2gAMAwEAAhEDEQA/AHXEWcLnTKWmypQKRPVqKxMFMGDrQ+F6HMEhaitSm1lYJUD7WyhFxE1RgscHerUpCZU2ldwDknYEjcn3VeMM2pXWhKQuSFLB7UokZe+wIjSaTU1sxHDVumZvivR9xCjlGdN4jUDw38q84Twz7Q/lQAQACQZSCABMkCRJ3pnxDjr+HxIUUtvskynq5QsAASBPtEb7yeVG8Rw4U917KlsLUnMTETpMgxf4xR0WtgamuQl7o8zkyuYZxEfjbOfzOW/qml7PEEYMFnrOsbXdJAOcHdKk635+NHt8Zxjf/ifA/gV8hSLi/Hg/iWVOMrbU2SqCUkZY1C99Danx4mpWyeTNFxqPLGDeGD8qlSAVpVlsCSncjWD8qYcBYIwiQdSFe8mKyGGxC3MQlZsVLT6SLelfQMAn7sRG/wATWqDuzHkjVI+X43CvtiVtqFrGDHqLVDh2FUtaUgEqc9kX1Nv151rmemGRWVxrQXKD8lfWtRgEtOIS8sZUBJIKoEDfuAgb1LT4GhTfDGHBuj7bLCWwkKIuVTCio6m1x/xXuJw5Iykkj8qwFj1N6rRiGolGJRHJSgP9RB9BVoxJN/bHNCgoeoqjZ1MEGHUn2CQOR7afQ9oeRjxpRx/pDkT1eUdYfxA5gBziAQry86Y8c48hhrOCSScoEaE7k6RXzN99ZWpwKz5lE5ie1fWx228qkPwOMOqdwrw+HjzqwoJNz5d1KGuJpPte1/KR3SKaNrVYhQV3Ksf5h9POpth0sMDfOwr0D0qhvG5YJ7MfmAifHSjCZoBoEdBtFUOI2/U0U4uKqCJrgg7RymSLDameIZQ82Um6VD9eBFAOqAsalgcZDkGMtv8Avwp4uhJK9zFY8rwzhacEp1CuadiPTSqFuDWc0aJuB/GR8Bc91bjpk8w431ftLSbODRPNKPzzv8q+ejgz0K6vtJg2FvdufCg1ZaMvErfdKjKjf4DkBsO6qTJNj5n5c6i2IssZT3iL+dGjBGkLI8ZQYjnqe/b9eFccKrnRyWMtWXrjjR9C35ZGZYHYUBItGYHLOxAOa+oV4U1VhF9WltKkqyknUGSoySbzqfGsFwDEZ05IHZcUtJv+IAGeYypT6GtQxiDy9D9aE3bIRVId4EPwUDsH2gqwNtRJHZnn3emkbZ6zDBKo6xI1BzSRuSJ1FJeFOwyVkgAmAVkgCPPvPpTXhyiVEJU2c26FBW/4ryLd9TT3K1aGL/BWcuYpy2klNtpPca+V4rCZcQ6cylFZF1HaLAcrQPI19E4tjFDMySVApE5ReDtz0i01hvsbbzy1MYpOYqIyKEKCvxJuJmRpG1WjJ+JGUV2Q16KYALdLitG9Bb2jv4DXxrW4LDZUgHvJ8yTShPA0oQ2tlOZ5oDtSElc+2Fk2g0i470iccUpBbUwGyEqzHU3JiIzJEJAjUk1oUlFGVwcmC4DBJUrM8QlCZU4qYHtCEjmTEc7VR0m6ZLxKjhcNCEkEGSE9kDVRuByAHOkXG+JnJIV2RKkzoCbTG64t3fHNYDgz+Mc+5bUuTqCAJ5FRsNqk32RqhBLdmtweGWp1LbmGbTb2pBkx+YyCTB28696xll0hklpcwq6kkK5ZkG4nyoXgnCXsMpDjiwsRdlRkEEWm5ggzaNhRC8biOtUVYVK2pgKSDYEyATBgxa4AqW9mjZo0vR7jOMROZ77S2q+VaSpQHIKAkjxkV6/j2HnerOHU0qfaTBT5lMZZE+0BpzrJYXjGGKikKdYUDe+YW1uPnWiwmOekhp9rEDQBRE+c3+VG2I8aCsX0XGoMjaR8CNaWvcKWi6SoeFxTT+9lI/zcOts/mbMjloZHu5VQyWlqCvtKiYjKs5JM7gApm4EQkCjq8RND7ALfEHEC4z+Fj6URhOJJOxbPdA9U+z7qtfwSgb5CIURdV4OgKQqg8Wxk7RQpvbtEEGdClXI8jR27A37oapdJGyxzFj6Gx9RUFYkTEweRBSfIHXypd9pyxBvV/WSO1ccj+tKNClpVrVBVM/r1ruokdkx3aj0Nx5EUM+8pNsvmn6H5TXBR2LQkpveh23MqxPsgEQNu/vNeJfzaHy39Na4iusbTsLumBC0oUNsw+Y+FQ4evMhPhRHF2JaPcQfl86s6P8FXklwZE7TqeUD60ZDY1tSIhkkwkSaLHBXOY9RTjBYIpEEJT3pnMrvg6eJqwhHd/OfrTRwyYss+OOzt+RkejTGREgTIB9R9PjWhZeB1t4ikzKlNpEIOXw2/UCmfBMQHXUNkRmN9rC59wNZB2jeYNsoaQlOcWuQgKH5iDPjtyqD7mTK5lQrtCSEBs2uArc3v5VyY7IsSAB7TiVc7KsOVu6hMS4HiEhYQAZlSok6XJnYRSoeWxRxRwpbdxKutTYlK03AXtM6DQVnf7I+DrPWYp0kgqUlud1H/MX69keKqZ9MMK48lnCMwkuqSlxSFlSSmMxzRawEnxFatpDeGYj2GmUb8ki5PMn3k1qxx2sy5Zdhf0s6RowjaZGZ1yQkDWB7Sp2A08TWA4n0ucW2plbodSVgghJsBfKCRmInfeDzpFxXHv8UxaloSpV4QgAkhtJsCB6nnetRwbhjmFdWvEspJATlJiQdg3EzaLW0N65ytjwhpiJcJ0axLikvON/dpUCAsgAgnWJBI7++0xWzxfFMqA22kNgfl2/dsIHfANU4zHLc17M/hm09/M1BpkmJ1pNQ9FAYm5omMtxbwtVuWK9WiRShAX8G2sypCVKOpKRP8ANrQ+F6HMOO3QqCkg5VQoGLKQoyQoGOc01FW4NH3if3gPW3zrg2JDwd9s/wCHxyiB/wC3iEkd5GcZka+FVcQ4hiWkzi8C282c33jRB170yB7qblE1UtRTpIOxFveKJ2oqZ4vgzg0O5upMlKQe0oG/jYwbnkKVHjqie0pt1JSkWm8iNidDuLkamjXMAlyUrSCDrPzpOvCO4B8OABWHV2L9rW2Q2sqBI2MeNckNdjFDBSgZBnOqgNhFygnYHb0ig144pVKiqZ8P+/GtXwfBpCPujIjrGzzT+JB7xEjwIoTjDbaWwpQtIAsVQN0m1o1B5SDoKaMuzJSXdClriU3SYP6tV+fOJpAAQ+pIsm5Hr9CKc4PUQCT8aLOS7k14ORcCpscMUfZJ87j6+/yp1hOG/n1O29GqbAtYDl+taMIOXAJTUPi+nf15iZnCFFyjN3i49NfSTRLuJQmJUJ5GxtySb7a15juJBIIFotJ0taBt6UkwWOzrPWDNPcLAA87yQde6tCUYO+WZ5SnkTSVLw/vxLsXxZSyQnsj4+J+VKDn/ADj0/wCKeYrhgBBT7J039ah9iPd6UJSd8hhGNcHrbxSkJSowkAa8u4046Ltlxa1EA5QBMXlWugn2Qr1rPLdAgqiJHNM+ek+VbXo5hm+qHVoI6wyQopVYSIFhrE+FeabUt9wriC8oEEyoaFaouYFl2B8SIgV2B4KcyQ044hS9lJbUggamQTIFUvLC1ykkQZsFKABECVELTseVMOGl1GZxCmpIypCm8oUP3k5RM921PFdgSkWtcK6o9opWtIVKgMolZlRA2NkiO6geM8EcxieqCi2wCM6vzqvlb55BHaNjoBcGrU8QcPYW2oOWKimchmJIWRFp0NS4v0kLiEttgoSBBJjMfoJvzrS2kqRlirlqYEvFIw6FN4dDaM4vlAISo6kke3BgifOlTeGJOZxRWr0A8BtRbTPKpLkAxFSZdC5zBwZqITPjTRsTrQeKwmUyNN6QcHyetWMt2IMxXoRFTmuOIdRvVuGbOdPcoe4zUkL7qmU770QA7uHgm2h+FDqw80yxQ+8VPM/Gqlpo2BoAWzyqxhKcpbdRnbcGVSTIBHcdlDUEXBojJBB3EH0ooYhMCRoeVoiNNhcnT6VzYEZDCPnA4jqFLzMuKzMrJukk2C4sCbTFp8TTpTAcSQtOYTC03sdineLe7uruJ8NbxCC05aZyrgSg7EdxtI5coFAcCL6FFl5JKkCMwkpcSD2VBQ1gjx5jWue4wtT0cV9pSkKGVIJzK3QbCOahYH1rVcP4YGyMk95IBJ91vKlHSPGQnRSVtnsqFgk8u8ET6VpujHSv7iW2UF/QqUoKIP7CCRaqxlFK5CSU3tHb5/0euOtoUkLVlzGNLyTGmutV9IuAKXlbZKVgBXWK0vskHfTQedL04lJeLmNaeUtRnOoDq52sDOwFxFaHC9IWHAAhYGwBBRpsJAFV9pq+Rn0aHxb8QTh/RBpbaluAqUsAi/s2AOXaTA9ayz/CFMPKSbpN0HmnfzFbprG9Uq/srJjuVuPPXxnnS3pFKmyoJBAIJnUDS1B7oaL3FuCZzJg6UR/dZ5V3C4gd9OQBzqV+JbT3R8Ud4sVAfiMi0ETB5yd6+ss4rqEobAJhATyvABN1JGoJ1mvnGH4O204lYcCgg5iNdNNucVsG8akkqKUmdIMWFyYSNpFSlob90MHJJuRfguNNouslKnFZUqUlQjYSqARa+prVPcSbVCW1JU22ABBBBO5/XfSBXSQFKEKbGW0ApAiRuSZNjMQaT8N4mwvFOqCktNqhBGUwSkAEwBa/+qtGOKvZGfLKVbsc4/GqDljGhGU6zvYC+vpXmHBVdXrzpY9jGnHVJbMdWcqQPyg28jypq0ZFSntJlsauKLl2FqqS2TE61clXOuValKndXvUgkEVYDbnUSYogAXsPFV9XTMthXjQjjJSTNLQStLG9TArssXqJXaiAnjh2z3wfUCqwKKxESIM9lO0bVWprSgMV5JqKkxRKRNWM4WTKrAan5eNcCheMPHbV7I0G5Ow+ZNLOP8OXiBnbWpt8DsFKikH9giYE7HbQ2rTPt577RYfr1pc5h4MVxxgMNx/EpJS8vM7MKS4gSANI0vuY2NEYviYT+SVpIlMiFC8+JTY+XOm/STg6VpW/BUtAlSdc6UixHIp1O5E8qy2FfbiFEKU5EJCSYg6zEIEaRPluJeI6djDh3EHICgFlH4Ukg+cW17qbo4kogdYMoMECMqdSLmByO451bhcGhMynOUqIICggRJEwYJvsOdbDCY9tCQLBCkggR3chqI/V6RSjJ7jSi62QLw/ha4C0uZ0mLIMpjQ9o2PgOWtHuNjIoKMApMk7W1+dFJ402kZQCBf8ADlF72tzoHFuBWvaQRfvi+1bY6UqR58oyu2hLwxzvkTY7eXdTgO1l8GvIVAXyqKeen/FOhPP4VA0JmM4vjWRlhKYmbRcDSNiDTnC8eUtCYPZIuClCrJ9rbwFZDHYVskAOXSnICo8tZMwTc+Rp8jgKmcPLi0LTcShRMC5g9kHWd9hWNZoRfPPmbcfTyyNQ7jvC45sjM6hpIIMmOrMERqLzGlqV8OZaOUttlHtqutS5CiPzXBlIJM1iuIY4/aVJJORByCCREagkbE92wrecLTCUR/4x7yTXrdGrdnndfBY40n3aJ4OBhM0C+JdM7wJTfzEU2aXKpHLSk/CcSF4cJGqHXAf4lFQgbG59KfprPkVyY2P4USSKkTNRWncVFLs0nBRFiDVoFVBVTbNFHMsSYNWOozAVSDtUkGPCgwoCeBFeA2o55qRMUGU7UA0Wv6IPNPwUoV63euV7CP4h7x9a8bRea5nInhsMVKiQDzOnnRbhChA0G287k99QSZRI3IB5kxPp+vDxqxmlseiwI22ql3CzTCM2m+/KvOoix20POhYKEi2oM6EVlcBwlljFrDiQGloJQSYhWaSEqKgE2t4AWNbbiDc6VmukPD0utKSsSIsP2vw++nuxRr0ZQ2V4jrlIBJQpCrXC0TYxaw21O96DZxo7CEiVJhPnEAz329aRcHwqlhKEpJKW8hKQcshStIyhPZIHlvrT8cFU0gLJCSIBAv8AiJBnTSfhNqlpemkuzKKUVJNvuvX+ybjihc+7aQLaR/1UnX4CZIuf0ZTr8KqxeDUUq6udQQSdRuL62NVjNkGdEkAyDbTltTU1HdA1Rc9miAmVGxywoEokESEkSg5p8RtRQe7k/wA9JuJNJC0glTSilQECRoFC6eUUCnEuxbEtx+9XJss4xe9CHF4dxtKSWFIlQSMwkKJmIOaNq1fGwTgMOmMmZTQUO4rSk7nbXzoLEcBdAbAbzfepUqCLAA399aDi+CnCsJAJUgtgiDNshJgcik1gm4pwe3PbyZs6dTctM74fPkfNG8OFuvG89dEDkVHbnprX0TCIACQNm2/hNZHhWGWlSitC0yue0kjRR5itk2n/APNv4GvqcSilHT4HzHUyk3K/E94Y4G8NhlADNndJkC/3iovsRFOEODdI8Qo/OayWBaUG2yTCVqOWTNgrtQNtdPO9acmvNn8TNkOEEIUn9oeh+lSVh0ROa+YXIOkchO9DxXBY3ocjFxY5KSfOPiKmhhWwB8FJPzoMm9WpPhQCFjDqFyCAI256V6sWqpt+xuBMVL7efzH1nSuCc276Cqn0SZFWK4n3A+IT9KGc4kVApCUpkjtAXAGvjrStDWizMkoAMghRudL2PwFHMsRFwece4DunU7xVHBVNYgG5LiYgXsmB2uXaPnemDiMupJIJFhsDYga1HVboppSBG09jKdlAj+ocu8UenCAxzoFrLKgJvOwmxBG49/OmLqkgDtc+fPfyoLuF9jsKIJB0+B+le4qIjY1Q+5eQRfvrkrmEGLxeRufGmQrAnKRceKcozGAVozX2C05vUT6U+xDStIPiBPl51nekPCFPoDRGXPnuZHaCezeLXiqx2ZOatB7vSFtCQEQbW2HkBJikPF+kLuQkoS4JHYkoETrIuSDFX9H+GJDLS0Qpu+Xq7BWUg/i7ZBzCxilXH3OsQ8oDLdSo5EGa29O9baZ5+SGimbjgfA8Q4w0ppDZbKbSu8TEeURcbUe70deAu0oeEKHurN9EOlPU4VDXatYG8DXVUECZirV/2ivdcpsNqkap7Q/rmY8CajkyShNoeMISVheJwZScqhcbEfI0v/uhr/wASP5aE4rxh9aVLSCg7wcx0OmaNJ/W2Zb6a4mB961oNWjPn306yxfKB7GT+F7Gtx3RzspKXCChRUJaWATERMwLmZqfGMTGHSUk26wcrpGUD108Kb8VxiQyr74LFpSAnMRI0g1nuLYZS8OwmygFOE+GYgDxgx614vURScPP+Ge900m5CzhuOWftCVqWpIbUYJJEKWMtjyHzp1lue5KB7j9aUYUInFZb2SN9M8frxp0PaV/D/AKR9a9volTf7fhHmf8l2Xzf5YrWf8Jg/4z6rrQDakKkD7NgYN+rBI/eIIp82iRUJ8sWPB7VLljVosTyql6ghiQNqhEHaK4frepQK4B4XL6e6pKUTXl/pViE5b0AoituEzzobEDIL+0REflB5959wo7FHKkKOtsoO0z2iPKw86VPqnUyda47hjrozwvqlOKESsSTAnQ5QCLgC1qO48qxVyX7jJj4V5wVdxG6PeCP+a7iiZS5++PgBNZpfEjQnsB4dWYEgmQmfQir3Fz6Cg8MiCofsq+E/KopcIv3aVRISwp7EEJIGp58qEcdIA/XhXjjoIqhSptRo6wkYvMO1c7GqXMUoXTEpEgESJ7wdZsKDW7eKhh8UCF80qA8hvRAUdD+N52kgCzbhg6SFd1CcaaSHXUJBAN7mZLgkkchmKhHdVnR5vL16LylxU+SoER3EelC8TC0vOZsxGYFKiZspIJSO4KCq2dL/ANhm6n4GO/7MGQ604kiSkpPkZH+2tDjeHpScx3Ou8AmB6Vj/AOzriCmn30p3BN52WDoNYSSa2nFFLKVe3a85UoH9UqqPW+7lf1B00NUEzsbwhKWnMovlXlJ5xI7r18Te4K5mOXSTHhNq+mpxBOUrzGZ1IFxNiTPKljvD0ZjYan8R+lZFlNiwyXA6xJeWtCFr7ClAqISJsCoX27SQPOl/GX1oThUITZSTnESE9tBvG9yfWtUOFI/Kf5j9K9HCk8lfzUJdJklVpbfP5DR6zBHhv6GB4ThIbfUoQVqRqDu4I176ck3X4j/QmnfF+FJLRuoQUkdr8pm/dtSF4wHe7N7kD6V6nSxlG9Sr0jB1eSGTTp9ciPgq5Szeey2PQCtYRyrC8IPWBtxtCoSUJcy+yVBWURvnKUhShEEGdddqw9NZ5O2UjwTJqlxdWOGh3DSbjstmvUpmotokSalNE4uGlFYZYSJWAQdBF7Gyh3D30OhuBmVpt+13D58qrecKtdf1AFccQxyyQozN6WrNG4hUoNLFu2oI41fRxwFJUPwj46++fSmOPbJSoDlP676C6NYbJhcx/GZ8iYHuINMnlDfcwPP/AKrLN3KzRHZUJcFcpi8yPUEUuX2fCjMKC28Ao2Cx4ZZ19KpfggkGavzuiXAvcegWv4VJC4TrJoUL+dcX6IDnVCgMOSlOabkknwq7FPWNCLISkE76VwQ/h2KH2h7SFtpULAHMEjN/Wk+orzirwW0og+wpEiPzBQBnfXaqOE5OsKVrAsCEZokEX3tp7hR/GW2+qUECNzebiOYn302PKo5Yr5oTJilLG2l2EfRzE9XjR+2gpt+0gp+IBr6F1ja/zKJvJBWZ5bx5181ZfbbKHVFQWhQOXYoCgSdLH61vmOM5kIKEnLAyyY7O1rmtPW45TyJxXy+n+zP0+RY8fvP16QBxBhASkx7Kki40BOU2PrVZUj84/nH0onHrK0mwBOaIPO/LnUEoEX1/h+leZLBOL3RuXVQcbTM+zin8iesxhC5KSEpRsVX7SIGka1cvG4gSftp/DlAbaKoIAv2byZjSmD/BVZrHDqlOUlRItJMDtQNZkQavxvQtyAs9QSteaUqWjtZYBKpuNBFbFk+Rj0X6Rn+C8VxTo+9fcWlUGISgRBsEoEkTGpGmlOAPu3O5LlvBP/FVcJbxiMalKm0so6txQcSQv/LQVZEkiEz3iau4jKUYiVZlAYjtczCr+vKtmCSd7Ec0arzMdwDG/ZMQlRENrjP/ABRCvLbz519Mx+FykqGhuR4718pYxKOx1iz1qkkNqIlCIJSknmZB0By+NbXo50lJcGExOUWCQ5JhRUmcoOhKhEGYObcwKwu9TNdbKhrPKqXBTHinDC120+zuOXeO6lizvXXYC7NavAJOsAXJqsrrgr0N64JcvEEiNANANv1vzqsrqqa8maJ1kMarsk/r/mlL2MVG3kB8qY4lAKTSTFIN4N/AbUo8T6nwvDJ6lsG8eGg0o0tJ5DXkKW8Dc+4QfGjFL1nn8xrWRssJ+kLQzNqGk3ty7Q+BpZiGghxaRoFKt5nSj+ky/u0kbLHwIpbxRUOqM6kH1APzq8N0SlswbENAg7eHPnSdZIUR+r0a7iSCryqlxIV4xanBwBYx2wE1fhMEXlpSNkye4D5nSl+KTcDvozjeLOFw2RB/xDtoH5DZWbkBz530BpkgS4M23jD9vU6htRbzLSkWAi4spQgSRWlTiXnQUow6DIjtPgmDaYCQOfpWe4XwwZQ4MSpAV2QlCSVLIUEwVEgXUNToADWk4T0UdeaC1lPaJMrdWVe1lEidIGvnT+008E541Lky/EkwfDbYzYg1f/8A1b6GkpaKUhKf2SbagZhfwqfSfBZAtM9ptUEiYsYMd1anoTwrCuYVBeKkrJKCpNoIOsAQOyRc1u6mb0KSMuHGrqRneFdNnUJBeHWgnYJSpPpAPgY01p+npfhiPbUP4DS3pRgG0YoN4cKdSUnOpxN0qmDeAFTbnWXXwUSe0de6sEc81saJYMct6o3vSbhzbYaf6xX3jqUZVpSrKpTcpUoaKFtAe+a0uM4hlwuIw7h6xKWHYUqJlCCZt3j4Vh+meIzBhE2OIT7hHzpzxPFS2+Tu2570EVojgST8iMsrenzCehPEVKZdSslXVpUEkmTBSQAT3EGg+MOgoxR7n/eVCguiGIhl4zqs+/rIqOPc+4ePNDnvVVscachMj+EwmExaFo6p0wgKUQsCShSjqO7SRv4inOK4iWQG3CHHGzZYMhtAFkz+JRiQD7HKdCMB/Z26lZWnF4JJBmS4q0zBHZ1Gx7qF6R9DzhsP1/2hl5CnA3LRUrtkFXaJEGMpvrevL9tCTpM9KCo1nBf7QhlQ09K5FlxHZFpAJJJmQRtGlMVpSsqUyczYAOaCEide0bGOQuLCvk2BdyFOeSCQTGx0Chy7xoYr6L0P4m39404tanMxSM5kAC2VOgSJzaa+lOHJBcobKTEXnf10B8KgVV7imS2f2Todh3eHfVC1RamRAsC9tagHKih2NKiVb0Gxkjx/2TSzFad8Wo15cz+vWleJctXDI+i9HHZwqfP30c6uUqjuPvpL0OfzYVP65f8ANM0khKhv1Z9wH1rG+Swt6TLlk+KfjSnij10nm22f6BTTj4lhzuAPz+VZfimJJSxYwpkX/dUpMe6r4uBJLcocdJUSTaNvnUBiDmEmBoZ769DoEVViVgRO0nSYAuT5VStwdqJ8Qzpl1CZLYmbd14VYx9NaxGI4o4+6p5UqKrwAbJ740TFqe9JOOIUhTKF9hPtWJzqNwB3DlzjlTvoSlbWHcKUlCnj2VyJKAIRIvAJJgQN450W9KOjG+WI+CuEnKllV0KggHs9lRjTvHqda+hcH4+ptrI+0rImcigy66TNh2c3ZOtwKzeLx77DhDi3cxKSgpUpSFBUZpGaBlPOrelmOspHWLkuApKCQSDqJB7xaawSyz1KLSV/4NfsrWyvb0xT0qxYexDymwoJWJyqR1cHKJGU6Xmm3QbpE2zhlIWVT1oyhKUmc6QIzEWkpNIuPYg/cGIlkDvJSSkz3yPfSLDYjKCAYgpIM/kkfAk+Ve9ftekUn4fjZnjJVla+f5PpvEuIJTiEg5/vAVASgjzMT76sLZN5V6j6VjML0gDpQXCjOmUiDJhR0sflTgdIyLZm7d5rydkbFCT4Qn4o/ndw4/wDnV7immWOxUtvD9lXxikOF7b+E/adcPvFGLelt49w/qcFe2u/ruedJfCM+Bdlld9Vi3kahj3P8M53pPvVXnAlSyb/+4PgKox6v8Oe8J95FNHmfrsJL9AhxSCceykE6oGpOijMjbStd00A/utW3/qD0baBwCkb4X9pbOWR1qUZilNpJNlC8GN++nfTUg8LM74/EaRsXedfP/og/L+D138ZhmnH8qcjk88riSRytm5RajOO4xScWCSoK6pnNBAJJaQSDaDJpbhcA2qUh0ypPZCkEX1F05h3VPpSkpeRcWZYuNLNpEj0q1e8U1NR+nc0+C6driFhJQpIyi8pGhEjWInvkGn2GfPVtLVBC0giJ84zAGOU1864bjNylK4NwoSD3Ed8e4V9N4dx5p1tKVQJTYdw2PhpNUslONO0Vqd/LVi35ufgB8KrXhy2UpN805T8q9dwpH4kDxUKVuIqi32BXVcqUvzPrqYpw4lKRdxI/mP8AtpDjMQwQQXp8GyfiRTal6TG0P00bjoJjkhgoJEhfMHU208RWmKh1ie9KrX2y/Ka+ZdEW0qJaaW4q+f2Uo2TpCj+X406PEXpSrK6SgkXIF4uLJuY2rNKNvYtS7s0nFglLDkmBkPut9KyD4Bw7B1gOJ05Kn/dROMLq4OUqzT7SiLHIFWEbnTuNBNLWnDJK2ggJcUMpMwCE3uedqbFwLOKXcCUi87Dao8TxLbbClu66JTMEqItHd36WNWrxByrUnqxkSVElI2HqfK+tZxXG8TiXOxEHsoSlKTJGySoTfXW1VtiUn3M66qYEE7mJ1VtvtX2ThysyW+rSLJ9kjRMC2awB7/jWBxK8SGYWpxDiXCFgEpVBRIFtdJrTt8MU6ElDyocTIm9u69iLSO+hFvJsg5YxhyC9JEdYhpIhZTJJQcwBVEgkxeRHlXnGUKUG3E5cwQgmVJAJQCCbnuE0h49w95Ki0c64unI3ITNiDl3tRuJwazhGYkLbQtIkJSbLCk2JgCJ1ismaHvxbff8Aj/BsxZ2oxUY8J/chxt1S2GXFJAVmcSYIIgwtMEW3JrPJuojx+FafFsqOB7XtI6sn2bapJGXuj1FZaD1gIB0BMTsde7ava6GWrp5Q8HJfXf8Ak8nNHTmCMGmFAiAZB7KFTEz7RsBG9GLABIhuxj2Tt5VbhuAlRTKjbYSZjSYP6ijXOE3Mi88xXkzdbnpwSlaA+FOQ/gZ5LPqpQB91EoZV9kdc/DmaRP7WbNbyp1xjgB+1pfRlS2yggJAOwWSRaAO0KAccjgwB1OLuNxCG9fQ+leviyqateK/NnkThTXkwno4r7g//AGD/AG0JiVyykcy37yKn0ZxH3ChycB+H0qh32WxzWyP6k1pjzMzzVaDVYbhDQUpQQZJST2jcpVmSY5g0L01wqDwxAKsk4p1d7ypWckDQD2jqaYhtCZKoHMqVFvOhOlbRXwxAQopl5fswcwvaZMDfXbyr59tJLzPSVtnzZpkNpzAkkAgFQyxPcfM0T0h4moLbFlILLRCVjMLp23SbapIoU4Z9slSF5Z1GaJ8QbGrOPMrcWyQkEnDtEgAAbjQWFX1ptFdPusFw3EmknN1JB3yuEDw7QV8aYo42yUwlCkmb5nDEcpQkelqUN4EzCzlk6aT4bUR9lSbD2RvOvh3d9FyR0YtqmaLBdJ3E5EmVpkAIGZKQDbUklfO5tAinjnF0KdeR2gUKUNNYN4isJhuGkrHVhRIIPZBO/dWk41heJLxDoaOIDedWWMyExNoNgRU3P3rRT2ScK35IK4tilWRgSpMmFLbcJjbkBaorcxihH2Zhux1CE/6lzVTfQzHL/wA0kHmt4H1Emr0/2dlJlWIaCuRv8JoPKvFBjh+TNF0IUtpxZeUyeykjqyD2Zgk5fwmY8RWqfIDi0lBupLkHXtQmdfzJFYrgPRgsLWtWIzlbakGEKAGa8glQFiOVal7F5iDvlKNRffkeXOoSyJvn7B9k/D7ls2SYF1ODXnM7VlOkPCsOlLodBCFvNvmDABcSpNjykKtFaJL50H5p3NzyobF4UOylaUrkJkKSCDlJjUnSSfOhCT7WGcVe9GZRj8AEBPXEgRY5jMTBIEEm+tUYfH4ZDzamWusyzKocBT+UoKs3fYCtOngyW4IbQkadlKR8BRQ4ceflejbbap/UFRSTb+iM3isW4sqdS0sBRQcsQqCCkytSBeIOlhamOFVKEKOZJSq6FqBJG5JGov7qYKwIBTN5MH0PzqHEsqETdF76GdbXOulNihJS7fuDLOLiuf2AsXgWFrlYWpHasMydcsARt2TrzNUu4HD5EoSlXVhZUoKIM505SJKpAIj0ozCYptehBkSIV5XgzP0qx1slKkjcaxJ7jptSZcGRS7ePh/AuPPHSlT+ouxiWloUlDZCVJy2UkwLQR2dsnvNZVnFMIWQG1SUqSSpfqIEcta3OIUpRIKTdBHjBB+tRwuDCkpJQkyNSEmr9PN49UZ999n39UDLTSlFL8g2BbSptCwoCUggAC0jSVSd4qw4X9s+g+lGowkbW5AQPSp9SOVZ5Wn3ApMefZUEEEAg6zWO/tAwaQylDSLlwEhI5A61qOvIoPEPkn3VoxzeOSZGS1KjGcGZU2wrMkpJVIm1gDf3UJjFwEdym/coU+6QLMDuCvgTSLqStbSRPtomASQMwk+QvXsYZ68cpPuYs3xxXrsFs43EuupCikNFUEZRJTNp8qe8f4Y47w9tAUUkYl4qKfySoJHoU0zwfRfDg5lrdUQQRNvO9M8UtsNpQmcoJPagzPhXhSq0o/ivybVJvsfNcD0CKjKispGgUIJ99hT9XRcKCQJ7KQj0J+tadLnIVzKTeRvVqtoom0mZN3oVnEEnLv391THQdPcK1+auphdTEfDOj4w+coVBWnLIjnIoz7PN5PqT84ovEmB51FoEpFjpWfQnkdmnXJYlTBTgBz/pH0r1HDgPxr94o4IPKK96o/oVbSl2IOcn3YGcChXtpCvEQfURXh4c2n/LzIuDdRUJHKdBFFEAakeoqtTyOc+AJoSlHuzlCb4TAGmlBzVJSmO4zbbS/xB51ZiMUoKICToSAkQDH4ZiB3SaIKxJIbUZ3iPjXmZZ0QB4n6UIzS4GnBt2/yLVY0rBBbdSRuodm3I6Hyo0tqO8V5im15DJTpoAf1pXNYbMkErUZA0MUqb1OkM4x0K33ZU7giY7R1BvQeN4Xh3IDpCo2J+lMhw9HKfEk/GppZA0AHkKepc7evoT1Rqt/x/YmwXDMO0ZbS4eSQDlE8hFMkrUfZaP8Skp+tElVcl4Cjpb5YuuPh6+xWcG8QDlbTtPaUb+lLuHMrU3HWFISpSYSE7d5E708GIJGtKsDZbyeS838wpXBakOpvQ6+Xr7kTw1P4ipX7ylH5ivP7tb/ACJ9DVz2KSn2lJHiRQ/96tfn9yvpRqC8BU8r4v7jNTRqKsIr9GurqaiVg2I4NnBC9CNAfX41bhOAtNkKQiFDeb/q1dXU6k0qTOpMPXJibx4V4WiRpXV1KwlP2JYPZ9KOw+FP4h766uoHWXFqNhUeoJrq6iCyjHtwjzrilw7pHqa6uqNXN/sX1tY1+5wYWdVnygVL7Anck+JNdXU+iPgL7SXiTTgE/lTPhXFmK6upkkuBNTfJWUGoFNe11E4pxCeyR3H4VTgj92nwrq6k/X+xT/zfmTyztUHuzcmK6uppOlYuOKk6YKcekmBKj3W+JFSyuHRtI/eVPwryupMTc+WUzRjj4RycO7+dKf3Uj4qn3UGOHEvqStSlygG6iNLXjWurqMorbzFhN0/ILRgEJ0QkHwFWZTXV1VpLgztt8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5308" name="Picture 12" descr="http://www.symmetrymagazine.org/symmetry/sites/default/files/breaking/wp-content/uploads/2009/07/minos-detector-minnesota-04-0528.jpg"/>
          <p:cNvPicPr>
            <a:picLocks noChangeAspect="1" noChangeArrowheads="1"/>
          </p:cNvPicPr>
          <p:nvPr/>
        </p:nvPicPr>
        <p:blipFill>
          <a:blip r:embed="rId4" cstate="print"/>
          <a:srcRect/>
          <a:stretch>
            <a:fillRect/>
          </a:stretch>
        </p:blipFill>
        <p:spPr bwMode="auto">
          <a:xfrm>
            <a:off x="533400" y="914400"/>
            <a:ext cx="4038600" cy="3505200"/>
          </a:xfrm>
          <a:prstGeom prst="rect">
            <a:avLst/>
          </a:prstGeom>
          <a:noFill/>
        </p:spPr>
      </p:pic>
      <p:cxnSp>
        <p:nvCxnSpPr>
          <p:cNvPr id="13" name="Straight Arrow Connector 12"/>
          <p:cNvCxnSpPr/>
          <p:nvPr/>
        </p:nvCxnSpPr>
        <p:spPr>
          <a:xfrm flipH="1" flipV="1">
            <a:off x="2590800" y="2362200"/>
            <a:ext cx="3124200" cy="76200"/>
          </a:xfrm>
          <a:prstGeom prst="straightConnector1">
            <a:avLst/>
          </a:prstGeom>
          <a:ln w="66675">
            <a:solidFill>
              <a:schemeClr val="bg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4800" y="152400"/>
            <a:ext cx="8534400" cy="646331"/>
          </a:xfrm>
          <a:prstGeom prst="rect">
            <a:avLst/>
          </a:prstGeom>
          <a:solidFill>
            <a:schemeClr val="accent3">
              <a:lumMod val="20000"/>
              <a:lumOff val="80000"/>
            </a:schemeClr>
          </a:solidFill>
          <a:ln w="57150" cmpd="sng">
            <a:solidFill>
              <a:srgbClr val="000090"/>
            </a:solidFill>
          </a:ln>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3600" b="1" dirty="0" smtClean="0">
                <a:ln w="50800"/>
                <a:solidFill>
                  <a:schemeClr val="bg1">
                    <a:shade val="50000"/>
                  </a:schemeClr>
                </a:solidFill>
                <a:latin typeface="Beirut Regular"/>
                <a:cs typeface="Beirut Regular"/>
              </a:rPr>
              <a:t>Front View of the MINOS Far Detector</a:t>
            </a:r>
            <a:endParaRPr lang="en-US" sz="3600" b="1" dirty="0">
              <a:ln w="50800"/>
              <a:solidFill>
                <a:schemeClr val="bg1">
                  <a:shade val="50000"/>
                </a:schemeClr>
              </a:solidFill>
              <a:latin typeface="Beirut Regular"/>
              <a:cs typeface="Beirut Regular"/>
            </a:endParaRPr>
          </a:p>
        </p:txBody>
      </p:sp>
      <p:sp>
        <p:nvSpPr>
          <p:cNvPr id="7" name="Rectangle 6"/>
          <p:cNvSpPr/>
          <p:nvPr/>
        </p:nvSpPr>
        <p:spPr>
          <a:xfrm>
            <a:off x="76200" y="3886200"/>
            <a:ext cx="6324600" cy="27432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3" name="Straight Connector 92"/>
          <p:cNvCxnSpPr/>
          <p:nvPr/>
        </p:nvCxnSpPr>
        <p:spPr>
          <a:xfrm>
            <a:off x="228600" y="4343400"/>
            <a:ext cx="0" cy="1447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228600" y="5791200"/>
            <a:ext cx="5562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38200" y="5638800"/>
            <a:ext cx="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410200" y="5638800"/>
            <a:ext cx="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152400" y="6019800"/>
            <a:ext cx="1295400" cy="369332"/>
          </a:xfrm>
          <a:prstGeom prst="rect">
            <a:avLst/>
          </a:prstGeom>
          <a:noFill/>
        </p:spPr>
        <p:txBody>
          <a:bodyPr wrap="square" rtlCol="0">
            <a:spAutoFit/>
          </a:bodyPr>
          <a:lstStyle/>
          <a:p>
            <a:r>
              <a:rPr lang="en-US" dirty="0" smtClean="0"/>
              <a:t>Batavia, IL</a:t>
            </a:r>
            <a:endParaRPr lang="en-US" dirty="0"/>
          </a:p>
        </p:txBody>
      </p:sp>
      <p:sp>
        <p:nvSpPr>
          <p:cNvPr id="98" name="TextBox 97"/>
          <p:cNvSpPr txBox="1"/>
          <p:nvPr/>
        </p:nvSpPr>
        <p:spPr>
          <a:xfrm>
            <a:off x="4724400" y="5943600"/>
            <a:ext cx="1447800" cy="369332"/>
          </a:xfrm>
          <a:prstGeom prst="rect">
            <a:avLst/>
          </a:prstGeom>
          <a:noFill/>
        </p:spPr>
        <p:txBody>
          <a:bodyPr wrap="square" rtlCol="0">
            <a:spAutoFit/>
          </a:bodyPr>
          <a:lstStyle/>
          <a:p>
            <a:r>
              <a:rPr lang="en-US" dirty="0" smtClean="0"/>
              <a:t>Soudan, MN</a:t>
            </a:r>
            <a:endParaRPr lang="en-US" dirty="0"/>
          </a:p>
        </p:txBody>
      </p:sp>
      <p:sp>
        <p:nvSpPr>
          <p:cNvPr id="99" name="TextBox 98"/>
          <p:cNvSpPr txBox="1"/>
          <p:nvPr/>
        </p:nvSpPr>
        <p:spPr>
          <a:xfrm>
            <a:off x="1981200" y="5867400"/>
            <a:ext cx="2286000" cy="369332"/>
          </a:xfrm>
          <a:prstGeom prst="rect">
            <a:avLst/>
          </a:prstGeom>
          <a:noFill/>
        </p:spPr>
        <p:txBody>
          <a:bodyPr wrap="square" rtlCol="0">
            <a:spAutoFit/>
          </a:bodyPr>
          <a:lstStyle/>
          <a:p>
            <a:r>
              <a:rPr lang="en-US" dirty="0" smtClean="0"/>
              <a:t>735 km (450 miles)</a:t>
            </a:r>
            <a:endParaRPr lang="en-US" dirty="0"/>
          </a:p>
        </p:txBody>
      </p:sp>
      <p:sp>
        <p:nvSpPr>
          <p:cNvPr id="100" name="Oval 99"/>
          <p:cNvSpPr/>
          <p:nvPr/>
        </p:nvSpPr>
        <p:spPr>
          <a:xfrm>
            <a:off x="304800" y="4495800"/>
            <a:ext cx="1066800" cy="1066800"/>
          </a:xfrm>
          <a:prstGeom prst="ellipse">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1600200" y="4038600"/>
            <a:ext cx="457200" cy="369332"/>
          </a:xfrm>
          <a:prstGeom prst="rect">
            <a:avLst/>
          </a:prstGeom>
          <a:noFill/>
        </p:spPr>
        <p:txBody>
          <a:bodyPr wrap="square" rtlCol="0">
            <a:spAutoFit/>
          </a:bodyPr>
          <a:lstStyle/>
          <a:p>
            <a:r>
              <a:rPr lang="en-US" b="1" dirty="0" smtClean="0">
                <a:latin typeface="Symbol" pitchFamily="18" charset="2"/>
              </a:rPr>
              <a:t>n</a:t>
            </a:r>
            <a:r>
              <a:rPr lang="en-US" b="1" baseline="-25000" dirty="0" smtClean="0">
                <a:latin typeface="Symbol" pitchFamily="18" charset="2"/>
              </a:rPr>
              <a:t>m</a:t>
            </a:r>
            <a:endParaRPr lang="en-US" b="1" baseline="-25000" dirty="0">
              <a:latin typeface="Symbol" pitchFamily="18" charset="2"/>
            </a:endParaRPr>
          </a:p>
        </p:txBody>
      </p:sp>
      <p:sp>
        <p:nvSpPr>
          <p:cNvPr id="102" name="Oval 101"/>
          <p:cNvSpPr/>
          <p:nvPr/>
        </p:nvSpPr>
        <p:spPr>
          <a:xfrm>
            <a:off x="1447800" y="41910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09600" y="46482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762000" y="48006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838200" y="50292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1066800" y="51054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457200" y="48006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838200" y="45720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990600" y="46482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381000" y="50292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457200" y="51816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609600" y="53340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838200" y="53340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685800" y="51054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609600" y="49530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914400" y="51816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914400" y="48768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1143000" y="48768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1905000" y="4495800"/>
            <a:ext cx="1066800" cy="1066800"/>
          </a:xfrm>
          <a:prstGeom prst="ellipse">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4876800" y="4495800"/>
            <a:ext cx="1066800" cy="1066800"/>
          </a:xfrm>
          <a:prstGeom prst="ellipse">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3352800" y="4495800"/>
            <a:ext cx="1066800" cy="1066800"/>
          </a:xfrm>
          <a:prstGeom prst="ellipse">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2362200" y="41910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xtBox 170"/>
          <p:cNvSpPr txBox="1"/>
          <p:nvPr/>
        </p:nvSpPr>
        <p:spPr>
          <a:xfrm>
            <a:off x="2590800" y="4038600"/>
            <a:ext cx="457200" cy="369332"/>
          </a:xfrm>
          <a:prstGeom prst="rect">
            <a:avLst/>
          </a:prstGeom>
          <a:noFill/>
        </p:spPr>
        <p:txBody>
          <a:bodyPr wrap="square" rtlCol="0">
            <a:spAutoFit/>
          </a:bodyPr>
          <a:lstStyle/>
          <a:p>
            <a:r>
              <a:rPr lang="en-US" b="1" dirty="0" smtClean="0">
                <a:latin typeface="Symbol" pitchFamily="18" charset="2"/>
              </a:rPr>
              <a:t>n</a:t>
            </a:r>
            <a:r>
              <a:rPr lang="en-US" b="1" baseline="-25000" dirty="0" smtClean="0">
                <a:latin typeface="Symbol" pitchFamily="18" charset="2"/>
              </a:rPr>
              <a:t>t</a:t>
            </a:r>
            <a:endParaRPr lang="en-US" b="1" baseline="-25000" dirty="0">
              <a:latin typeface="Symbol" pitchFamily="18" charset="2"/>
            </a:endParaRPr>
          </a:p>
        </p:txBody>
      </p:sp>
      <p:sp>
        <p:nvSpPr>
          <p:cNvPr id="172" name="Oval 171"/>
          <p:cNvSpPr/>
          <p:nvPr/>
        </p:nvSpPr>
        <p:spPr>
          <a:xfrm>
            <a:off x="2209800" y="47244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2438400" y="47244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2743200" y="50292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2667000" y="51816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2590800" y="48768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2362200" y="45720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1981200" y="48006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2590800" y="46482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2514600" y="50292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2286000" y="48768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2133600" y="49530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2057400" y="51054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2209800" y="53340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2438400" y="53340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2286000" y="51054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3581400" y="46482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3429000" y="51054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3581400" y="52578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3733800" y="53340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3429000" y="48768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3581400" y="49530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3733800" y="51054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3962400" y="53340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4191000" y="51054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733800" y="48006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3962400" y="48006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3810000" y="45720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4038600" y="46482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4191000" y="48006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3886200" y="4953000"/>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3962400" y="51054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5105400" y="46482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953000" y="48768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5029200" y="51054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5181600" y="5257800"/>
            <a:ext cx="152400" cy="152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5334000" y="51054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5334000" y="4572000"/>
            <a:ext cx="152400" cy="152400"/>
          </a:xfrm>
          <a:prstGeom prst="ellipse">
            <a:avLst/>
          </a:prstGeom>
          <a:solidFill>
            <a:srgbClr val="F2D9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5562600" y="46482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5715000" y="48768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5257800" y="48006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5181600" y="49530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5486400" y="48006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5410200" y="4953000"/>
            <a:ext cx="152400" cy="152400"/>
          </a:xfrm>
          <a:prstGeom prst="ellipse">
            <a:avLst/>
          </a:prstGeom>
          <a:solidFill>
            <a:srgbClr val="F2D9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5410200" y="53340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5562600" y="51816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5715000" y="51054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1371600" y="914400"/>
            <a:ext cx="3177822" cy="528350"/>
          </a:xfrm>
          <a:prstGeom prst="rect">
            <a:avLst/>
          </a:prstGeom>
          <a:solidFill>
            <a:schemeClr val="accent2">
              <a:lumMod val="20000"/>
              <a:lumOff val="80000"/>
            </a:schemeClr>
          </a:solidFill>
          <a:ln w="57150" cmpd="sng">
            <a:solidFill>
              <a:schemeClr val="accent2">
                <a:lumMod val="50000"/>
              </a:schemeClr>
            </a:solidFill>
          </a:ln>
        </p:spPr>
        <p:txBody>
          <a:bodyPr wrap="square" rtlCol="0">
            <a:spAutoFit/>
          </a:bodyPr>
          <a:lstStyle/>
          <a:p>
            <a:pPr algn="r">
              <a:lnSpc>
                <a:spcPct val="150000"/>
              </a:lnSpc>
            </a:pPr>
            <a:r>
              <a:rPr lang="en-US" sz="2000" b="1" dirty="0" smtClean="0">
                <a:solidFill>
                  <a:srgbClr val="0D0D0D"/>
                </a:solidFill>
                <a:latin typeface="Chalkboard"/>
                <a:cs typeface="Chalkboard"/>
              </a:rPr>
              <a:t>716 meters underground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200"/>
            <a:ext cx="7581901" cy="1653988"/>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dirty="0" smtClean="0">
                <a:ln w="50800"/>
                <a:solidFill>
                  <a:schemeClr val="bg1">
                    <a:shade val="50000"/>
                  </a:schemeClr>
                </a:solidFill>
                <a:effectLst/>
              </a:rPr>
              <a:t>Back in 1998</a:t>
            </a:r>
            <a:endParaRPr lang="en-US"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65</a:t>
            </a:fld>
            <a:endParaRPr lang="en-US"/>
          </a:p>
        </p:txBody>
      </p:sp>
    </p:spTree>
    <p:extLst>
      <p:ext uri="{BB962C8B-B14F-4D97-AF65-F5344CB8AC3E}">
        <p14:creationId xmlns:p14="http://schemas.microsoft.com/office/powerpoint/2010/main" val="360791907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245" y="95956"/>
            <a:ext cx="8915400" cy="1219200"/>
          </a:xfrm>
          <a:solidFill>
            <a:schemeClr val="accent3">
              <a:lumMod val="20000"/>
              <a:lumOff val="80000"/>
            </a:schemeClr>
          </a:solidFill>
          <a:ln w="57150" cmpd="sng">
            <a:solidFill>
              <a:srgbClr val="0000FF"/>
            </a:solidFill>
          </a:ln>
        </p:spPr>
        <p:txBody>
          <a:bodyPr>
            <a:noAutofit/>
          </a:bodyPr>
          <a:lstStyle/>
          <a:p>
            <a:pPr algn="ctr">
              <a:buNone/>
            </a:pPr>
            <a:r>
              <a:rPr lang="en-US" sz="2500" dirty="0" smtClean="0">
                <a:solidFill>
                  <a:srgbClr val="000000"/>
                </a:solidFill>
                <a:effectLst/>
                <a:latin typeface="Chalkboard"/>
                <a:cs typeface="Chalkboard"/>
              </a:rPr>
              <a:t>Super–</a:t>
            </a:r>
            <a:r>
              <a:rPr lang="en-US" sz="2500" dirty="0" err="1" smtClean="0">
                <a:solidFill>
                  <a:srgbClr val="000000"/>
                </a:solidFill>
                <a:effectLst/>
                <a:latin typeface="Chalkboard"/>
                <a:cs typeface="Chalkboard"/>
              </a:rPr>
              <a:t>Kamiokande</a:t>
            </a:r>
            <a:r>
              <a:rPr lang="en-US" sz="2500" dirty="0" smtClean="0">
                <a:solidFill>
                  <a:srgbClr val="000000"/>
                </a:solidFill>
                <a:effectLst/>
                <a:latin typeface="Chalkboard"/>
                <a:cs typeface="Chalkboard"/>
              </a:rPr>
              <a:t> (Super K is located in Japan) announced the finding of neutrinos with </a:t>
            </a:r>
            <a:r>
              <a:rPr lang="en-US" sz="2500" dirty="0" smtClean="0">
                <a:solidFill>
                  <a:srgbClr val="0000FF"/>
                </a:solidFill>
                <a:effectLst/>
                <a:latin typeface="Chalkboard"/>
                <a:cs typeface="Chalkboard"/>
              </a:rPr>
              <a:t>non-zero mass</a:t>
            </a:r>
            <a:r>
              <a:rPr lang="en-US" sz="2500" dirty="0" smtClean="0">
                <a:solidFill>
                  <a:srgbClr val="000000"/>
                </a:solidFill>
                <a:effectLst/>
                <a:latin typeface="Chalkboard"/>
                <a:cs typeface="Chalkboard"/>
              </a:rPr>
              <a:t>.</a:t>
            </a:r>
            <a:endParaRPr lang="en-US" sz="2500" dirty="0">
              <a:solidFill>
                <a:srgbClr val="000000"/>
              </a:solidFill>
              <a:effectLst/>
              <a:latin typeface="Chalkboard"/>
              <a:cs typeface="Chalkboard"/>
            </a:endParaRPr>
          </a:p>
        </p:txBody>
      </p:sp>
      <p:sp>
        <p:nvSpPr>
          <p:cNvPr id="4" name="Date Placeholder 3"/>
          <p:cNvSpPr>
            <a:spLocks noGrp="1"/>
          </p:cNvSpPr>
          <p:nvPr>
            <p:ph type="dt" sz="half" idx="10"/>
          </p:nvPr>
        </p:nvSpPr>
        <p:spPr/>
        <p:txBody>
          <a:bodyPr/>
          <a:lstStyle/>
          <a:p>
            <a:fld id="{F147AF4F-CEF9-844E-829C-DD859718B096}"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66</a:t>
            </a:fld>
            <a:endParaRPr lang="en-US"/>
          </a:p>
        </p:txBody>
      </p:sp>
      <p:pic>
        <p:nvPicPr>
          <p:cNvPr id="8194" name="Picture 2" descr="http://2.bp.blogspot.com/-N4Qx7OFNSuw/TcRKCsqmKGI/AAAAAAAAAHA/OX3uKx7Dq_8/s1600/A33-SuperKamiokande_Page_1.jpg"/>
          <p:cNvPicPr>
            <a:picLocks noChangeAspect="1" noChangeArrowheads="1"/>
          </p:cNvPicPr>
          <p:nvPr/>
        </p:nvPicPr>
        <p:blipFill>
          <a:blip r:embed="rId3" cstate="print"/>
          <a:srcRect/>
          <a:stretch>
            <a:fillRect/>
          </a:stretch>
        </p:blipFill>
        <p:spPr bwMode="auto">
          <a:xfrm>
            <a:off x="381000" y="1600200"/>
            <a:ext cx="3505200" cy="4465320"/>
          </a:xfrm>
          <a:prstGeom prst="rect">
            <a:avLst/>
          </a:prstGeom>
          <a:noFill/>
        </p:spPr>
      </p:pic>
      <p:pic>
        <p:nvPicPr>
          <p:cNvPr id="19458" name="Picture 2" descr="http://www-sk.icrr.u-tokyo.ac.jp/sk/physics/image/image_atmnu/taiki_hyou02.gif"/>
          <p:cNvPicPr>
            <a:picLocks noChangeAspect="1" noChangeArrowheads="1"/>
          </p:cNvPicPr>
          <p:nvPr/>
        </p:nvPicPr>
        <p:blipFill>
          <a:blip r:embed="rId4" cstate="print"/>
          <a:srcRect/>
          <a:stretch>
            <a:fillRect/>
          </a:stretch>
        </p:blipFill>
        <p:spPr bwMode="auto">
          <a:xfrm>
            <a:off x="5257800" y="1371600"/>
            <a:ext cx="2438400" cy="2875854"/>
          </a:xfrm>
          <a:prstGeom prst="rect">
            <a:avLst/>
          </a:prstGeom>
          <a:noFill/>
        </p:spPr>
      </p:pic>
      <p:sp>
        <p:nvSpPr>
          <p:cNvPr id="9" name="TextBox 8"/>
          <p:cNvSpPr txBox="1"/>
          <p:nvPr/>
        </p:nvSpPr>
        <p:spPr>
          <a:xfrm>
            <a:off x="4343400" y="4191000"/>
            <a:ext cx="4267200" cy="646331"/>
          </a:xfrm>
          <a:prstGeom prst="rect">
            <a:avLst/>
          </a:prstGeom>
          <a:solidFill>
            <a:schemeClr val="accent5">
              <a:lumMod val="20000"/>
              <a:lumOff val="80000"/>
            </a:schemeClr>
          </a:solidFill>
          <a:ln w="2540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b="1" dirty="0" smtClean="0">
                <a:solidFill>
                  <a:srgbClr val="000000"/>
                </a:solidFill>
                <a:latin typeface="Chalkboard"/>
                <a:cs typeface="Chalkboard"/>
              </a:rPr>
              <a:t>Study neutrino oscillations using atomspheric neutrinos.</a:t>
            </a:r>
            <a:endParaRPr lang="en-US" b="1" dirty="0">
              <a:solidFill>
                <a:srgbClr val="000000"/>
              </a:solidFill>
              <a:latin typeface="Chalkboard"/>
              <a:cs typeface="Chalkboard"/>
            </a:endParaRPr>
          </a:p>
        </p:txBody>
      </p:sp>
      <p:sp>
        <p:nvSpPr>
          <p:cNvPr id="10" name="TextBox 9"/>
          <p:cNvSpPr txBox="1"/>
          <p:nvPr/>
        </p:nvSpPr>
        <p:spPr>
          <a:xfrm>
            <a:off x="4038600" y="5029200"/>
            <a:ext cx="4953000" cy="1446550"/>
          </a:xfrm>
          <a:prstGeom prst="rect">
            <a:avLst/>
          </a:prstGeom>
          <a:solidFill>
            <a:schemeClr val="accent6">
              <a:lumMod val="20000"/>
              <a:lumOff val="80000"/>
            </a:schemeClr>
          </a:solidFill>
          <a:ln w="2540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200" b="1" dirty="0" smtClean="0">
                <a:solidFill>
                  <a:srgbClr val="000000"/>
                </a:solidFill>
                <a:latin typeface="Chalkboard"/>
                <a:cs typeface="Chalkboard"/>
              </a:rPr>
              <a:t>Atomspheric neutrinos produce by the decay of particles resulting from interaction of particles with the Earth’s atmosphere.</a:t>
            </a:r>
            <a:endParaRPr lang="en-US" sz="2200" b="1" dirty="0">
              <a:solidFill>
                <a:srgbClr val="000000"/>
              </a:solidFill>
              <a:latin typeface="Chalkboard"/>
              <a:cs typeface="Chalkboard"/>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anim calcmode="lin" valueType="num">
                                      <p:cBhvr additive="base">
                                        <p:cTn id="17" dur="500" fill="hold"/>
                                        <p:tgtEl>
                                          <p:spTgt spid="8194"/>
                                        </p:tgtEl>
                                        <p:attrNameLst>
                                          <p:attrName>ppt_x</p:attrName>
                                        </p:attrNameLst>
                                      </p:cBhvr>
                                      <p:tavLst>
                                        <p:tav tm="0">
                                          <p:val>
                                            <p:strVal val="#ppt_x"/>
                                          </p:val>
                                        </p:tav>
                                        <p:tav tm="100000">
                                          <p:val>
                                            <p:strVal val="#ppt_x"/>
                                          </p:val>
                                        </p:tav>
                                      </p:tavLst>
                                    </p:anim>
                                    <p:anim calcmode="lin" valueType="num">
                                      <p:cBhvr additive="base">
                                        <p:cTn id="18" dur="500" fill="hold"/>
                                        <p:tgtEl>
                                          <p:spTgt spid="819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458"/>
                                        </p:tgtEl>
                                        <p:attrNameLst>
                                          <p:attrName>style.visibility</p:attrName>
                                        </p:attrNameLst>
                                      </p:cBhvr>
                                      <p:to>
                                        <p:strVal val="visible"/>
                                      </p:to>
                                    </p:set>
                                    <p:anim calcmode="lin" valueType="num">
                                      <p:cBhvr additive="base">
                                        <p:cTn id="21" dur="500" fill="hold"/>
                                        <p:tgtEl>
                                          <p:spTgt spid="19458"/>
                                        </p:tgtEl>
                                        <p:attrNameLst>
                                          <p:attrName>ppt_x</p:attrName>
                                        </p:attrNameLst>
                                      </p:cBhvr>
                                      <p:tavLst>
                                        <p:tav tm="0">
                                          <p:val>
                                            <p:strVal val="#ppt_x"/>
                                          </p:val>
                                        </p:tav>
                                        <p:tav tm="100000">
                                          <p:val>
                                            <p:strVal val="#ppt_x"/>
                                          </p:val>
                                        </p:tav>
                                      </p:tavLst>
                                    </p:anim>
                                    <p:anim calcmode="lin" valueType="num">
                                      <p:cBhvr additive="base">
                                        <p:cTn id="22" dur="500" fill="hold"/>
                                        <p:tgtEl>
                                          <p:spTgt spid="1945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937CC0-8C01-1448-8959-A258658C9C7B}"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67</a:t>
            </a:fld>
            <a:endParaRPr lang="en-US"/>
          </a:p>
        </p:txBody>
      </p:sp>
      <p:pic>
        <p:nvPicPr>
          <p:cNvPr id="9220" name="Picture 4" descr="http://img.timeinc.net/time/photoessays/2009/top10_apologies/bill_clinton.jpg"/>
          <p:cNvPicPr>
            <a:picLocks noChangeAspect="1" noChangeArrowheads="1"/>
          </p:cNvPicPr>
          <p:nvPr/>
        </p:nvPicPr>
        <p:blipFill>
          <a:blip r:embed="rId2" cstate="print"/>
          <a:srcRect/>
          <a:stretch>
            <a:fillRect/>
          </a:stretch>
        </p:blipFill>
        <p:spPr bwMode="auto">
          <a:xfrm>
            <a:off x="304800" y="1371600"/>
            <a:ext cx="3505200" cy="4108940"/>
          </a:xfrm>
          <a:prstGeom prst="rect">
            <a:avLst/>
          </a:prstGeom>
          <a:noFill/>
        </p:spPr>
      </p:pic>
      <p:sp>
        <p:nvSpPr>
          <p:cNvPr id="9" name="Oval Callout 8"/>
          <p:cNvSpPr/>
          <p:nvPr/>
        </p:nvSpPr>
        <p:spPr>
          <a:xfrm rot="1028023">
            <a:off x="4650098" y="517670"/>
            <a:ext cx="4348888" cy="5539658"/>
          </a:xfrm>
          <a:prstGeom prst="wedgeEllipseCallout">
            <a:avLst>
              <a:gd name="adj1" fmla="val -96830"/>
              <a:gd name="adj2" fmla="val 2685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828095">
            <a:off x="5270038" y="1342016"/>
            <a:ext cx="3276600" cy="3970318"/>
          </a:xfrm>
          <a:prstGeom prst="rect">
            <a:avLst/>
          </a:prstGeom>
        </p:spPr>
        <p:txBody>
          <a:bodyPr wrap="square">
            <a:spAutoFit/>
          </a:bodyPr>
          <a:lstStyle/>
          <a:p>
            <a:r>
              <a:rPr lang="en-US" dirty="0" smtClean="0">
                <a:solidFill>
                  <a:srgbClr val="000000"/>
                </a:solidFill>
                <a:latin typeface="High Tower Text" pitchFamily="18" charset="0"/>
              </a:rPr>
              <a:t>This discovery was made, in Japan, yes, but it had the support of the investment of the U.S. Department of Energy. This discovery calls into question the decision made in Washington a couple of years ago to disband the Super-conducting Supercollider, and it reaffirms the importance of the work </a:t>
            </a:r>
            <a:r>
              <a:rPr lang="en-US" dirty="0" smtClean="0">
                <a:solidFill>
                  <a:schemeClr val="bg1">
                    <a:lumMod val="95000"/>
                    <a:lumOff val="5000"/>
                  </a:schemeClr>
                </a:solidFill>
                <a:latin typeface="High Tower Text" pitchFamily="18" charset="0"/>
              </a:rPr>
              <a:t>now being done at the </a:t>
            </a:r>
            <a:r>
              <a:rPr lang="en-US" dirty="0" smtClean="0">
                <a:solidFill>
                  <a:schemeClr val="bg1">
                    <a:lumMod val="95000"/>
                    <a:lumOff val="5000"/>
                  </a:schemeClr>
                </a:solidFill>
                <a:latin typeface="High Tower Text" pitchFamily="18" charset="0"/>
                <a:hlinkClick r:id="rId3"/>
              </a:rPr>
              <a:t>Fermi National Acceleration Facility</a:t>
            </a:r>
            <a:r>
              <a:rPr lang="en-US" dirty="0" smtClean="0">
                <a:solidFill>
                  <a:srgbClr val="FF0000"/>
                </a:solidFill>
                <a:latin typeface="High Tower Text" pitchFamily="18" charset="0"/>
              </a:rPr>
              <a:t> </a:t>
            </a:r>
            <a:r>
              <a:rPr lang="en-US" dirty="0" smtClean="0">
                <a:solidFill>
                  <a:srgbClr val="000000"/>
                </a:solidFill>
                <a:latin typeface="High Tower Text" pitchFamily="18" charset="0"/>
              </a:rPr>
              <a:t>in Illinois.</a:t>
            </a:r>
            <a:endParaRPr lang="en-US" dirty="0">
              <a:solidFill>
                <a:srgbClr val="000000"/>
              </a:solidFill>
              <a:latin typeface="High Tower Text" pitchFamily="18" charset="0"/>
            </a:endParaRPr>
          </a:p>
        </p:txBody>
      </p:sp>
      <p:sp>
        <p:nvSpPr>
          <p:cNvPr id="12" name="Rectangle 11"/>
          <p:cNvSpPr/>
          <p:nvPr/>
        </p:nvSpPr>
        <p:spPr>
          <a:xfrm>
            <a:off x="228600" y="457200"/>
            <a:ext cx="4953000" cy="707886"/>
          </a:xfrm>
          <a:prstGeom prst="rect">
            <a:avLst/>
          </a:prstGeom>
          <a:solidFill>
            <a:schemeClr val="accent1">
              <a:lumMod val="20000"/>
              <a:lumOff val="80000"/>
            </a:schemeClr>
          </a:solidFill>
          <a:ln w="28575" cmpd="sng">
            <a:solidFill>
              <a:schemeClr val="accent1">
                <a:lumMod val="50000"/>
              </a:schemeClr>
            </a:solidFill>
          </a:ln>
        </p:spPr>
        <p:txBody>
          <a:bodyPr wrap="square">
            <a:spAutoFit/>
          </a:bodyPr>
          <a:lstStyle/>
          <a:p>
            <a:r>
              <a:rPr lang="en-US" sz="2000" b="1" dirty="0" smtClean="0">
                <a:solidFill>
                  <a:srgbClr val="0D0D0D"/>
                </a:solidFill>
                <a:latin typeface="Chalkboard"/>
                <a:cs typeface="Chalkboard"/>
              </a:rPr>
              <a:t>excerpted from remarks at the MIT commencement, June 6, 1998</a:t>
            </a:r>
            <a:endParaRPr lang="en-US" sz="2000" b="1" dirty="0">
              <a:solidFill>
                <a:srgbClr val="0D0D0D"/>
              </a:solidFill>
              <a:latin typeface="Chalkboard"/>
              <a:cs typeface="Chalkboard"/>
            </a:endParaRPr>
          </a:p>
        </p:txBody>
      </p:sp>
      <p:sp>
        <p:nvSpPr>
          <p:cNvPr id="2" name="TextBox 1"/>
          <p:cNvSpPr txBox="1"/>
          <p:nvPr/>
        </p:nvSpPr>
        <p:spPr>
          <a:xfrm>
            <a:off x="304800" y="5029200"/>
            <a:ext cx="3503835" cy="400110"/>
          </a:xfrm>
          <a:prstGeom prst="rect">
            <a:avLst/>
          </a:prstGeom>
          <a:solidFill>
            <a:schemeClr val="bg2">
              <a:lumMod val="20000"/>
              <a:lumOff val="80000"/>
            </a:schemeClr>
          </a:solidFill>
        </p:spPr>
        <p:txBody>
          <a:bodyPr wrap="none" rtlCol="0">
            <a:spAutoFit/>
          </a:bodyPr>
          <a:lstStyle/>
          <a:p>
            <a:r>
              <a:rPr lang="en-US" sz="2000" dirty="0" smtClean="0">
                <a:solidFill>
                  <a:schemeClr val="bg1">
                    <a:lumMod val="95000"/>
                    <a:lumOff val="5000"/>
                  </a:schemeClr>
                </a:solidFill>
                <a:latin typeface="Chalkboard"/>
                <a:cs typeface="Chalkboard"/>
              </a:rPr>
              <a:t>Former President Bill Clinton</a:t>
            </a:r>
            <a:endParaRPr lang="en-US" sz="2000" dirty="0">
              <a:solidFill>
                <a:schemeClr val="bg1">
                  <a:lumMod val="95000"/>
                  <a:lumOff val="5000"/>
                </a:schemeClr>
              </a:solidFill>
              <a:latin typeface="Chalkboard"/>
              <a:cs typeface="Chalkboard"/>
            </a:endParaRPr>
          </a:p>
        </p:txBody>
      </p:sp>
    </p:spTree>
    <p:extLst>
      <p:ext uri="{BB962C8B-B14F-4D97-AF65-F5344CB8AC3E}">
        <p14:creationId xmlns:p14="http://schemas.microsoft.com/office/powerpoint/2010/main" val="2274601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55423D-A2C8-CB45-BF70-0FBFFDB387CC}"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68</a:t>
            </a:fld>
            <a:endParaRPr lang="en-US"/>
          </a:p>
        </p:txBody>
      </p:sp>
      <p:sp>
        <p:nvSpPr>
          <p:cNvPr id="9" name="Rounded Rectangle 8"/>
          <p:cNvSpPr/>
          <p:nvPr/>
        </p:nvSpPr>
        <p:spPr>
          <a:xfrm>
            <a:off x="3048000" y="1981200"/>
            <a:ext cx="685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886200" y="1981200"/>
            <a:ext cx="685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048000" y="2743200"/>
            <a:ext cx="685800" cy="609600"/>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886200" y="2743200"/>
            <a:ext cx="685800" cy="609600"/>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962400" y="2667000"/>
            <a:ext cx="838200" cy="646331"/>
          </a:xfrm>
          <a:prstGeom prst="rect">
            <a:avLst/>
          </a:prstGeom>
          <a:noFill/>
        </p:spPr>
        <p:txBody>
          <a:bodyPr wrap="square" rtlCol="0">
            <a:spAutoFit/>
          </a:bodyPr>
          <a:lstStyle/>
          <a:p>
            <a:r>
              <a:rPr lang="en-US" sz="3600" dirty="0" smtClean="0">
                <a:latin typeface="Symbol" pitchFamily="18" charset="2"/>
              </a:rPr>
              <a:t>n</a:t>
            </a:r>
            <a:r>
              <a:rPr lang="en-US" dirty="0" smtClean="0">
                <a:latin typeface="Symbol" pitchFamily="18" charset="2"/>
              </a:rPr>
              <a:t>m</a:t>
            </a:r>
            <a:endParaRPr lang="en-US" dirty="0">
              <a:latin typeface="Symbol" pitchFamily="18" charset="2"/>
            </a:endParaRPr>
          </a:p>
        </p:txBody>
      </p:sp>
      <p:sp>
        <p:nvSpPr>
          <p:cNvPr id="14" name="TextBox 13"/>
          <p:cNvSpPr txBox="1"/>
          <p:nvPr/>
        </p:nvSpPr>
        <p:spPr>
          <a:xfrm>
            <a:off x="3124200" y="2667000"/>
            <a:ext cx="838200" cy="646331"/>
          </a:xfrm>
          <a:prstGeom prst="rect">
            <a:avLst/>
          </a:prstGeom>
          <a:noFill/>
        </p:spPr>
        <p:txBody>
          <a:bodyPr wrap="square" rtlCol="0">
            <a:spAutoFit/>
          </a:bodyPr>
          <a:lstStyle/>
          <a:p>
            <a:r>
              <a:rPr lang="en-US" sz="3600" dirty="0" smtClean="0">
                <a:latin typeface="Symbol" pitchFamily="18" charset="2"/>
              </a:rPr>
              <a:t>n</a:t>
            </a:r>
            <a:r>
              <a:rPr lang="en-US" dirty="0" smtClean="0">
                <a:latin typeface="David" pitchFamily="34" charset="-79"/>
                <a:cs typeface="David" pitchFamily="34" charset="-79"/>
              </a:rPr>
              <a:t>e</a:t>
            </a:r>
            <a:endParaRPr lang="en-US" dirty="0">
              <a:latin typeface="Symbol" pitchFamily="18" charset="2"/>
            </a:endParaRPr>
          </a:p>
        </p:txBody>
      </p:sp>
      <p:sp>
        <p:nvSpPr>
          <p:cNvPr id="15" name="Rounded Rectangle 14"/>
          <p:cNvSpPr/>
          <p:nvPr/>
        </p:nvSpPr>
        <p:spPr>
          <a:xfrm>
            <a:off x="4724400" y="1981200"/>
            <a:ext cx="685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800600" y="2743200"/>
            <a:ext cx="685800" cy="609600"/>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876800" y="2667000"/>
            <a:ext cx="838200" cy="646331"/>
          </a:xfrm>
          <a:prstGeom prst="rect">
            <a:avLst/>
          </a:prstGeom>
          <a:noFill/>
        </p:spPr>
        <p:txBody>
          <a:bodyPr wrap="square" rtlCol="0">
            <a:spAutoFit/>
          </a:bodyPr>
          <a:lstStyle/>
          <a:p>
            <a:r>
              <a:rPr lang="en-US" sz="3600" dirty="0" smtClean="0">
                <a:latin typeface="Symbol" pitchFamily="18" charset="2"/>
              </a:rPr>
              <a:t>n</a:t>
            </a:r>
            <a:r>
              <a:rPr lang="en-US" dirty="0" smtClean="0">
                <a:latin typeface="Symbol" pitchFamily="18" charset="2"/>
              </a:rPr>
              <a:t>t</a:t>
            </a:r>
            <a:endParaRPr lang="en-US" dirty="0">
              <a:latin typeface="Symbol" pitchFamily="18" charset="2"/>
            </a:endParaRPr>
          </a:p>
        </p:txBody>
      </p:sp>
      <p:sp>
        <p:nvSpPr>
          <p:cNvPr id="19" name="TextBox 18"/>
          <p:cNvSpPr txBox="1"/>
          <p:nvPr/>
        </p:nvSpPr>
        <p:spPr>
          <a:xfrm>
            <a:off x="3200400" y="1981200"/>
            <a:ext cx="457200" cy="646331"/>
          </a:xfrm>
          <a:prstGeom prst="rect">
            <a:avLst/>
          </a:prstGeom>
          <a:noFill/>
        </p:spPr>
        <p:txBody>
          <a:bodyPr wrap="square" rtlCol="0">
            <a:spAutoFit/>
          </a:bodyPr>
          <a:lstStyle/>
          <a:p>
            <a:r>
              <a:rPr lang="en-US" sz="3600" dirty="0" smtClean="0">
                <a:latin typeface="David" pitchFamily="34" charset="-79"/>
                <a:cs typeface="David" pitchFamily="34" charset="-79"/>
              </a:rPr>
              <a:t>e</a:t>
            </a:r>
            <a:endParaRPr lang="en-US" sz="3600" dirty="0">
              <a:latin typeface="David" pitchFamily="34" charset="-79"/>
              <a:cs typeface="David" pitchFamily="34" charset="-79"/>
            </a:endParaRPr>
          </a:p>
        </p:txBody>
      </p:sp>
      <p:sp>
        <p:nvSpPr>
          <p:cNvPr id="20" name="TextBox 19"/>
          <p:cNvSpPr txBox="1"/>
          <p:nvPr/>
        </p:nvSpPr>
        <p:spPr>
          <a:xfrm>
            <a:off x="4038600" y="1905000"/>
            <a:ext cx="457200" cy="646331"/>
          </a:xfrm>
          <a:prstGeom prst="rect">
            <a:avLst/>
          </a:prstGeom>
          <a:noFill/>
        </p:spPr>
        <p:txBody>
          <a:bodyPr wrap="square" rtlCol="0">
            <a:spAutoFit/>
          </a:bodyPr>
          <a:lstStyle/>
          <a:p>
            <a:r>
              <a:rPr lang="en-US" sz="3600" dirty="0" smtClean="0">
                <a:latin typeface="Symbol" pitchFamily="18" charset="2"/>
                <a:cs typeface="David" pitchFamily="34" charset="-79"/>
              </a:rPr>
              <a:t>m</a:t>
            </a:r>
            <a:endParaRPr lang="en-US" sz="3600" dirty="0">
              <a:latin typeface="Symbol" pitchFamily="18" charset="2"/>
              <a:cs typeface="David" pitchFamily="34" charset="-79"/>
            </a:endParaRPr>
          </a:p>
        </p:txBody>
      </p:sp>
      <p:sp>
        <p:nvSpPr>
          <p:cNvPr id="21" name="TextBox 20"/>
          <p:cNvSpPr txBox="1"/>
          <p:nvPr/>
        </p:nvSpPr>
        <p:spPr>
          <a:xfrm>
            <a:off x="4876800" y="1981200"/>
            <a:ext cx="457200" cy="646331"/>
          </a:xfrm>
          <a:prstGeom prst="rect">
            <a:avLst/>
          </a:prstGeom>
          <a:noFill/>
        </p:spPr>
        <p:txBody>
          <a:bodyPr wrap="square" rtlCol="0">
            <a:spAutoFit/>
          </a:bodyPr>
          <a:lstStyle/>
          <a:p>
            <a:r>
              <a:rPr lang="en-US" sz="3600" dirty="0" smtClean="0">
                <a:latin typeface="Symbol" pitchFamily="18" charset="2"/>
                <a:cs typeface="David" pitchFamily="34" charset="-79"/>
              </a:rPr>
              <a:t>t</a:t>
            </a:r>
            <a:endParaRPr lang="en-US" sz="3600" dirty="0">
              <a:latin typeface="Symbol" pitchFamily="18" charset="2"/>
              <a:cs typeface="David" pitchFamily="34" charset="-79"/>
            </a:endParaRPr>
          </a:p>
        </p:txBody>
      </p:sp>
      <p:sp>
        <p:nvSpPr>
          <p:cNvPr id="22" name="Rectangle 21"/>
          <p:cNvSpPr/>
          <p:nvPr/>
        </p:nvSpPr>
        <p:spPr>
          <a:xfrm>
            <a:off x="2667000" y="2590800"/>
            <a:ext cx="1143000" cy="990600"/>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143000" y="228600"/>
            <a:ext cx="6858000" cy="954107"/>
          </a:xfrm>
          <a:prstGeom prst="rect">
            <a:avLst/>
          </a:prstGeom>
          <a:solidFill>
            <a:schemeClr val="tx2">
              <a:lumMod val="20000"/>
              <a:lumOff val="80000"/>
            </a:schemeClr>
          </a:solidFill>
          <a:ln w="53975">
            <a:solidFill>
              <a:schemeClr val="bg2">
                <a:lumMod val="75000"/>
              </a:schemeClr>
            </a:solidFill>
          </a:ln>
          <a:effectLst>
            <a:outerShdw blurRad="50800" dist="38100" dir="10800000" algn="r" rotWithShape="0">
              <a:prstClr val="black">
                <a:alpha val="40000"/>
              </a:prstClr>
            </a:outerShdw>
          </a:effectLst>
        </p:spPr>
        <p:txBody>
          <a:bodyPr wrap="square" rtlCol="0">
            <a:spAutoFit/>
          </a:bodyPr>
          <a:lstStyle/>
          <a:p>
            <a:pPr algn="ctr"/>
            <a:r>
              <a:rPr lang="en-US" sz="2800" b="1" dirty="0" smtClean="0">
                <a:solidFill>
                  <a:srgbClr val="000000"/>
                </a:solidFill>
                <a:latin typeface="Chalkboard"/>
                <a:cs typeface="Chalkboard"/>
              </a:rPr>
              <a:t>What is the Source of the Missing Solar Neutrinos? </a:t>
            </a:r>
            <a:endParaRPr lang="en-US" sz="2800" b="1" dirty="0">
              <a:solidFill>
                <a:srgbClr val="000000"/>
              </a:solidFill>
              <a:latin typeface="Chalkboard"/>
              <a:cs typeface="Chalkboard"/>
            </a:endParaRPr>
          </a:p>
        </p:txBody>
      </p:sp>
      <p:sp>
        <p:nvSpPr>
          <p:cNvPr id="25" name="TextBox 24"/>
          <p:cNvSpPr txBox="1"/>
          <p:nvPr/>
        </p:nvSpPr>
        <p:spPr>
          <a:xfrm>
            <a:off x="304800" y="4114800"/>
            <a:ext cx="8610600" cy="1938992"/>
          </a:xfrm>
          <a:prstGeom prst="rect">
            <a:avLst/>
          </a:prstGeom>
          <a:solidFill>
            <a:schemeClr val="accent4">
              <a:lumMod val="20000"/>
              <a:lumOff val="80000"/>
            </a:schemeClr>
          </a:solidFill>
          <a:ln w="25400">
            <a:solidFill>
              <a:srgbClr val="FF0000"/>
            </a:solidFill>
          </a:ln>
          <a:effectLst>
            <a:outerShdw blurRad="50800" dist="38100" dir="13500000" algn="br" rotWithShape="0">
              <a:prstClr val="black">
                <a:alpha val="40000"/>
              </a:prstClr>
            </a:outerShdw>
          </a:effectLst>
        </p:spPr>
        <p:txBody>
          <a:bodyPr wrap="square" rtlCol="0">
            <a:spAutoFit/>
          </a:bodyPr>
          <a:lstStyle/>
          <a:p>
            <a:r>
              <a:rPr lang="en-US" sz="2400" b="1" dirty="0" smtClean="0">
                <a:solidFill>
                  <a:srgbClr val="000000"/>
                </a:solidFill>
                <a:latin typeface="Chalkboard"/>
                <a:cs typeface="Chalkboard"/>
              </a:rPr>
              <a:t>Can neutrino oscillations explain the missing solar neutrinos?</a:t>
            </a:r>
          </a:p>
          <a:p>
            <a:endParaRPr lang="en-US" sz="2400" b="1" dirty="0" smtClean="0">
              <a:solidFill>
                <a:srgbClr val="000000"/>
              </a:solidFill>
              <a:latin typeface="Chalkboard"/>
              <a:cs typeface="Chalkboard"/>
            </a:endParaRPr>
          </a:p>
          <a:p>
            <a:r>
              <a:rPr lang="en-US" sz="2400" b="1" dirty="0" smtClean="0">
                <a:solidFill>
                  <a:srgbClr val="008000"/>
                </a:solidFill>
                <a:latin typeface="Chalkboard"/>
                <a:cs typeface="Chalkboard"/>
              </a:rPr>
              <a:t>By the time the neutrinos enter the Earth’s atmosphere,  the electron neutrinos </a:t>
            </a:r>
            <a:r>
              <a:rPr lang="en-US" sz="2400" b="1" dirty="0" smtClean="0">
                <a:solidFill>
                  <a:schemeClr val="accent4">
                    <a:lumMod val="75000"/>
                  </a:schemeClr>
                </a:solidFill>
                <a:latin typeface="Chalkboard"/>
                <a:cs typeface="Chalkboard"/>
              </a:rPr>
              <a:t>COULD BE</a:t>
            </a:r>
            <a:r>
              <a:rPr lang="en-US" sz="2400" b="1" dirty="0" smtClean="0">
                <a:solidFill>
                  <a:srgbClr val="008000"/>
                </a:solidFill>
                <a:latin typeface="Chalkboard"/>
                <a:cs typeface="Chalkboard"/>
              </a:rPr>
              <a:t> changing </a:t>
            </a:r>
            <a:r>
              <a:rPr lang="en-US" sz="2400" b="1" dirty="0" err="1" smtClean="0">
                <a:solidFill>
                  <a:srgbClr val="008000"/>
                </a:solidFill>
                <a:latin typeface="Chalkboard"/>
                <a:cs typeface="Chalkboard"/>
              </a:rPr>
              <a:t>flavour</a:t>
            </a:r>
            <a:r>
              <a:rPr lang="en-US" sz="2400" b="1" dirty="0" smtClean="0">
                <a:solidFill>
                  <a:srgbClr val="008000"/>
                </a:solidFill>
                <a:latin typeface="Chalkboard"/>
                <a:cs typeface="Chalkboard"/>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1828800"/>
            <a:ext cx="7467600" cy="1653988"/>
          </a:xfrm>
          <a:solidFill>
            <a:schemeClr val="accent2">
              <a:lumMod val="20000"/>
              <a:lumOff val="80000"/>
            </a:schemeClr>
          </a:solidFill>
          <a:ln w="76200" cmpd="sng">
            <a:solidFill>
              <a:srgbClr val="CCFFCC"/>
            </a:solidFill>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dirty="0" smtClean="0">
                <a:ln w="50800"/>
                <a:solidFill>
                  <a:schemeClr val="bg1">
                    <a:shade val="50000"/>
                  </a:schemeClr>
                </a:solidFill>
                <a:effectLst/>
                <a:latin typeface="Chalkboard"/>
                <a:cs typeface="Chalkboard"/>
              </a:rPr>
              <a:t>Solving a 40-year Puzzle</a:t>
            </a:r>
            <a:endParaRPr lang="en-US" dirty="0">
              <a:ln w="50800"/>
              <a:solidFill>
                <a:schemeClr val="bg1">
                  <a:shade val="50000"/>
                </a:schemeClr>
              </a:solidFill>
              <a:effectLst/>
              <a:latin typeface="Chalkboard"/>
              <a:cs typeface="Chalkboard"/>
            </a:endParaRPr>
          </a:p>
        </p:txBody>
      </p:sp>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69</a:t>
            </a:fld>
            <a:endParaRPr lang="en-US"/>
          </a:p>
        </p:txBody>
      </p:sp>
    </p:spTree>
    <p:extLst>
      <p:ext uri="{BB962C8B-B14F-4D97-AF65-F5344CB8AC3E}">
        <p14:creationId xmlns:p14="http://schemas.microsoft.com/office/powerpoint/2010/main" val="564045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290A3BA-5E52-1B41-BD6E-0F354CF3C663}"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7</a:t>
            </a:fld>
            <a:endParaRPr lang="en-US"/>
          </a:p>
        </p:txBody>
      </p:sp>
      <p:sp>
        <p:nvSpPr>
          <p:cNvPr id="8" name="Title 1"/>
          <p:cNvSpPr txBox="1">
            <a:spLocks/>
          </p:cNvSpPr>
          <p:nvPr/>
        </p:nvSpPr>
        <p:spPr>
          <a:xfrm>
            <a:off x="838200" y="152400"/>
            <a:ext cx="7239000" cy="762000"/>
          </a:xfrm>
          <a:prstGeom prst="rect">
            <a:avLst/>
          </a:prstGeom>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smtClean="0">
                <a:ln w="50800"/>
                <a:solidFill>
                  <a:schemeClr val="bg1">
                    <a:shade val="50000"/>
                  </a:schemeClr>
                </a:solidFill>
                <a:latin typeface="Rockwell" pitchFamily="18" charset="0"/>
                <a:ea typeface="+mj-ea"/>
                <a:cs typeface="+mj-cs"/>
              </a:rPr>
              <a:t>Elementary Particles</a:t>
            </a:r>
            <a:endParaRPr kumimoji="0" lang="en-US" sz="4400" b="1" u="none" strike="noStrike" kern="1200" normalizeH="0" baseline="0" noProof="0" dirty="0">
              <a:ln w="50800"/>
              <a:solidFill>
                <a:schemeClr val="bg1">
                  <a:shade val="50000"/>
                </a:schemeClr>
              </a:solidFill>
              <a:uLnTx/>
              <a:uFillTx/>
              <a:latin typeface="Rockwell" pitchFamily="18" charset="0"/>
              <a:ea typeface="+mj-ea"/>
              <a:cs typeface="+mj-cs"/>
            </a:endParaRPr>
          </a:p>
        </p:txBody>
      </p:sp>
      <p:sp>
        <p:nvSpPr>
          <p:cNvPr id="10" name="Rounded Rectangle 9"/>
          <p:cNvSpPr/>
          <p:nvPr/>
        </p:nvSpPr>
        <p:spPr>
          <a:xfrm>
            <a:off x="533400" y="3810000"/>
            <a:ext cx="1219200" cy="2438400"/>
          </a:xfrm>
          <a:prstGeom prst="roundRect">
            <a:avLst/>
          </a:prstGeom>
          <a:solidFill>
            <a:schemeClr val="tx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1752600"/>
            <a:ext cx="1219200" cy="1219200"/>
          </a:xfrm>
          <a:prstGeom prst="roundRect">
            <a:avLst>
              <a:gd name="adj" fmla="val 0"/>
            </a:avLst>
          </a:prstGeom>
          <a:solidFill>
            <a:schemeClr val="tx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990600"/>
            <a:ext cx="2209800" cy="584776"/>
          </a:xfrm>
          <a:prstGeom prst="rect">
            <a:avLst/>
          </a:prstGeom>
          <a:noFill/>
        </p:spPr>
        <p:txBody>
          <a:bodyPr wrap="square" rtlCol="0">
            <a:spAutoFit/>
          </a:bodyPr>
          <a:lstStyle/>
          <a:p>
            <a:pPr algn="ctr"/>
            <a:r>
              <a:rPr lang="en-US" sz="3200" dirty="0" smtClean="0">
                <a:latin typeface="Chalkboard SE Bold"/>
                <a:cs typeface="Chalkboard SE Bold"/>
              </a:rPr>
              <a:t>Leptons</a:t>
            </a:r>
            <a:endParaRPr lang="en-US" sz="3200" dirty="0">
              <a:latin typeface="Chalkboard SE Bold"/>
              <a:cs typeface="Chalkboard SE Bold"/>
            </a:endParaRPr>
          </a:p>
        </p:txBody>
      </p:sp>
      <p:sp>
        <p:nvSpPr>
          <p:cNvPr id="13" name="TextBox 12"/>
          <p:cNvSpPr txBox="1"/>
          <p:nvPr/>
        </p:nvSpPr>
        <p:spPr>
          <a:xfrm>
            <a:off x="5644" y="3200400"/>
            <a:ext cx="2133600" cy="523220"/>
          </a:xfrm>
          <a:prstGeom prst="rect">
            <a:avLst/>
          </a:prstGeom>
          <a:noFill/>
        </p:spPr>
        <p:txBody>
          <a:bodyPr wrap="square" rtlCol="0">
            <a:spAutoFit/>
          </a:bodyPr>
          <a:lstStyle/>
          <a:p>
            <a:pPr algn="ctr"/>
            <a:r>
              <a:rPr lang="en-US" sz="2800" b="1" dirty="0" smtClean="0">
                <a:latin typeface="Chalkboard SE Regular"/>
                <a:cs typeface="Chalkboard SE Regular"/>
              </a:rPr>
              <a:t>Quarks</a:t>
            </a:r>
            <a:endParaRPr lang="en-US" sz="2800" b="1" dirty="0">
              <a:latin typeface="Chalkboard SE Regular"/>
              <a:cs typeface="Chalkboard SE Regular"/>
            </a:endParaRPr>
          </a:p>
        </p:txBody>
      </p:sp>
      <p:sp>
        <p:nvSpPr>
          <p:cNvPr id="14" name="TextBox 13"/>
          <p:cNvSpPr txBox="1"/>
          <p:nvPr/>
        </p:nvSpPr>
        <p:spPr>
          <a:xfrm>
            <a:off x="533400" y="2514600"/>
            <a:ext cx="1143000" cy="369332"/>
          </a:xfrm>
          <a:prstGeom prst="rect">
            <a:avLst/>
          </a:prstGeom>
          <a:noFill/>
        </p:spPr>
        <p:txBody>
          <a:bodyPr wrap="square" rtlCol="0">
            <a:spAutoFit/>
          </a:bodyPr>
          <a:lstStyle/>
          <a:p>
            <a:r>
              <a:rPr lang="en-US" dirty="0" smtClean="0">
                <a:solidFill>
                  <a:srgbClr val="0D0D0D"/>
                </a:solidFill>
                <a:latin typeface="Chalkboard SE Regular"/>
                <a:cs typeface="Chalkboard SE Regular"/>
              </a:rPr>
              <a:t>electron</a:t>
            </a:r>
            <a:endParaRPr lang="en-US" dirty="0">
              <a:solidFill>
                <a:srgbClr val="0D0D0D"/>
              </a:solidFill>
              <a:latin typeface="Chalkboard SE Regular"/>
              <a:cs typeface="Chalkboard SE Regular"/>
            </a:endParaRPr>
          </a:p>
        </p:txBody>
      </p:sp>
      <p:sp>
        <p:nvSpPr>
          <p:cNvPr id="15" name="TextBox 14"/>
          <p:cNvSpPr txBox="1"/>
          <p:nvPr/>
        </p:nvSpPr>
        <p:spPr>
          <a:xfrm>
            <a:off x="533400" y="45720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up</a:t>
            </a:r>
            <a:endParaRPr lang="en-US" dirty="0">
              <a:solidFill>
                <a:srgbClr val="0D0D0D"/>
              </a:solidFill>
              <a:latin typeface="Chalkboard SE Regular"/>
              <a:cs typeface="Chalkboard SE Regular"/>
            </a:endParaRPr>
          </a:p>
        </p:txBody>
      </p:sp>
      <p:sp>
        <p:nvSpPr>
          <p:cNvPr id="16" name="TextBox 15"/>
          <p:cNvSpPr txBox="1"/>
          <p:nvPr/>
        </p:nvSpPr>
        <p:spPr>
          <a:xfrm>
            <a:off x="609600" y="56388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down</a:t>
            </a:r>
            <a:endParaRPr lang="en-US" dirty="0">
              <a:solidFill>
                <a:srgbClr val="0D0D0D"/>
              </a:solidFill>
              <a:latin typeface="Chalkboard SE Regular"/>
              <a:cs typeface="Chalkboard SE Regular"/>
            </a:endParaRPr>
          </a:p>
        </p:txBody>
      </p:sp>
      <p:sp>
        <p:nvSpPr>
          <p:cNvPr id="17" name="Oval 16"/>
          <p:cNvSpPr/>
          <p:nvPr/>
        </p:nvSpPr>
        <p:spPr>
          <a:xfrm>
            <a:off x="762000" y="19050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38200" y="1905000"/>
            <a:ext cx="685800" cy="461665"/>
          </a:xfrm>
          <a:prstGeom prst="rect">
            <a:avLst/>
          </a:prstGeom>
          <a:noFill/>
        </p:spPr>
        <p:txBody>
          <a:bodyPr wrap="square" rtlCol="0">
            <a:spAutoFit/>
          </a:bodyPr>
          <a:lstStyle/>
          <a:p>
            <a:r>
              <a:rPr lang="en-US" sz="2400" b="1" dirty="0" smtClean="0">
                <a:latin typeface="Bookman Old Style" pitchFamily="18" charset="0"/>
              </a:rPr>
              <a:t>e</a:t>
            </a:r>
            <a:endParaRPr lang="en-US" sz="2400" b="1" baseline="30000" dirty="0">
              <a:latin typeface="Bookman Old Style" pitchFamily="18" charset="0"/>
            </a:endParaRPr>
          </a:p>
        </p:txBody>
      </p:sp>
      <p:sp>
        <p:nvSpPr>
          <p:cNvPr id="19" name="Oval 18"/>
          <p:cNvSpPr/>
          <p:nvPr/>
        </p:nvSpPr>
        <p:spPr>
          <a:xfrm>
            <a:off x="838200" y="4038600"/>
            <a:ext cx="609600" cy="533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38200" y="4038600"/>
            <a:ext cx="685800" cy="461665"/>
          </a:xfrm>
          <a:prstGeom prst="rect">
            <a:avLst/>
          </a:prstGeom>
          <a:noFill/>
        </p:spPr>
        <p:txBody>
          <a:bodyPr wrap="square" rtlCol="0">
            <a:spAutoFit/>
          </a:bodyPr>
          <a:lstStyle/>
          <a:p>
            <a:r>
              <a:rPr lang="en-US" sz="2400" b="1" dirty="0" smtClean="0">
                <a:latin typeface="Bookman Old Style" pitchFamily="18" charset="0"/>
              </a:rPr>
              <a:t> u</a:t>
            </a:r>
            <a:endParaRPr lang="en-US" sz="2400" b="1" baseline="30000" dirty="0">
              <a:latin typeface="Bookman Old Style" pitchFamily="18" charset="0"/>
            </a:endParaRPr>
          </a:p>
        </p:txBody>
      </p:sp>
      <p:sp>
        <p:nvSpPr>
          <p:cNvPr id="21" name="Oval 20"/>
          <p:cNvSpPr/>
          <p:nvPr/>
        </p:nvSpPr>
        <p:spPr>
          <a:xfrm>
            <a:off x="838200" y="5029200"/>
            <a:ext cx="609600" cy="533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38200" y="5029200"/>
            <a:ext cx="685800" cy="461665"/>
          </a:xfrm>
          <a:prstGeom prst="rect">
            <a:avLst/>
          </a:prstGeom>
          <a:noFill/>
        </p:spPr>
        <p:txBody>
          <a:bodyPr wrap="square" rtlCol="0">
            <a:spAutoFit/>
          </a:bodyPr>
          <a:lstStyle/>
          <a:p>
            <a:r>
              <a:rPr lang="en-US" sz="2400" b="1" dirty="0" smtClean="0">
                <a:latin typeface="Bookman Old Style" pitchFamily="18" charset="0"/>
              </a:rPr>
              <a:t> d</a:t>
            </a:r>
            <a:endParaRPr lang="en-US" sz="2400" b="1" baseline="30000" dirty="0">
              <a:latin typeface="Bookman Old Style" pitchFamily="18" charset="0"/>
            </a:endParaRPr>
          </a:p>
        </p:txBody>
      </p:sp>
      <p:sp>
        <p:nvSpPr>
          <p:cNvPr id="24" name="Rounded Rectangle 23"/>
          <p:cNvSpPr/>
          <p:nvPr/>
        </p:nvSpPr>
        <p:spPr>
          <a:xfrm>
            <a:off x="3886200" y="1752600"/>
            <a:ext cx="1219200" cy="1219200"/>
          </a:xfrm>
          <a:prstGeom prst="roundRect">
            <a:avLst>
              <a:gd name="adj" fmla="val 0"/>
            </a:avLst>
          </a:prstGeom>
          <a:solidFill>
            <a:schemeClr val="tx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962400" y="2514600"/>
            <a:ext cx="1143000" cy="369332"/>
          </a:xfrm>
          <a:prstGeom prst="rect">
            <a:avLst/>
          </a:prstGeom>
          <a:noFill/>
        </p:spPr>
        <p:txBody>
          <a:bodyPr wrap="square" rtlCol="0">
            <a:spAutoFit/>
          </a:bodyPr>
          <a:lstStyle/>
          <a:p>
            <a:r>
              <a:rPr lang="en-US" dirty="0" smtClean="0">
                <a:solidFill>
                  <a:srgbClr val="0D0D0D"/>
                </a:solidFill>
                <a:latin typeface="Chalkboard SE Regular"/>
                <a:cs typeface="Chalkboard SE Regular"/>
              </a:rPr>
              <a:t>muon</a:t>
            </a:r>
            <a:endParaRPr lang="en-US" dirty="0">
              <a:solidFill>
                <a:srgbClr val="0D0D0D"/>
              </a:solidFill>
              <a:latin typeface="Chalkboard SE Regular"/>
              <a:cs typeface="Chalkboard SE Regular"/>
            </a:endParaRPr>
          </a:p>
        </p:txBody>
      </p:sp>
      <p:sp>
        <p:nvSpPr>
          <p:cNvPr id="26" name="Oval 25"/>
          <p:cNvSpPr/>
          <p:nvPr/>
        </p:nvSpPr>
        <p:spPr>
          <a:xfrm>
            <a:off x="4191000" y="19050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267200" y="2057400"/>
            <a:ext cx="685800" cy="379591"/>
          </a:xfrm>
          <a:prstGeom prst="rect">
            <a:avLst/>
          </a:prstGeom>
          <a:noFill/>
        </p:spPr>
        <p:txBody>
          <a:bodyPr wrap="square" rtlCol="0">
            <a:spAutoFit/>
          </a:bodyPr>
          <a:lstStyle/>
          <a:p>
            <a:r>
              <a:rPr lang="en-US" sz="2800" b="1" baseline="30000" dirty="0" smtClean="0">
                <a:latin typeface="Lucida Grande"/>
                <a:ea typeface="Lucida Grande"/>
                <a:cs typeface="Lucida Grande"/>
              </a:rPr>
              <a:t>μ</a:t>
            </a:r>
            <a:endParaRPr lang="en-US" sz="2800" b="1" baseline="30000" dirty="0">
              <a:latin typeface="Bookman Old Style" pitchFamily="18" charset="0"/>
            </a:endParaRPr>
          </a:p>
        </p:txBody>
      </p:sp>
      <p:sp>
        <p:nvSpPr>
          <p:cNvPr id="29" name="Rounded Rectangle 28"/>
          <p:cNvSpPr/>
          <p:nvPr/>
        </p:nvSpPr>
        <p:spPr>
          <a:xfrm>
            <a:off x="3962400" y="3810000"/>
            <a:ext cx="1219200" cy="2438400"/>
          </a:xfrm>
          <a:prstGeom prst="roundRect">
            <a:avLst/>
          </a:prstGeom>
          <a:solidFill>
            <a:schemeClr val="tx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962400" y="45720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charm</a:t>
            </a:r>
            <a:endParaRPr lang="en-US" dirty="0">
              <a:solidFill>
                <a:srgbClr val="0D0D0D"/>
              </a:solidFill>
              <a:latin typeface="Chalkboard SE Regular"/>
              <a:cs typeface="Chalkboard SE Regular"/>
            </a:endParaRPr>
          </a:p>
        </p:txBody>
      </p:sp>
      <p:sp>
        <p:nvSpPr>
          <p:cNvPr id="34" name="TextBox 33"/>
          <p:cNvSpPr txBox="1"/>
          <p:nvPr/>
        </p:nvSpPr>
        <p:spPr>
          <a:xfrm>
            <a:off x="4038600" y="56388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strange</a:t>
            </a:r>
            <a:endParaRPr lang="en-US" dirty="0">
              <a:solidFill>
                <a:srgbClr val="0D0D0D"/>
              </a:solidFill>
              <a:latin typeface="Chalkboard SE Regular"/>
              <a:cs typeface="Chalkboard SE Regular"/>
            </a:endParaRPr>
          </a:p>
        </p:txBody>
      </p:sp>
      <p:sp>
        <p:nvSpPr>
          <p:cNvPr id="35" name="Oval 34"/>
          <p:cNvSpPr/>
          <p:nvPr/>
        </p:nvSpPr>
        <p:spPr>
          <a:xfrm>
            <a:off x="4267200" y="4038600"/>
            <a:ext cx="609600" cy="533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267200" y="4038600"/>
            <a:ext cx="685800" cy="461665"/>
          </a:xfrm>
          <a:prstGeom prst="rect">
            <a:avLst/>
          </a:prstGeom>
          <a:noFill/>
        </p:spPr>
        <p:txBody>
          <a:bodyPr wrap="square" rtlCol="0">
            <a:spAutoFit/>
          </a:bodyPr>
          <a:lstStyle/>
          <a:p>
            <a:r>
              <a:rPr lang="en-US" sz="2400" b="1" dirty="0" smtClean="0">
                <a:latin typeface="Bookman Old Style" pitchFamily="18" charset="0"/>
              </a:rPr>
              <a:t> c</a:t>
            </a:r>
            <a:endParaRPr lang="en-US" sz="2400" b="1" baseline="30000" dirty="0">
              <a:latin typeface="Bookman Old Style" pitchFamily="18" charset="0"/>
            </a:endParaRPr>
          </a:p>
        </p:txBody>
      </p:sp>
      <p:sp>
        <p:nvSpPr>
          <p:cNvPr id="37" name="Oval 36"/>
          <p:cNvSpPr/>
          <p:nvPr/>
        </p:nvSpPr>
        <p:spPr>
          <a:xfrm>
            <a:off x="4267200" y="5029200"/>
            <a:ext cx="609600" cy="533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267200" y="5029200"/>
            <a:ext cx="685800" cy="461665"/>
          </a:xfrm>
          <a:prstGeom prst="rect">
            <a:avLst/>
          </a:prstGeom>
          <a:noFill/>
        </p:spPr>
        <p:txBody>
          <a:bodyPr wrap="square" rtlCol="0">
            <a:spAutoFit/>
          </a:bodyPr>
          <a:lstStyle/>
          <a:p>
            <a:r>
              <a:rPr lang="en-US" sz="2400" b="1" dirty="0" smtClean="0">
                <a:latin typeface="Bookman Old Style" pitchFamily="18" charset="0"/>
              </a:rPr>
              <a:t> s</a:t>
            </a:r>
            <a:endParaRPr lang="en-US" sz="2400" b="1" baseline="30000" dirty="0">
              <a:latin typeface="Bookman Old Style" pitchFamily="18" charset="0"/>
            </a:endParaRPr>
          </a:p>
        </p:txBody>
      </p:sp>
      <p:sp>
        <p:nvSpPr>
          <p:cNvPr id="39" name="Rounded Rectangle 38"/>
          <p:cNvSpPr/>
          <p:nvPr/>
        </p:nvSpPr>
        <p:spPr>
          <a:xfrm>
            <a:off x="7010400" y="1752600"/>
            <a:ext cx="1219200" cy="1219200"/>
          </a:xfrm>
          <a:prstGeom prst="roundRect">
            <a:avLst>
              <a:gd name="adj" fmla="val 0"/>
            </a:avLst>
          </a:prstGeom>
          <a:solidFill>
            <a:schemeClr val="tx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7086600" y="2514600"/>
            <a:ext cx="1143000" cy="369332"/>
          </a:xfrm>
          <a:prstGeom prst="rect">
            <a:avLst/>
          </a:prstGeom>
          <a:noFill/>
        </p:spPr>
        <p:txBody>
          <a:bodyPr wrap="square" rtlCol="0">
            <a:spAutoFit/>
          </a:bodyPr>
          <a:lstStyle/>
          <a:p>
            <a:r>
              <a:rPr lang="en-US" dirty="0" smtClean="0">
                <a:solidFill>
                  <a:srgbClr val="0D0D0D"/>
                </a:solidFill>
                <a:latin typeface="Chalkboard SE Regular"/>
                <a:cs typeface="Chalkboard SE Regular"/>
              </a:rPr>
              <a:t>tau</a:t>
            </a:r>
            <a:endParaRPr lang="en-US" dirty="0">
              <a:solidFill>
                <a:srgbClr val="0D0D0D"/>
              </a:solidFill>
              <a:latin typeface="Chalkboard SE Regular"/>
              <a:cs typeface="Chalkboard SE Regular"/>
            </a:endParaRPr>
          </a:p>
        </p:txBody>
      </p:sp>
      <p:sp>
        <p:nvSpPr>
          <p:cNvPr id="41" name="Oval 40"/>
          <p:cNvSpPr/>
          <p:nvPr/>
        </p:nvSpPr>
        <p:spPr>
          <a:xfrm>
            <a:off x="7315200" y="19050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7391400" y="2057400"/>
            <a:ext cx="685800" cy="379591"/>
          </a:xfrm>
          <a:prstGeom prst="rect">
            <a:avLst/>
          </a:prstGeom>
          <a:noFill/>
        </p:spPr>
        <p:txBody>
          <a:bodyPr wrap="square" rtlCol="0">
            <a:spAutoFit/>
          </a:bodyPr>
          <a:lstStyle/>
          <a:p>
            <a:r>
              <a:rPr lang="en-US" sz="2800" b="1" baseline="30000" dirty="0" err="1" smtClean="0">
                <a:latin typeface="Lucida Grande"/>
                <a:ea typeface="Lucida Grande"/>
                <a:cs typeface="Lucida Grande"/>
              </a:rPr>
              <a:t>τ</a:t>
            </a:r>
            <a:endParaRPr lang="en-US" sz="2800" b="1" baseline="30000" dirty="0">
              <a:latin typeface="Bookman Old Style" pitchFamily="18" charset="0"/>
            </a:endParaRPr>
          </a:p>
        </p:txBody>
      </p:sp>
      <p:sp>
        <p:nvSpPr>
          <p:cNvPr id="43" name="Rounded Rectangle 42"/>
          <p:cNvSpPr/>
          <p:nvPr/>
        </p:nvSpPr>
        <p:spPr>
          <a:xfrm>
            <a:off x="7086600" y="3810000"/>
            <a:ext cx="1219200" cy="2438400"/>
          </a:xfrm>
          <a:prstGeom prst="roundRect">
            <a:avLst/>
          </a:prstGeom>
          <a:solidFill>
            <a:schemeClr val="tx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7086600" y="45720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top</a:t>
            </a:r>
            <a:endParaRPr lang="en-US" dirty="0">
              <a:solidFill>
                <a:srgbClr val="0D0D0D"/>
              </a:solidFill>
              <a:latin typeface="Chalkboard SE Regular"/>
              <a:cs typeface="Chalkboard SE Regular"/>
            </a:endParaRPr>
          </a:p>
        </p:txBody>
      </p:sp>
      <p:sp>
        <p:nvSpPr>
          <p:cNvPr id="45" name="TextBox 44"/>
          <p:cNvSpPr txBox="1"/>
          <p:nvPr/>
        </p:nvSpPr>
        <p:spPr>
          <a:xfrm>
            <a:off x="7162800" y="5638800"/>
            <a:ext cx="1143000" cy="369332"/>
          </a:xfrm>
          <a:prstGeom prst="rect">
            <a:avLst/>
          </a:prstGeom>
          <a:noFill/>
        </p:spPr>
        <p:txBody>
          <a:bodyPr wrap="square" rtlCol="0">
            <a:spAutoFit/>
          </a:bodyPr>
          <a:lstStyle/>
          <a:p>
            <a:pPr algn="ctr"/>
            <a:r>
              <a:rPr lang="en-US" dirty="0" smtClean="0">
                <a:solidFill>
                  <a:srgbClr val="0D0D0D"/>
                </a:solidFill>
                <a:latin typeface="Chalkboard SE Regular"/>
                <a:cs typeface="Chalkboard SE Regular"/>
              </a:rPr>
              <a:t>bottom</a:t>
            </a:r>
            <a:endParaRPr lang="en-US" dirty="0">
              <a:solidFill>
                <a:srgbClr val="0D0D0D"/>
              </a:solidFill>
              <a:latin typeface="Chalkboard SE Regular"/>
              <a:cs typeface="Chalkboard SE Regular"/>
            </a:endParaRPr>
          </a:p>
        </p:txBody>
      </p:sp>
      <p:sp>
        <p:nvSpPr>
          <p:cNvPr id="46" name="Oval 45"/>
          <p:cNvSpPr/>
          <p:nvPr/>
        </p:nvSpPr>
        <p:spPr>
          <a:xfrm>
            <a:off x="7391400" y="4038600"/>
            <a:ext cx="609600" cy="533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391400" y="4038600"/>
            <a:ext cx="685800" cy="461665"/>
          </a:xfrm>
          <a:prstGeom prst="rect">
            <a:avLst/>
          </a:prstGeom>
          <a:noFill/>
        </p:spPr>
        <p:txBody>
          <a:bodyPr wrap="square" rtlCol="0">
            <a:spAutoFit/>
          </a:bodyPr>
          <a:lstStyle/>
          <a:p>
            <a:r>
              <a:rPr lang="en-US" sz="2400" b="1" dirty="0" smtClean="0">
                <a:latin typeface="Bookman Old Style" pitchFamily="18" charset="0"/>
              </a:rPr>
              <a:t> t</a:t>
            </a:r>
            <a:endParaRPr lang="en-US" sz="2400" b="1" baseline="30000" dirty="0">
              <a:latin typeface="Bookman Old Style" pitchFamily="18" charset="0"/>
            </a:endParaRPr>
          </a:p>
        </p:txBody>
      </p:sp>
      <p:sp>
        <p:nvSpPr>
          <p:cNvPr id="48" name="Oval 47"/>
          <p:cNvSpPr/>
          <p:nvPr/>
        </p:nvSpPr>
        <p:spPr>
          <a:xfrm>
            <a:off x="7391400" y="5029200"/>
            <a:ext cx="609600" cy="533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391400" y="5029200"/>
            <a:ext cx="685800" cy="461665"/>
          </a:xfrm>
          <a:prstGeom prst="rect">
            <a:avLst/>
          </a:prstGeom>
          <a:noFill/>
        </p:spPr>
        <p:txBody>
          <a:bodyPr wrap="square" rtlCol="0">
            <a:spAutoFit/>
          </a:bodyPr>
          <a:lstStyle/>
          <a:p>
            <a:r>
              <a:rPr lang="en-US" sz="2400" b="1" dirty="0" smtClean="0">
                <a:latin typeface="Bookman Old Style" pitchFamily="18" charset="0"/>
              </a:rPr>
              <a:t> b</a:t>
            </a:r>
            <a:endParaRPr lang="en-US" sz="2400" b="1" baseline="30000" dirty="0">
              <a:latin typeface="Bookman Old Style" pitchFamily="18" charset="0"/>
            </a:endParaRPr>
          </a:p>
        </p:txBody>
      </p:sp>
      <p:sp>
        <p:nvSpPr>
          <p:cNvPr id="2" name="Rectangle 1"/>
          <p:cNvSpPr/>
          <p:nvPr/>
        </p:nvSpPr>
        <p:spPr>
          <a:xfrm>
            <a:off x="838200" y="1143000"/>
            <a:ext cx="7086600" cy="510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066800" y="1219200"/>
            <a:ext cx="6629400" cy="954107"/>
          </a:xfrm>
          <a:prstGeom prst="rect">
            <a:avLst/>
          </a:prstGeom>
          <a:noFill/>
        </p:spPr>
        <p:txBody>
          <a:bodyPr wrap="square" rtlCol="0">
            <a:spAutoFit/>
          </a:bodyPr>
          <a:lstStyle/>
          <a:p>
            <a:pPr algn="ctr"/>
            <a:r>
              <a:rPr lang="en-US" sz="2800" b="1" dirty="0" smtClean="0">
                <a:solidFill>
                  <a:srgbClr val="FF0000"/>
                </a:solidFill>
                <a:latin typeface="Chalkboard SE Regular"/>
                <a:cs typeface="Chalkboard SE Regular"/>
              </a:rPr>
              <a:t>The difference between the generations is the MASS!</a:t>
            </a:r>
            <a:endParaRPr lang="en-US" sz="2800" b="1" dirty="0">
              <a:solidFill>
                <a:srgbClr val="FF0000"/>
              </a:solidFill>
              <a:latin typeface="Chalkboard SE Regular"/>
              <a:cs typeface="Chalkboard SE Regular"/>
            </a:endParaRPr>
          </a:p>
        </p:txBody>
      </p:sp>
      <p:pic>
        <p:nvPicPr>
          <p:cNvPr id="7" name="Picture 6"/>
          <p:cNvPicPr>
            <a:picLocks noChangeAspect="1"/>
          </p:cNvPicPr>
          <p:nvPr/>
        </p:nvPicPr>
        <p:blipFill>
          <a:blip r:embed="rId2"/>
          <a:stretch>
            <a:fillRect/>
          </a:stretch>
        </p:blipFill>
        <p:spPr>
          <a:xfrm>
            <a:off x="2286000" y="2286000"/>
            <a:ext cx="4102100" cy="3403600"/>
          </a:xfrm>
          <a:prstGeom prst="rect">
            <a:avLst/>
          </a:prstGeom>
        </p:spPr>
      </p:pic>
    </p:spTree>
    <p:extLst>
      <p:ext uri="{BB962C8B-B14F-4D97-AF65-F5344CB8AC3E}">
        <p14:creationId xmlns:p14="http://schemas.microsoft.com/office/powerpoint/2010/main" val="2592511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ED6AEA3-4B7D-E842-A347-D708BBAB74FA}"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70</a:t>
            </a:fld>
            <a:endParaRPr lang="en-US"/>
          </a:p>
        </p:txBody>
      </p:sp>
      <p:pic>
        <p:nvPicPr>
          <p:cNvPr id="1026" name="Picture 2" descr="https://encrypted-tbn3.gstatic.com/images?q=tbn:ANd9GcQpQ3_bQPGeM-Po1Pbs9y2a_v3i78K4aKcYJrgvccg_T1Gpb9aFlg"/>
          <p:cNvPicPr>
            <a:picLocks noChangeAspect="1" noChangeArrowheads="1"/>
          </p:cNvPicPr>
          <p:nvPr/>
        </p:nvPicPr>
        <p:blipFill>
          <a:blip r:embed="rId2" cstate="print"/>
          <a:srcRect/>
          <a:stretch>
            <a:fillRect/>
          </a:stretch>
        </p:blipFill>
        <p:spPr bwMode="auto">
          <a:xfrm>
            <a:off x="2819400" y="3429000"/>
            <a:ext cx="3048000" cy="3278459"/>
          </a:xfrm>
          <a:prstGeom prst="rect">
            <a:avLst/>
          </a:prstGeom>
          <a:noFill/>
        </p:spPr>
      </p:pic>
      <p:sp>
        <p:nvSpPr>
          <p:cNvPr id="8" name="Content Placeholder 2"/>
          <p:cNvSpPr txBox="1">
            <a:spLocks/>
          </p:cNvSpPr>
          <p:nvPr/>
        </p:nvSpPr>
        <p:spPr>
          <a:xfrm>
            <a:off x="457200" y="152400"/>
            <a:ext cx="8001000" cy="3276600"/>
          </a:xfrm>
          <a:prstGeom prst="rect">
            <a:avLst/>
          </a:prstGeom>
          <a:solidFill>
            <a:srgbClr val="FDF8CD"/>
          </a:solidFill>
          <a:ln w="76200" cmpd="sng">
            <a:solidFill>
              <a:srgbClr val="796D04"/>
            </a:solidFill>
          </a:ln>
        </p:spPr>
        <p:txBody>
          <a:bodyPr vert="horz">
            <a:normAutofit fontScale="70000" lnSpcReduction="20000"/>
          </a:bodyPr>
          <a:lstStyle/>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kumimoji="0" lang="en-US" sz="3600" b="1" u="none" strike="noStrike" kern="1200" cap="none" spc="0" normalizeH="0" baseline="0" noProof="0" dirty="0" smtClean="0">
                <a:ln>
                  <a:noFill/>
                </a:ln>
                <a:solidFill>
                  <a:srgbClr val="0D0D0D"/>
                </a:solidFill>
                <a:effectLst/>
                <a:uLnTx/>
                <a:uFillTx/>
                <a:latin typeface="Chalkboard"/>
                <a:cs typeface="Chalkboard"/>
              </a:rPr>
              <a:t>In 2001, the results from Sudbury Neutrino Observatory (SNO) in Canada solved the mystery of the missing solar neutrinos puzzle.</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en-US" sz="3600" b="1" u="none" strike="noStrike" kern="1200" cap="none" spc="0" normalizeH="0" baseline="0" noProof="0" dirty="0" smtClean="0">
              <a:ln>
                <a:noFill/>
              </a:ln>
              <a:solidFill>
                <a:srgbClr val="0D0D0D"/>
              </a:solidFill>
              <a:effectLst/>
              <a:uLnTx/>
              <a:uFillTx/>
              <a:latin typeface="Chalkboard"/>
              <a:cs typeface="Chalkboard"/>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lang="en-US" sz="3600" b="1" noProof="0" dirty="0" smtClean="0">
                <a:solidFill>
                  <a:srgbClr val="000090"/>
                </a:solidFill>
                <a:latin typeface="Chalkboard"/>
                <a:cs typeface="Chalkboard"/>
              </a:rPr>
              <a:t>SNO announced that the total </a:t>
            </a:r>
            <a:r>
              <a:rPr lang="en-US" sz="3600" b="1" dirty="0" smtClean="0">
                <a:solidFill>
                  <a:srgbClr val="000090"/>
                </a:solidFill>
                <a:latin typeface="Chalkboard"/>
                <a:cs typeface="Chalkboard"/>
              </a:rPr>
              <a:t>number</a:t>
            </a:r>
            <a:r>
              <a:rPr lang="en-US" sz="3600" b="1" noProof="0" dirty="0" smtClean="0">
                <a:solidFill>
                  <a:srgbClr val="000090"/>
                </a:solidFill>
                <a:latin typeface="Chalkboard"/>
                <a:cs typeface="Chalkboard"/>
              </a:rPr>
              <a:t> of all neutrino </a:t>
            </a:r>
            <a:r>
              <a:rPr lang="en-US" sz="3600" b="1" noProof="0" dirty="0" err="1" smtClean="0">
                <a:solidFill>
                  <a:srgbClr val="000090"/>
                </a:solidFill>
                <a:latin typeface="Chalkboard"/>
                <a:cs typeface="Chalkboard"/>
              </a:rPr>
              <a:t>flavour</a:t>
            </a:r>
            <a:r>
              <a:rPr lang="en-US" sz="3600" b="1" noProof="0" dirty="0" smtClean="0">
                <a:solidFill>
                  <a:srgbClr val="000090"/>
                </a:solidFill>
                <a:latin typeface="Chalkboard"/>
                <a:cs typeface="Chalkboard"/>
              </a:rPr>
              <a:t> agrees with the Solar model.</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en-US" sz="3600" b="1" u="none" strike="noStrike" kern="1200" cap="none" spc="0" normalizeH="0" baseline="0" dirty="0" smtClean="0">
              <a:ln>
                <a:noFill/>
              </a:ln>
              <a:solidFill>
                <a:srgbClr val="0D0D0D"/>
              </a:solidFill>
              <a:effectLst/>
              <a:uLnTx/>
              <a:uFillTx/>
              <a:latin typeface="Chalkboard"/>
              <a:cs typeface="Chalkboard"/>
            </a:endParaRP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r>
              <a:rPr lang="en-US" sz="3600" b="1" dirty="0" smtClean="0">
                <a:solidFill>
                  <a:srgbClr val="FF0000"/>
                </a:solidFill>
                <a:latin typeface="Chalkboard"/>
                <a:cs typeface="Chalkboard"/>
              </a:rPr>
              <a:t>Awesome, this means that scientists do have some understanding of the Sun!</a:t>
            </a:r>
            <a:r>
              <a:rPr lang="en-US" sz="3600" b="1" noProof="0" dirty="0" smtClean="0">
                <a:solidFill>
                  <a:srgbClr val="FF0000"/>
                </a:solidFill>
                <a:latin typeface="Chalkboard"/>
                <a:cs typeface="Chalkboard"/>
              </a:rPr>
              <a:t> </a:t>
            </a:r>
          </a:p>
          <a:p>
            <a:pPr marL="274320" marR="0" lvl="0" indent="-27432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en-US" sz="2600" b="1" i="0" u="none" strike="noStrike" kern="1200" cap="none" spc="0" normalizeH="0" baseline="0" dirty="0" smtClean="0">
              <a:ln>
                <a:noFill/>
              </a:ln>
              <a:solidFill>
                <a:schemeClr val="tx1"/>
              </a:solidFill>
              <a:effectLst/>
              <a:uLnTx/>
              <a:uFillTx/>
              <a:latin typeface="Californian FB" pitchFamily="18" charset="0"/>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Char char=""/>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10600" cy="4648200"/>
          </a:xfrm>
          <a:solidFill>
            <a:schemeClr val="accent1">
              <a:lumMod val="20000"/>
              <a:lumOff val="80000"/>
            </a:schemeClr>
          </a:solidFill>
          <a:ln w="76200" cmpd="sng">
            <a:solidFill>
              <a:srgbClr val="796D04"/>
            </a:solidFill>
          </a:ln>
          <a:effectLst/>
        </p:spPr>
        <p:txBody>
          <a:bodyPr>
            <a:normAutofit lnSpcReduction="10000"/>
          </a:bodyPr>
          <a:lstStyle/>
          <a:p>
            <a:pPr marL="0" indent="0" algn="ctr">
              <a:buNone/>
            </a:pPr>
            <a:r>
              <a:rPr lang="en-US" sz="3600" dirty="0" smtClean="0">
                <a:solidFill>
                  <a:schemeClr val="bg1">
                    <a:lumMod val="95000"/>
                    <a:lumOff val="5000"/>
                  </a:schemeClr>
                </a:solidFill>
                <a:effectLst/>
                <a:latin typeface="Chalkboard"/>
                <a:cs typeface="Chalkboard"/>
              </a:rPr>
              <a:t>RECAP</a:t>
            </a:r>
          </a:p>
          <a:p>
            <a:pPr>
              <a:buFont typeface="Wingdings" pitchFamily="2" charset="2"/>
              <a:buChar char="q"/>
            </a:pPr>
            <a:endParaRPr lang="en-US" dirty="0" smtClean="0">
              <a:solidFill>
                <a:schemeClr val="bg1">
                  <a:lumMod val="95000"/>
                  <a:lumOff val="5000"/>
                </a:schemeClr>
              </a:solidFill>
              <a:effectLst/>
              <a:latin typeface="Chalkboard"/>
              <a:cs typeface="Chalkboard"/>
            </a:endParaRPr>
          </a:p>
          <a:p>
            <a:pPr>
              <a:buFont typeface="Wingdings" pitchFamily="2" charset="2"/>
              <a:buChar char="q"/>
            </a:pPr>
            <a:r>
              <a:rPr lang="en-US" dirty="0" smtClean="0">
                <a:solidFill>
                  <a:schemeClr val="bg1">
                    <a:lumMod val="95000"/>
                    <a:lumOff val="5000"/>
                  </a:schemeClr>
                </a:solidFill>
                <a:effectLst/>
                <a:latin typeface="Chalkboard"/>
                <a:cs typeface="Chalkboard"/>
              </a:rPr>
              <a:t>Scientists were able to characterize some of the properties of the neutrino.</a:t>
            </a:r>
          </a:p>
          <a:p>
            <a:pPr lvl="1"/>
            <a:r>
              <a:rPr lang="en-US" dirty="0" smtClean="0">
                <a:solidFill>
                  <a:schemeClr val="bg1">
                    <a:lumMod val="95000"/>
                    <a:lumOff val="5000"/>
                  </a:schemeClr>
                </a:solidFill>
                <a:effectLst/>
                <a:latin typeface="Chalkboard"/>
                <a:cs typeface="Chalkboard"/>
              </a:rPr>
              <a:t>Three generations of neutrinos.</a:t>
            </a:r>
          </a:p>
          <a:p>
            <a:pPr lvl="1"/>
            <a:r>
              <a:rPr lang="en-US" dirty="0" smtClean="0">
                <a:solidFill>
                  <a:schemeClr val="bg1">
                    <a:lumMod val="95000"/>
                    <a:lumOff val="5000"/>
                  </a:schemeClr>
                </a:solidFill>
                <a:effectLst/>
                <a:latin typeface="Chalkboard"/>
                <a:cs typeface="Chalkboard"/>
              </a:rPr>
              <a:t>The </a:t>
            </a:r>
            <a:r>
              <a:rPr lang="en-US" dirty="0" err="1" smtClean="0">
                <a:solidFill>
                  <a:schemeClr val="bg1">
                    <a:lumMod val="95000"/>
                    <a:lumOff val="5000"/>
                  </a:schemeClr>
                </a:solidFill>
                <a:effectLst/>
                <a:latin typeface="Chalkboard"/>
                <a:cs typeface="Chalkboard"/>
              </a:rPr>
              <a:t>flavour</a:t>
            </a:r>
            <a:r>
              <a:rPr lang="en-US" dirty="0" smtClean="0">
                <a:solidFill>
                  <a:schemeClr val="bg1">
                    <a:lumMod val="95000"/>
                    <a:lumOff val="5000"/>
                  </a:schemeClr>
                </a:solidFill>
                <a:effectLst/>
                <a:latin typeface="Chalkboard"/>
                <a:cs typeface="Chalkboard"/>
              </a:rPr>
              <a:t> neutrinos are mixture of the real neutrinos.</a:t>
            </a:r>
          </a:p>
          <a:p>
            <a:pPr lvl="1"/>
            <a:r>
              <a:rPr lang="en-US" dirty="0" smtClean="0">
                <a:solidFill>
                  <a:schemeClr val="bg1">
                    <a:lumMod val="95000"/>
                    <a:lumOff val="5000"/>
                  </a:schemeClr>
                </a:solidFill>
                <a:effectLst/>
                <a:latin typeface="Chalkboard"/>
                <a:cs typeface="Chalkboard"/>
              </a:rPr>
              <a:t>Neutrinos have mass.</a:t>
            </a:r>
          </a:p>
          <a:p>
            <a:pPr lvl="1"/>
            <a:r>
              <a:rPr lang="en-US" dirty="0" smtClean="0">
                <a:solidFill>
                  <a:schemeClr val="bg1">
                    <a:lumMod val="95000"/>
                    <a:lumOff val="5000"/>
                  </a:schemeClr>
                </a:solidFill>
                <a:effectLst/>
                <a:latin typeface="Chalkboard"/>
                <a:cs typeface="Chalkboard"/>
              </a:rPr>
              <a:t>Neutrinos have a small mass.</a:t>
            </a:r>
          </a:p>
          <a:p>
            <a:pPr lvl="1"/>
            <a:r>
              <a:rPr lang="en-US" dirty="0" smtClean="0">
                <a:solidFill>
                  <a:schemeClr val="bg1">
                    <a:lumMod val="95000"/>
                    <a:lumOff val="5000"/>
                  </a:schemeClr>
                </a:solidFill>
                <a:effectLst/>
                <a:latin typeface="Chalkboard"/>
                <a:cs typeface="Chalkboard"/>
              </a:rPr>
              <a:t>Neutrinos oscillate.</a:t>
            </a:r>
          </a:p>
          <a:p>
            <a:pPr lvl="1"/>
            <a:r>
              <a:rPr lang="en-US" dirty="0" smtClean="0">
                <a:solidFill>
                  <a:schemeClr val="bg1">
                    <a:lumMod val="95000"/>
                    <a:lumOff val="5000"/>
                  </a:schemeClr>
                </a:solidFill>
                <a:effectLst/>
                <a:latin typeface="Chalkboard"/>
                <a:cs typeface="Chalkboard"/>
              </a:rPr>
              <a:t>….</a:t>
            </a:r>
          </a:p>
          <a:p>
            <a:pPr marL="0" indent="0">
              <a:buNone/>
            </a:pPr>
            <a:endParaRPr lang="en-US" dirty="0" smtClean="0">
              <a:solidFill>
                <a:schemeClr val="bg1">
                  <a:lumMod val="95000"/>
                  <a:lumOff val="5000"/>
                </a:schemeClr>
              </a:solidFill>
              <a:latin typeface="Chalkboard"/>
              <a:cs typeface="Chalkboard"/>
            </a:endParaRPr>
          </a:p>
          <a:p>
            <a:pPr marL="0" indent="0">
              <a:buNone/>
            </a:pPr>
            <a:endParaRPr lang="en-US" dirty="0" smtClean="0">
              <a:solidFill>
                <a:schemeClr val="bg1">
                  <a:lumMod val="95000"/>
                  <a:lumOff val="5000"/>
                </a:schemeClr>
              </a:solidFill>
              <a:latin typeface="Chalkboard"/>
              <a:cs typeface="Chalkboard"/>
            </a:endParaRPr>
          </a:p>
          <a:p>
            <a:endParaRPr lang="en-US" dirty="0" smtClean="0">
              <a:solidFill>
                <a:schemeClr val="bg1">
                  <a:lumMod val="95000"/>
                  <a:lumOff val="5000"/>
                </a:schemeClr>
              </a:solidFill>
              <a:latin typeface="Chalkboard"/>
              <a:cs typeface="Chalkboard"/>
            </a:endParaRPr>
          </a:p>
          <a:p>
            <a:pPr marL="403225" lvl="1" indent="0">
              <a:buNone/>
            </a:pPr>
            <a:endParaRPr lang="en-US" dirty="0">
              <a:solidFill>
                <a:srgbClr val="FF0000"/>
              </a:solidFill>
              <a:latin typeface="Chalkboard"/>
              <a:cs typeface="Chalkboard"/>
            </a:endParaRPr>
          </a:p>
          <a:p>
            <a:pPr marL="403225" lvl="1" indent="0">
              <a:buNone/>
            </a:pPr>
            <a:endParaRPr lang="en-US" dirty="0">
              <a:latin typeface="Chalkboard"/>
              <a:cs typeface="Chalkboard"/>
            </a:endParaRPr>
          </a:p>
        </p:txBody>
      </p:sp>
      <p:sp>
        <p:nvSpPr>
          <p:cNvPr id="4" name="Date Placeholder 3"/>
          <p:cNvSpPr>
            <a:spLocks noGrp="1"/>
          </p:cNvSpPr>
          <p:nvPr>
            <p:ph type="dt" sz="half" idx="10"/>
          </p:nvPr>
        </p:nvSpPr>
        <p:spPr/>
        <p:txBody>
          <a:bodyPr/>
          <a:lstStyle/>
          <a:p>
            <a:fld id="{CF687C37-FB79-1D46-BAB3-F8A5D2FE554B}"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71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581901" cy="3657600"/>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sz="5000" dirty="0" smtClean="0">
                <a:ln w="50800"/>
                <a:solidFill>
                  <a:schemeClr val="bg1">
                    <a:shade val="50000"/>
                  </a:schemeClr>
                </a:solidFill>
                <a:effectLst/>
                <a:latin typeface="Chalkboard"/>
                <a:cs typeface="Chalkboard"/>
              </a:rPr>
              <a:t>Why is it important for physicists to build more large detectors to understand neutrinos? </a:t>
            </a:r>
            <a:endParaRPr lang="en-US" sz="5000" dirty="0">
              <a:ln w="50800"/>
              <a:solidFill>
                <a:schemeClr val="bg1">
                  <a:shade val="50000"/>
                </a:schemeClr>
              </a:solidFill>
              <a:effectLst/>
              <a:latin typeface="Chalkboard"/>
              <a:cs typeface="Chalkboard"/>
            </a:endParaRPr>
          </a:p>
        </p:txBody>
      </p:sp>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72</a:t>
            </a:fld>
            <a:endParaRPr lang="en-US"/>
          </a:p>
        </p:txBody>
      </p:sp>
    </p:spTree>
    <p:extLst>
      <p:ext uri="{BB962C8B-B14F-4D97-AF65-F5344CB8AC3E}">
        <p14:creationId xmlns:p14="http://schemas.microsoft.com/office/powerpoint/2010/main" val="51392879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73</a:t>
            </a:fld>
            <a:endParaRPr lang="en-US"/>
          </a:p>
        </p:txBody>
      </p:sp>
      <p:sp>
        <p:nvSpPr>
          <p:cNvPr id="9" name="Rectangle 8"/>
          <p:cNvSpPr/>
          <p:nvPr/>
        </p:nvSpPr>
        <p:spPr>
          <a:xfrm>
            <a:off x="152400" y="152400"/>
            <a:ext cx="4267200" cy="6553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152400" y="152400"/>
            <a:ext cx="4254500" cy="6527800"/>
          </a:xfrm>
          <a:prstGeom prst="rect">
            <a:avLst/>
          </a:prstGeom>
        </p:spPr>
      </p:pic>
      <p:sp>
        <p:nvSpPr>
          <p:cNvPr id="11" name="Rectangle 10"/>
          <p:cNvSpPr/>
          <p:nvPr/>
        </p:nvSpPr>
        <p:spPr>
          <a:xfrm>
            <a:off x="152400" y="6477000"/>
            <a:ext cx="1905000"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953000" y="685800"/>
            <a:ext cx="3657600" cy="461665"/>
          </a:xfrm>
          <a:prstGeom prst="rect">
            <a:avLst/>
          </a:prstGeom>
          <a:solidFill>
            <a:schemeClr val="accent4">
              <a:lumMod val="20000"/>
              <a:lumOff val="80000"/>
            </a:schemeClr>
          </a:solidFill>
          <a:ln w="38100" cmpd="sng">
            <a:solidFill>
              <a:schemeClr val="accent4">
                <a:lumMod val="75000"/>
              </a:schemeClr>
            </a:solidFill>
          </a:ln>
        </p:spPr>
        <p:txBody>
          <a:bodyPr wrap="square" rtlCol="0">
            <a:spAutoFit/>
          </a:bodyPr>
          <a:lstStyle/>
          <a:p>
            <a:pPr algn="ctr"/>
            <a:r>
              <a:rPr lang="en-US" sz="2400" b="1" dirty="0" smtClean="0">
                <a:solidFill>
                  <a:srgbClr val="0D0D0D"/>
                </a:solidFill>
                <a:latin typeface="Chalkboard"/>
                <a:cs typeface="Chalkboard"/>
              </a:rPr>
              <a:t>Neutrinos have mass.</a:t>
            </a:r>
            <a:endParaRPr lang="en-US" sz="2400" b="1" dirty="0">
              <a:solidFill>
                <a:srgbClr val="0D0D0D"/>
              </a:solidFill>
              <a:latin typeface="Chalkboard"/>
              <a:cs typeface="Chalkboard"/>
            </a:endParaRPr>
          </a:p>
        </p:txBody>
      </p:sp>
      <p:sp>
        <p:nvSpPr>
          <p:cNvPr id="15" name="TextBox 14"/>
          <p:cNvSpPr txBox="1"/>
          <p:nvPr/>
        </p:nvSpPr>
        <p:spPr>
          <a:xfrm>
            <a:off x="4648200" y="1752600"/>
            <a:ext cx="4343400" cy="1384995"/>
          </a:xfrm>
          <a:prstGeom prst="rect">
            <a:avLst/>
          </a:prstGeom>
          <a:solidFill>
            <a:schemeClr val="accent3">
              <a:lumMod val="20000"/>
              <a:lumOff val="80000"/>
            </a:schemeClr>
          </a:solidFill>
          <a:ln w="38100" cmpd="sng">
            <a:solidFill>
              <a:srgbClr val="000090"/>
            </a:solidFill>
          </a:ln>
        </p:spPr>
        <p:txBody>
          <a:bodyPr wrap="square" rtlCol="0">
            <a:spAutoFit/>
          </a:bodyPr>
          <a:lstStyle/>
          <a:p>
            <a:pPr algn="ctr"/>
            <a:r>
              <a:rPr lang="en-US" sz="2800" b="1" dirty="0" smtClean="0">
                <a:solidFill>
                  <a:srgbClr val="0D0D0D"/>
                </a:solidFill>
                <a:latin typeface="Chalkboard"/>
                <a:cs typeface="Chalkboard"/>
              </a:rPr>
              <a:t>BUT.. Why are the neutrinos SO FREAKING light?</a:t>
            </a:r>
            <a:endParaRPr lang="en-US" sz="2800" b="1" dirty="0">
              <a:solidFill>
                <a:srgbClr val="0D0D0D"/>
              </a:solidFill>
              <a:latin typeface="Chalkboard"/>
              <a:cs typeface="Chalkboard"/>
            </a:endParaRPr>
          </a:p>
        </p:txBody>
      </p:sp>
      <p:cxnSp>
        <p:nvCxnSpPr>
          <p:cNvPr id="3" name="Straight Arrow Connector 2"/>
          <p:cNvCxnSpPr/>
          <p:nvPr/>
        </p:nvCxnSpPr>
        <p:spPr>
          <a:xfrm>
            <a:off x="2667000" y="2438400"/>
            <a:ext cx="0" cy="1981200"/>
          </a:xfrm>
          <a:prstGeom prst="straightConnector1">
            <a:avLst/>
          </a:prstGeom>
          <a:ln w="101600">
            <a:solidFill>
              <a:srgbClr val="0D0D0D"/>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648200" y="3733800"/>
            <a:ext cx="4343400" cy="2339102"/>
          </a:xfrm>
          <a:prstGeom prst="rect">
            <a:avLst/>
          </a:prstGeom>
          <a:solidFill>
            <a:schemeClr val="accent1">
              <a:lumMod val="20000"/>
              <a:lumOff val="80000"/>
            </a:schemeClr>
          </a:solidFill>
          <a:ln w="38100" cmpd="sng">
            <a:solidFill>
              <a:schemeClr val="accent1">
                <a:lumMod val="50000"/>
              </a:schemeClr>
            </a:solidFill>
          </a:ln>
        </p:spPr>
        <p:txBody>
          <a:bodyPr wrap="square" rtlCol="0">
            <a:spAutoFit/>
          </a:bodyPr>
          <a:lstStyle/>
          <a:p>
            <a:pPr algn="ctr"/>
            <a:r>
              <a:rPr lang="en-US" sz="2400" b="1" dirty="0" smtClean="0">
                <a:solidFill>
                  <a:srgbClr val="0D0D0D"/>
                </a:solidFill>
                <a:latin typeface="Chalkboard"/>
                <a:cs typeface="Chalkboard"/>
              </a:rPr>
              <a:t>There is a very popular theory floating around.</a:t>
            </a:r>
          </a:p>
          <a:p>
            <a:pPr algn="ctr"/>
            <a:endParaRPr lang="en-US" sz="2400" b="1" dirty="0">
              <a:solidFill>
                <a:srgbClr val="0D0D0D"/>
              </a:solidFill>
              <a:latin typeface="Chalkboard"/>
              <a:cs typeface="Chalkboard"/>
            </a:endParaRPr>
          </a:p>
          <a:p>
            <a:pPr algn="ctr"/>
            <a:r>
              <a:rPr lang="en-US" sz="2400" b="1" dirty="0" smtClean="0">
                <a:solidFill>
                  <a:srgbClr val="0D0D0D"/>
                </a:solidFill>
                <a:latin typeface="Chalkboard"/>
                <a:cs typeface="Chalkboard"/>
              </a:rPr>
              <a:t>BUT REALLY…</a:t>
            </a:r>
          </a:p>
          <a:p>
            <a:pPr algn="ctr"/>
            <a:endParaRPr lang="en-US" sz="2400" b="1" dirty="0" smtClean="0">
              <a:solidFill>
                <a:srgbClr val="0D0D0D"/>
              </a:solidFill>
              <a:latin typeface="Chalkboard"/>
              <a:cs typeface="Chalkboard"/>
            </a:endParaRPr>
          </a:p>
          <a:p>
            <a:pPr algn="ctr"/>
            <a:r>
              <a:rPr lang="en-US" sz="2600" b="1" dirty="0" smtClean="0">
                <a:solidFill>
                  <a:srgbClr val="FF0000"/>
                </a:solidFill>
                <a:latin typeface="Chalkboard"/>
                <a:cs typeface="Chalkboard"/>
              </a:rPr>
              <a:t>We do NOT know!</a:t>
            </a:r>
            <a:endParaRPr lang="en-US" sz="2600" b="1" dirty="0">
              <a:solidFill>
                <a:srgbClr val="FF0000"/>
              </a:solidFill>
              <a:latin typeface="Chalkboard"/>
              <a:cs typeface="Chalkboard"/>
            </a:endParaRPr>
          </a:p>
        </p:txBody>
      </p:sp>
    </p:spTree>
    <p:extLst>
      <p:ext uri="{BB962C8B-B14F-4D97-AF65-F5344CB8AC3E}">
        <p14:creationId xmlns:p14="http://schemas.microsoft.com/office/powerpoint/2010/main" val="2765452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par>
                                <p:cTn id="17" presetID="55"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strVal val="#ppt_w*0.70"/>
                                          </p:val>
                                        </p:tav>
                                        <p:tav tm="100000">
                                          <p:val>
                                            <p:strVal val="#ppt_w"/>
                                          </p:val>
                                        </p:tav>
                                      </p:tavLst>
                                    </p:anim>
                                    <p:anim calcmode="lin" valueType="num">
                                      <p:cBhvr>
                                        <p:cTn id="27" dur="1000" fill="hold"/>
                                        <p:tgtEl>
                                          <p:spTgt spid="16"/>
                                        </p:tgtEl>
                                        <p:attrNameLst>
                                          <p:attrName>ppt_h</p:attrName>
                                        </p:attrNameLst>
                                      </p:cBhvr>
                                      <p:tavLst>
                                        <p:tav tm="0">
                                          <p:val>
                                            <p:strVal val="#ppt_h"/>
                                          </p:val>
                                        </p:tav>
                                        <p:tav tm="100000">
                                          <p:val>
                                            <p:strVal val="#ppt_h"/>
                                          </p:val>
                                        </p:tav>
                                      </p:tavLst>
                                    </p:anim>
                                    <p:animEffect transition="in" filter="fade">
                                      <p:cBhvr>
                                        <p:cTn id="2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74</a:t>
            </a:fld>
            <a:endParaRPr lang="en-US"/>
          </a:p>
        </p:txBody>
      </p:sp>
      <p:sp>
        <p:nvSpPr>
          <p:cNvPr id="9" name="Rectangle 8"/>
          <p:cNvSpPr/>
          <p:nvPr/>
        </p:nvSpPr>
        <p:spPr>
          <a:xfrm>
            <a:off x="152400" y="152400"/>
            <a:ext cx="4267200" cy="6553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152400" y="152400"/>
            <a:ext cx="4254500" cy="6527800"/>
          </a:xfrm>
          <a:prstGeom prst="rect">
            <a:avLst/>
          </a:prstGeom>
        </p:spPr>
      </p:pic>
      <p:sp>
        <p:nvSpPr>
          <p:cNvPr id="11" name="Rectangle 10"/>
          <p:cNvSpPr/>
          <p:nvPr/>
        </p:nvSpPr>
        <p:spPr>
          <a:xfrm>
            <a:off x="152400" y="6477000"/>
            <a:ext cx="1905000"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953000" y="228600"/>
            <a:ext cx="3657600" cy="461665"/>
          </a:xfrm>
          <a:prstGeom prst="rect">
            <a:avLst/>
          </a:prstGeom>
          <a:solidFill>
            <a:schemeClr val="accent4">
              <a:lumMod val="20000"/>
              <a:lumOff val="80000"/>
            </a:schemeClr>
          </a:solidFill>
          <a:ln w="38100" cmpd="sng">
            <a:solidFill>
              <a:schemeClr val="accent4">
                <a:lumMod val="75000"/>
              </a:schemeClr>
            </a:solidFill>
          </a:ln>
        </p:spPr>
        <p:txBody>
          <a:bodyPr wrap="square" rtlCol="0">
            <a:spAutoFit/>
          </a:bodyPr>
          <a:lstStyle/>
          <a:p>
            <a:pPr algn="ctr"/>
            <a:r>
              <a:rPr lang="en-US" sz="2400" b="1" dirty="0" smtClean="0">
                <a:solidFill>
                  <a:srgbClr val="0D0D0D"/>
                </a:solidFill>
                <a:latin typeface="Chalkboard"/>
                <a:cs typeface="Chalkboard"/>
              </a:rPr>
              <a:t>Neutrinos have mass.</a:t>
            </a:r>
            <a:endParaRPr lang="en-US" sz="2400" b="1" dirty="0">
              <a:solidFill>
                <a:srgbClr val="0D0D0D"/>
              </a:solidFill>
              <a:latin typeface="Chalkboard"/>
              <a:cs typeface="Chalkboard"/>
            </a:endParaRPr>
          </a:p>
        </p:txBody>
      </p:sp>
      <p:pic>
        <p:nvPicPr>
          <p:cNvPr id="14" name="Picture 13"/>
          <p:cNvPicPr>
            <a:picLocks noChangeAspect="1"/>
          </p:cNvPicPr>
          <p:nvPr/>
        </p:nvPicPr>
        <p:blipFill>
          <a:blip r:embed="rId3"/>
          <a:stretch>
            <a:fillRect/>
          </a:stretch>
        </p:blipFill>
        <p:spPr>
          <a:xfrm>
            <a:off x="4724400" y="1143000"/>
            <a:ext cx="4152363" cy="3581400"/>
          </a:xfrm>
          <a:prstGeom prst="rect">
            <a:avLst/>
          </a:prstGeom>
        </p:spPr>
      </p:pic>
      <p:sp>
        <p:nvSpPr>
          <p:cNvPr id="15" name="TextBox 14"/>
          <p:cNvSpPr txBox="1"/>
          <p:nvPr/>
        </p:nvSpPr>
        <p:spPr>
          <a:xfrm>
            <a:off x="4419600" y="4419600"/>
            <a:ext cx="4572000" cy="2246769"/>
          </a:xfrm>
          <a:prstGeom prst="rect">
            <a:avLst/>
          </a:prstGeom>
          <a:solidFill>
            <a:schemeClr val="accent1">
              <a:lumMod val="20000"/>
              <a:lumOff val="80000"/>
            </a:schemeClr>
          </a:solidFill>
          <a:ln w="38100" cmpd="sng">
            <a:solidFill>
              <a:schemeClr val="accent1">
                <a:lumMod val="50000"/>
              </a:schemeClr>
            </a:solidFill>
          </a:ln>
        </p:spPr>
        <p:txBody>
          <a:bodyPr wrap="square" rtlCol="0">
            <a:spAutoFit/>
          </a:bodyPr>
          <a:lstStyle/>
          <a:p>
            <a:r>
              <a:rPr lang="en-US" sz="2000" b="1" dirty="0" smtClean="0">
                <a:solidFill>
                  <a:srgbClr val="0D0D0D"/>
                </a:solidFill>
                <a:latin typeface="Chalkboard"/>
                <a:cs typeface="Chalkboard"/>
              </a:rPr>
              <a:t>The picture of the standard model is not completely correct.</a:t>
            </a:r>
          </a:p>
          <a:p>
            <a:endParaRPr lang="en-US" b="1" dirty="0" smtClean="0">
              <a:solidFill>
                <a:srgbClr val="0D0D0D"/>
              </a:solidFill>
              <a:latin typeface="Chalkboard"/>
              <a:cs typeface="Chalkboard"/>
            </a:endParaRPr>
          </a:p>
          <a:p>
            <a:endParaRPr lang="en-US" b="1" dirty="0" smtClean="0">
              <a:solidFill>
                <a:srgbClr val="0D0D0D"/>
              </a:solidFill>
              <a:latin typeface="Chalkboard"/>
              <a:cs typeface="Chalkboard"/>
            </a:endParaRPr>
          </a:p>
          <a:p>
            <a:r>
              <a:rPr lang="en-US" sz="2000" b="1" dirty="0" smtClean="0">
                <a:solidFill>
                  <a:srgbClr val="0D0D0D"/>
                </a:solidFill>
                <a:latin typeface="Chalkboard"/>
                <a:cs typeface="Chalkboard"/>
              </a:rPr>
              <a:t>This is evidence that there are </a:t>
            </a:r>
            <a:r>
              <a:rPr lang="en-US" sz="2400" b="1" dirty="0" smtClean="0">
                <a:solidFill>
                  <a:srgbClr val="FF0000"/>
                </a:solidFill>
                <a:latin typeface="Chalkboard"/>
                <a:cs typeface="Chalkboard"/>
              </a:rPr>
              <a:t>MANY</a:t>
            </a:r>
            <a:r>
              <a:rPr lang="en-US" sz="2400" b="1" dirty="0" smtClean="0">
                <a:solidFill>
                  <a:srgbClr val="0D0D0D"/>
                </a:solidFill>
                <a:latin typeface="Chalkboard"/>
                <a:cs typeface="Chalkboard"/>
              </a:rPr>
              <a:t> </a:t>
            </a:r>
            <a:r>
              <a:rPr lang="en-US" sz="2000" b="1" dirty="0" smtClean="0">
                <a:solidFill>
                  <a:srgbClr val="0D0D0D"/>
                </a:solidFill>
                <a:latin typeface="Chalkboard"/>
                <a:cs typeface="Chalkboard"/>
              </a:rPr>
              <a:t>behaviors in nature that we do not understand.</a:t>
            </a:r>
            <a:endParaRPr lang="en-US" b="1" dirty="0">
              <a:solidFill>
                <a:srgbClr val="0D0D0D"/>
              </a:solidFill>
              <a:latin typeface="Chalkboard"/>
              <a:cs typeface="Chalkboard"/>
            </a:endParaRPr>
          </a:p>
        </p:txBody>
      </p:sp>
    </p:spTree>
    <p:extLst>
      <p:ext uri="{BB962C8B-B14F-4D97-AF65-F5344CB8AC3E}">
        <p14:creationId xmlns:p14="http://schemas.microsoft.com/office/powerpoint/2010/main" val="3293837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75</a:t>
            </a:fld>
            <a:endParaRPr lang="en-US"/>
          </a:p>
        </p:txBody>
      </p:sp>
      <p:sp>
        <p:nvSpPr>
          <p:cNvPr id="13" name="Rectangle 12"/>
          <p:cNvSpPr/>
          <p:nvPr/>
        </p:nvSpPr>
        <p:spPr>
          <a:xfrm>
            <a:off x="4267200" y="304800"/>
            <a:ext cx="4800600" cy="57912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stretch>
            <a:fillRect/>
          </a:stretch>
        </p:blipFill>
        <p:spPr>
          <a:xfrm>
            <a:off x="4495800" y="838200"/>
            <a:ext cx="4216400" cy="4876800"/>
          </a:xfrm>
          <a:prstGeom prst="rect">
            <a:avLst/>
          </a:prstGeom>
        </p:spPr>
      </p:pic>
      <p:sp>
        <p:nvSpPr>
          <p:cNvPr id="15" name="Rectangle 14"/>
          <p:cNvSpPr/>
          <p:nvPr/>
        </p:nvSpPr>
        <p:spPr>
          <a:xfrm>
            <a:off x="4343400" y="762000"/>
            <a:ext cx="2362200" cy="68580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2743200" y="1447800"/>
            <a:ext cx="2133600" cy="2895600"/>
          </a:xfrm>
          <a:prstGeom prst="straightConnector1">
            <a:avLst/>
          </a:prstGeom>
          <a:ln w="66675">
            <a:solidFill>
              <a:schemeClr val="bg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52400" y="3733800"/>
            <a:ext cx="3962400" cy="2677656"/>
          </a:xfrm>
          <a:prstGeom prst="rect">
            <a:avLst/>
          </a:prstGeom>
          <a:solidFill>
            <a:schemeClr val="accent1">
              <a:lumMod val="20000"/>
              <a:lumOff val="80000"/>
            </a:schemeClr>
          </a:solidFill>
          <a:ln w="38100" cmpd="sng">
            <a:solidFill>
              <a:schemeClr val="accent1">
                <a:lumMod val="50000"/>
              </a:schemeClr>
            </a:solidFill>
          </a:ln>
        </p:spPr>
        <p:txBody>
          <a:bodyPr wrap="square" rtlCol="0">
            <a:spAutoFit/>
          </a:bodyPr>
          <a:lstStyle/>
          <a:p>
            <a:pPr algn="ctr"/>
            <a:r>
              <a:rPr lang="en-US" sz="2400" b="1" dirty="0" smtClean="0">
                <a:solidFill>
                  <a:srgbClr val="0D0D0D"/>
                </a:solidFill>
                <a:latin typeface="Chalkboard"/>
                <a:cs typeface="Chalkboard"/>
              </a:rPr>
              <a:t>We do not know if the real neutrino </a:t>
            </a:r>
            <a:r>
              <a:rPr lang="en-US" sz="2400" b="1" dirty="0" smtClean="0">
                <a:solidFill>
                  <a:srgbClr val="0D0D0D"/>
                </a:solidFill>
                <a:latin typeface="Symbol" charset="2"/>
                <a:cs typeface="Symbol" charset="2"/>
              </a:rPr>
              <a:t>n</a:t>
            </a:r>
            <a:r>
              <a:rPr lang="en-US" sz="2400" b="1" baseline="-25000" dirty="0" smtClean="0">
                <a:solidFill>
                  <a:srgbClr val="0D0D0D"/>
                </a:solidFill>
                <a:latin typeface="Chalkboard"/>
                <a:cs typeface="Chalkboard"/>
              </a:rPr>
              <a:t>3</a:t>
            </a:r>
            <a:r>
              <a:rPr lang="en-US" sz="2400" b="1" dirty="0" smtClean="0">
                <a:solidFill>
                  <a:srgbClr val="0D0D0D"/>
                </a:solidFill>
                <a:latin typeface="Chalkboard"/>
                <a:cs typeface="Chalkboard"/>
              </a:rPr>
              <a:t> consists of more </a:t>
            </a:r>
            <a:r>
              <a:rPr lang="en-US" sz="2400" b="1" dirty="0" smtClean="0">
                <a:solidFill>
                  <a:srgbClr val="008000"/>
                </a:solidFill>
                <a:latin typeface="Symbol" charset="2"/>
                <a:cs typeface="Symbol" charset="2"/>
              </a:rPr>
              <a:t>n</a:t>
            </a:r>
            <a:r>
              <a:rPr lang="en-US" sz="2400" b="1" baseline="-25000" dirty="0" smtClean="0">
                <a:solidFill>
                  <a:srgbClr val="008000"/>
                </a:solidFill>
                <a:latin typeface="Symbol" charset="2"/>
                <a:cs typeface="Symbol" charset="2"/>
              </a:rPr>
              <a:t>m</a:t>
            </a:r>
            <a:r>
              <a:rPr lang="en-US" sz="2400" b="1" dirty="0" smtClean="0">
                <a:solidFill>
                  <a:srgbClr val="0D0D0D"/>
                </a:solidFill>
                <a:latin typeface="Chalkboard"/>
                <a:cs typeface="Chalkboard"/>
              </a:rPr>
              <a:t> or </a:t>
            </a:r>
            <a:r>
              <a:rPr lang="en-US" sz="2400" b="1" dirty="0" smtClean="0">
                <a:solidFill>
                  <a:srgbClr val="0000FF"/>
                </a:solidFill>
                <a:latin typeface="Symbol" charset="2"/>
                <a:cs typeface="Symbol" charset="2"/>
              </a:rPr>
              <a:t>n</a:t>
            </a:r>
            <a:r>
              <a:rPr lang="en-US" sz="2400" b="1" baseline="-25000" dirty="0" smtClean="0">
                <a:solidFill>
                  <a:srgbClr val="0000FF"/>
                </a:solidFill>
                <a:latin typeface="Symbol" charset="2"/>
                <a:cs typeface="Symbol" charset="2"/>
              </a:rPr>
              <a:t>t</a:t>
            </a:r>
            <a:r>
              <a:rPr lang="en-US" sz="2400" b="1" dirty="0" smtClean="0">
                <a:solidFill>
                  <a:srgbClr val="0D0D0D"/>
                </a:solidFill>
                <a:latin typeface="Chalkboard"/>
                <a:cs typeface="Chalkboard"/>
              </a:rPr>
              <a:t>.</a:t>
            </a:r>
          </a:p>
          <a:p>
            <a:pPr algn="ctr"/>
            <a:endParaRPr lang="en-US" sz="2400" b="1" dirty="0">
              <a:solidFill>
                <a:srgbClr val="0D0D0D"/>
              </a:solidFill>
              <a:latin typeface="Chalkboard"/>
              <a:cs typeface="Chalkboard"/>
            </a:endParaRPr>
          </a:p>
          <a:p>
            <a:pPr algn="ctr"/>
            <a:r>
              <a:rPr lang="en-US" sz="2400" b="1" dirty="0" smtClean="0">
                <a:solidFill>
                  <a:srgbClr val="0D0D0D"/>
                </a:solidFill>
                <a:latin typeface="Chalkboard"/>
                <a:cs typeface="Chalkboard"/>
              </a:rPr>
              <a:t>In fact, </a:t>
            </a:r>
            <a:r>
              <a:rPr lang="en-US" sz="2400" b="1" dirty="0" smtClean="0">
                <a:solidFill>
                  <a:srgbClr val="0D0D0D"/>
                </a:solidFill>
                <a:latin typeface="Symbol" charset="2"/>
                <a:cs typeface="Symbol" charset="2"/>
              </a:rPr>
              <a:t>n</a:t>
            </a:r>
            <a:r>
              <a:rPr lang="en-US" sz="2400" b="1" baseline="-25000" dirty="0" smtClean="0">
                <a:solidFill>
                  <a:srgbClr val="0D0D0D"/>
                </a:solidFill>
                <a:latin typeface="Symbol" charset="2"/>
                <a:cs typeface="Symbol" charset="2"/>
              </a:rPr>
              <a:t>1</a:t>
            </a:r>
            <a:r>
              <a:rPr lang="en-US" sz="2400" b="1" dirty="0" smtClean="0">
                <a:solidFill>
                  <a:srgbClr val="0D0D0D"/>
                </a:solidFill>
                <a:latin typeface="Chalkboard"/>
                <a:cs typeface="Chalkboard"/>
              </a:rPr>
              <a:t>, </a:t>
            </a:r>
            <a:r>
              <a:rPr lang="en-US" sz="2400" b="1" dirty="0" smtClean="0">
                <a:solidFill>
                  <a:srgbClr val="0D0D0D"/>
                </a:solidFill>
                <a:latin typeface="Symbol" charset="2"/>
                <a:cs typeface="Symbol" charset="2"/>
              </a:rPr>
              <a:t>n</a:t>
            </a:r>
            <a:r>
              <a:rPr lang="en-US" sz="2400" b="1" baseline="-25000" dirty="0" smtClean="0">
                <a:solidFill>
                  <a:srgbClr val="0D0D0D"/>
                </a:solidFill>
                <a:latin typeface="Symbol" charset="2"/>
                <a:cs typeface="Symbol" charset="2"/>
              </a:rPr>
              <a:t>2</a:t>
            </a:r>
            <a:r>
              <a:rPr lang="en-US" sz="2400" b="1" dirty="0" smtClean="0">
                <a:solidFill>
                  <a:srgbClr val="0D0D0D"/>
                </a:solidFill>
                <a:latin typeface="Chalkboard"/>
                <a:cs typeface="Chalkboard"/>
              </a:rPr>
              <a:t>, or </a:t>
            </a:r>
            <a:r>
              <a:rPr lang="en-US" sz="2400" b="1" dirty="0" smtClean="0">
                <a:solidFill>
                  <a:srgbClr val="0D0D0D"/>
                </a:solidFill>
                <a:latin typeface="Symbol" charset="2"/>
                <a:cs typeface="Symbol" charset="2"/>
              </a:rPr>
              <a:t>n</a:t>
            </a:r>
            <a:r>
              <a:rPr lang="en-US" sz="2400" b="1" baseline="-25000" dirty="0" smtClean="0">
                <a:solidFill>
                  <a:srgbClr val="0D0D0D"/>
                </a:solidFill>
                <a:latin typeface="Symbol" charset="2"/>
                <a:cs typeface="Symbol" charset="2"/>
              </a:rPr>
              <a:t>3</a:t>
            </a:r>
            <a:r>
              <a:rPr lang="en-US" sz="2400" b="1" dirty="0" smtClean="0">
                <a:solidFill>
                  <a:srgbClr val="0D0D0D"/>
                </a:solidFill>
                <a:latin typeface="Chalkboard"/>
                <a:cs typeface="Chalkboard"/>
              </a:rPr>
              <a:t> can consist of more than </a:t>
            </a:r>
            <a:r>
              <a:rPr lang="en-US" sz="2400" b="1" dirty="0" smtClean="0">
                <a:solidFill>
                  <a:schemeClr val="accent1">
                    <a:lumMod val="50000"/>
                  </a:schemeClr>
                </a:solidFill>
                <a:latin typeface="Chalkboard"/>
                <a:cs typeface="Chalkboard"/>
              </a:rPr>
              <a:t>3 </a:t>
            </a:r>
            <a:r>
              <a:rPr lang="en-US" sz="2400" b="1" dirty="0" err="1" smtClean="0">
                <a:solidFill>
                  <a:schemeClr val="accent1">
                    <a:lumMod val="50000"/>
                  </a:schemeClr>
                </a:solidFill>
                <a:latin typeface="Chalkboard"/>
                <a:cs typeface="Chalkboard"/>
              </a:rPr>
              <a:t>flavours</a:t>
            </a:r>
            <a:r>
              <a:rPr lang="en-US" sz="2400" b="1" dirty="0" smtClean="0">
                <a:solidFill>
                  <a:srgbClr val="0D0D0D"/>
                </a:solidFill>
                <a:latin typeface="Chalkboard"/>
                <a:cs typeface="Chalkboard"/>
              </a:rPr>
              <a:t> of neutrinos.</a:t>
            </a:r>
            <a:endParaRPr lang="en-US" sz="2400" b="1" dirty="0">
              <a:solidFill>
                <a:srgbClr val="0D0D0D"/>
              </a:solidFill>
              <a:latin typeface="Chalkboard"/>
              <a:cs typeface="Chalkboard"/>
            </a:endParaRPr>
          </a:p>
        </p:txBody>
      </p:sp>
      <p:sp>
        <p:nvSpPr>
          <p:cNvPr id="21" name="TextBox 20"/>
          <p:cNvSpPr txBox="1"/>
          <p:nvPr/>
        </p:nvSpPr>
        <p:spPr>
          <a:xfrm>
            <a:off x="4419600" y="5715000"/>
            <a:ext cx="3810000" cy="830997"/>
          </a:xfrm>
          <a:prstGeom prst="rect">
            <a:avLst/>
          </a:prstGeom>
          <a:solidFill>
            <a:schemeClr val="accent1">
              <a:lumMod val="20000"/>
              <a:lumOff val="80000"/>
            </a:schemeClr>
          </a:solidFill>
          <a:ln w="38100" cmpd="sng">
            <a:solidFill>
              <a:schemeClr val="accent1">
                <a:lumMod val="50000"/>
              </a:schemeClr>
            </a:solidFill>
          </a:ln>
        </p:spPr>
        <p:txBody>
          <a:bodyPr wrap="square" rtlCol="0">
            <a:spAutoFit/>
          </a:bodyPr>
          <a:lstStyle/>
          <a:p>
            <a:pPr algn="ctr"/>
            <a:r>
              <a:rPr lang="en-US" sz="2400" b="1" dirty="0" smtClean="0">
                <a:solidFill>
                  <a:srgbClr val="0D0D0D"/>
                </a:solidFill>
                <a:latin typeface="Chalkboard"/>
                <a:cs typeface="Chalkboard"/>
              </a:rPr>
              <a:t>Do not know the ordering of the masses?</a:t>
            </a:r>
            <a:endParaRPr lang="en-US" sz="2400" b="1" dirty="0">
              <a:solidFill>
                <a:srgbClr val="0D0D0D"/>
              </a:solidFill>
              <a:latin typeface="Chalkboard"/>
              <a:cs typeface="Chalkboard"/>
            </a:endParaRPr>
          </a:p>
        </p:txBody>
      </p:sp>
      <p:sp>
        <p:nvSpPr>
          <p:cNvPr id="22" name="TextBox 21"/>
          <p:cNvSpPr txBox="1"/>
          <p:nvPr/>
        </p:nvSpPr>
        <p:spPr>
          <a:xfrm>
            <a:off x="914400" y="2286000"/>
            <a:ext cx="7543800" cy="954107"/>
          </a:xfrm>
          <a:prstGeom prst="rect">
            <a:avLst/>
          </a:prstGeom>
          <a:solidFill>
            <a:schemeClr val="accent4">
              <a:lumMod val="20000"/>
              <a:lumOff val="80000"/>
            </a:schemeClr>
          </a:solidFill>
          <a:ln w="38100" cmpd="sng">
            <a:solidFill>
              <a:schemeClr val="accent4">
                <a:lumMod val="50000"/>
              </a:schemeClr>
            </a:solidFill>
          </a:ln>
        </p:spPr>
        <p:txBody>
          <a:bodyPr wrap="square" rtlCol="0">
            <a:spAutoFit/>
          </a:bodyPr>
          <a:lstStyle/>
          <a:p>
            <a:pPr algn="ctr"/>
            <a:r>
              <a:rPr lang="en-US" sz="2800" b="1" dirty="0" smtClean="0">
                <a:solidFill>
                  <a:srgbClr val="0D0D0D"/>
                </a:solidFill>
                <a:latin typeface="Chalkboard"/>
                <a:cs typeface="Chalkboard"/>
              </a:rPr>
              <a:t>All we know is the difference between the masses.</a:t>
            </a:r>
            <a:endParaRPr lang="en-US" sz="2800" b="1" dirty="0">
              <a:solidFill>
                <a:srgbClr val="0D0D0D"/>
              </a:solidFill>
              <a:latin typeface="Chalkboard"/>
              <a:cs typeface="Chalkboard"/>
            </a:endParaRPr>
          </a:p>
        </p:txBody>
      </p:sp>
      <p:pic>
        <p:nvPicPr>
          <p:cNvPr id="2" name="Picture 1"/>
          <p:cNvPicPr>
            <a:picLocks noChangeAspect="1"/>
          </p:cNvPicPr>
          <p:nvPr/>
        </p:nvPicPr>
        <p:blipFill>
          <a:blip r:embed="rId3"/>
          <a:stretch>
            <a:fillRect/>
          </a:stretch>
        </p:blipFill>
        <p:spPr>
          <a:xfrm>
            <a:off x="0" y="-8467"/>
            <a:ext cx="1600200" cy="1608667"/>
          </a:xfrm>
          <a:prstGeom prst="rect">
            <a:avLst/>
          </a:prstGeom>
        </p:spPr>
      </p:pic>
      <p:sp>
        <p:nvSpPr>
          <p:cNvPr id="17" name="Rectangular Callout 16"/>
          <p:cNvSpPr/>
          <p:nvPr/>
        </p:nvSpPr>
        <p:spPr>
          <a:xfrm>
            <a:off x="1752600" y="76200"/>
            <a:ext cx="1952786" cy="1365608"/>
          </a:xfrm>
          <a:prstGeom prst="wedgeRectCallout">
            <a:avLst>
              <a:gd name="adj1" fmla="val -105078"/>
              <a:gd name="adj2" fmla="val -4792"/>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828800" y="152400"/>
            <a:ext cx="1883044" cy="1107996"/>
          </a:xfrm>
          <a:prstGeom prst="rect">
            <a:avLst/>
          </a:prstGeom>
          <a:noFill/>
        </p:spPr>
        <p:txBody>
          <a:bodyPr wrap="square" rtlCol="0">
            <a:spAutoFit/>
          </a:bodyPr>
          <a:lstStyle/>
          <a:p>
            <a:r>
              <a:rPr lang="en-US" sz="1100" b="1" dirty="0" smtClean="0">
                <a:solidFill>
                  <a:schemeClr val="bg1"/>
                </a:solidFill>
                <a:latin typeface="Chalkboard"/>
                <a:cs typeface="Chalkboard"/>
              </a:rPr>
              <a:t>Wait….</a:t>
            </a:r>
          </a:p>
          <a:p>
            <a:endParaRPr lang="en-US" sz="1100" b="1" dirty="0" smtClean="0">
              <a:solidFill>
                <a:schemeClr val="bg1"/>
              </a:solidFill>
              <a:latin typeface="Chalkboard"/>
              <a:cs typeface="Chalkboard"/>
            </a:endParaRPr>
          </a:p>
          <a:p>
            <a:r>
              <a:rPr lang="en-US" sz="1100" b="1" dirty="0" smtClean="0">
                <a:solidFill>
                  <a:schemeClr val="bg1"/>
                </a:solidFill>
                <a:latin typeface="Chalkboard"/>
                <a:cs typeface="Chalkboard"/>
              </a:rPr>
              <a:t>So, the neutrinos that scientists have detected are a mixture of real particles?</a:t>
            </a:r>
            <a:endParaRPr lang="en-US" sz="1100" b="1" dirty="0">
              <a:solidFill>
                <a:schemeClr val="bg1"/>
              </a:solidFill>
              <a:latin typeface="Chalkboard"/>
              <a:cs typeface="Chalkboard"/>
            </a:endParaRPr>
          </a:p>
        </p:txBody>
      </p:sp>
    </p:spTree>
    <p:extLst>
      <p:ext uri="{BB962C8B-B14F-4D97-AF65-F5344CB8AC3E}">
        <p14:creationId xmlns:p14="http://schemas.microsoft.com/office/powerpoint/2010/main" val="1656431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par>
                                <p:cTn id="17" presetID="3"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checkerboard(across)">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ircle(in)">
                                      <p:cBhvr>
                                        <p:cTn id="2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0" grpId="0" animBg="1"/>
      <p:bldP spid="21" grpId="0" animBg="1"/>
      <p:bldP spid="2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76</a:t>
            </a:fld>
            <a:endParaRPr lang="en-US"/>
          </a:p>
        </p:txBody>
      </p:sp>
      <p:pic>
        <p:nvPicPr>
          <p:cNvPr id="7" name="Picture 2" descr="http://www.spazioasperger.it/imgs/majorana.jpg"/>
          <p:cNvPicPr>
            <a:picLocks noChangeAspect="1" noChangeArrowheads="1"/>
          </p:cNvPicPr>
          <p:nvPr/>
        </p:nvPicPr>
        <p:blipFill>
          <a:blip r:embed="rId2" cstate="print"/>
          <a:srcRect/>
          <a:stretch>
            <a:fillRect/>
          </a:stretch>
        </p:blipFill>
        <p:spPr bwMode="auto">
          <a:xfrm>
            <a:off x="228600" y="152400"/>
            <a:ext cx="2057400" cy="2237423"/>
          </a:xfrm>
          <a:prstGeom prst="rect">
            <a:avLst/>
          </a:prstGeom>
          <a:noFill/>
        </p:spPr>
      </p:pic>
      <p:sp>
        <p:nvSpPr>
          <p:cNvPr id="9" name="TextBox 8"/>
          <p:cNvSpPr txBox="1"/>
          <p:nvPr/>
        </p:nvSpPr>
        <p:spPr>
          <a:xfrm>
            <a:off x="1981200" y="381000"/>
            <a:ext cx="4419600" cy="1384995"/>
          </a:xfrm>
          <a:prstGeom prst="rect">
            <a:avLst/>
          </a:prstGeom>
          <a:solidFill>
            <a:schemeClr val="accent1">
              <a:lumMod val="20000"/>
              <a:lumOff val="80000"/>
            </a:schemeClr>
          </a:solidFill>
          <a:ln w="38100" cmpd="sng">
            <a:solidFill>
              <a:schemeClr val="accent1">
                <a:lumMod val="50000"/>
              </a:schemeClr>
            </a:solidFill>
          </a:ln>
        </p:spPr>
        <p:txBody>
          <a:bodyPr wrap="square" rtlCol="0">
            <a:spAutoFit/>
          </a:bodyPr>
          <a:lstStyle/>
          <a:p>
            <a:pPr algn="ctr"/>
            <a:r>
              <a:rPr lang="en-US" sz="2400" b="1" dirty="0" smtClean="0">
                <a:solidFill>
                  <a:srgbClr val="0D0D0D"/>
                </a:solidFill>
                <a:latin typeface="Chalkboard"/>
                <a:cs typeface="Chalkboard"/>
              </a:rPr>
              <a:t>Remember THIS Guy! </a:t>
            </a:r>
          </a:p>
          <a:p>
            <a:pPr algn="ctr"/>
            <a:r>
              <a:rPr lang="en-US" sz="2000" b="1" dirty="0" smtClean="0">
                <a:solidFill>
                  <a:srgbClr val="008000"/>
                </a:solidFill>
                <a:latin typeface="Chalkboard"/>
                <a:cs typeface="Chalkboard"/>
              </a:rPr>
              <a:t>He predicted that the neutrino and anti-neutrino are exactly the same. </a:t>
            </a:r>
            <a:endParaRPr lang="en-US" sz="2000" b="1" dirty="0">
              <a:solidFill>
                <a:srgbClr val="008000"/>
              </a:solidFill>
              <a:latin typeface="Chalkboard"/>
              <a:cs typeface="Chalkboard"/>
            </a:endParaRPr>
          </a:p>
        </p:txBody>
      </p:sp>
      <p:sp>
        <p:nvSpPr>
          <p:cNvPr id="10" name="TextBox 9"/>
          <p:cNvSpPr txBox="1"/>
          <p:nvPr/>
        </p:nvSpPr>
        <p:spPr>
          <a:xfrm>
            <a:off x="2514600" y="2286000"/>
            <a:ext cx="4343400" cy="461665"/>
          </a:xfrm>
          <a:prstGeom prst="rect">
            <a:avLst/>
          </a:prstGeom>
          <a:solidFill>
            <a:schemeClr val="accent5">
              <a:lumMod val="20000"/>
              <a:lumOff val="80000"/>
            </a:schemeClr>
          </a:solidFill>
          <a:ln w="38100" cmpd="sng">
            <a:solidFill>
              <a:schemeClr val="accent1">
                <a:lumMod val="50000"/>
              </a:schemeClr>
            </a:solidFill>
          </a:ln>
        </p:spPr>
        <p:txBody>
          <a:bodyPr wrap="square" rtlCol="0">
            <a:spAutoFit/>
          </a:bodyPr>
          <a:lstStyle/>
          <a:p>
            <a:pPr algn="ctr"/>
            <a:r>
              <a:rPr lang="en-US" sz="2400" b="1" dirty="0" smtClean="0">
                <a:solidFill>
                  <a:srgbClr val="008000"/>
                </a:solidFill>
                <a:latin typeface="Chalkboard"/>
                <a:cs typeface="Chalkboard"/>
              </a:rPr>
              <a:t>This is important because …</a:t>
            </a:r>
            <a:endParaRPr lang="en-US" sz="2400" b="1" dirty="0">
              <a:solidFill>
                <a:srgbClr val="008000"/>
              </a:solidFill>
              <a:latin typeface="Chalkboard"/>
              <a:cs typeface="Chalkboard"/>
            </a:endParaRPr>
          </a:p>
        </p:txBody>
      </p:sp>
      <p:pic>
        <p:nvPicPr>
          <p:cNvPr id="11" name="Picture 4" descr="https://encrypted-tbn1.gstatic.com/images?q=tbn:ANd9GcSNVTLybZnevnceQhKVpXrA325JCa23Lji4hbEU3Vj9-Hlf5w69Zw"/>
          <p:cNvPicPr>
            <a:picLocks noChangeAspect="1" noChangeArrowheads="1"/>
          </p:cNvPicPr>
          <p:nvPr/>
        </p:nvPicPr>
        <p:blipFill>
          <a:blip r:embed="rId3" cstate="print">
            <a:lum contrast="20000"/>
          </a:blip>
          <a:srcRect/>
          <a:stretch>
            <a:fillRect/>
          </a:stretch>
        </p:blipFill>
        <p:spPr bwMode="auto">
          <a:xfrm>
            <a:off x="6400800" y="533400"/>
            <a:ext cx="2438400" cy="1066800"/>
          </a:xfrm>
          <a:prstGeom prst="rect">
            <a:avLst/>
          </a:prstGeom>
          <a:noFill/>
          <a:ln w="57150" cmpd="sng">
            <a:solidFill>
              <a:schemeClr val="bg1">
                <a:lumMod val="95000"/>
                <a:lumOff val="5000"/>
              </a:schemeClr>
            </a:solidFill>
          </a:ln>
        </p:spPr>
      </p:pic>
      <p:pic>
        <p:nvPicPr>
          <p:cNvPr id="3" name="Picture 2"/>
          <p:cNvPicPr>
            <a:picLocks noChangeAspect="1"/>
          </p:cNvPicPr>
          <p:nvPr/>
        </p:nvPicPr>
        <p:blipFill>
          <a:blip r:embed="rId4"/>
          <a:stretch>
            <a:fillRect/>
          </a:stretch>
        </p:blipFill>
        <p:spPr>
          <a:xfrm>
            <a:off x="304800" y="2895600"/>
            <a:ext cx="3530600" cy="2380437"/>
          </a:xfrm>
          <a:prstGeom prst="rect">
            <a:avLst/>
          </a:prstGeom>
        </p:spPr>
      </p:pic>
      <p:sp>
        <p:nvSpPr>
          <p:cNvPr id="12" name="TextBox 11"/>
          <p:cNvSpPr txBox="1"/>
          <p:nvPr/>
        </p:nvSpPr>
        <p:spPr>
          <a:xfrm>
            <a:off x="152400" y="5410200"/>
            <a:ext cx="4343400" cy="1200328"/>
          </a:xfrm>
          <a:prstGeom prst="rect">
            <a:avLst/>
          </a:prstGeom>
          <a:solidFill>
            <a:schemeClr val="accent3">
              <a:lumMod val="20000"/>
              <a:lumOff val="80000"/>
            </a:schemeClr>
          </a:solidFill>
          <a:ln w="38100" cmpd="sng">
            <a:solidFill>
              <a:schemeClr val="accent1">
                <a:lumMod val="50000"/>
              </a:schemeClr>
            </a:solidFill>
          </a:ln>
        </p:spPr>
        <p:txBody>
          <a:bodyPr wrap="square" rtlCol="0">
            <a:spAutoFit/>
          </a:bodyPr>
          <a:lstStyle/>
          <a:p>
            <a:pPr algn="ctr"/>
            <a:r>
              <a:rPr lang="en-US" sz="2400" b="1" dirty="0" smtClean="0">
                <a:solidFill>
                  <a:schemeClr val="accent6">
                    <a:lumMod val="75000"/>
                  </a:schemeClr>
                </a:solidFill>
                <a:latin typeface="Chalkboard"/>
                <a:cs typeface="Chalkboard"/>
              </a:rPr>
              <a:t>Big Bang created equal amount of matter and anti-matter.</a:t>
            </a:r>
            <a:endParaRPr lang="en-US" sz="2400" b="1" dirty="0">
              <a:solidFill>
                <a:schemeClr val="accent6">
                  <a:lumMod val="75000"/>
                </a:schemeClr>
              </a:solidFill>
              <a:latin typeface="Chalkboard"/>
              <a:cs typeface="Chalkboard"/>
            </a:endParaRPr>
          </a:p>
        </p:txBody>
      </p:sp>
      <p:pic>
        <p:nvPicPr>
          <p:cNvPr id="13" name="Picture 12"/>
          <p:cNvPicPr>
            <a:picLocks noChangeAspect="1"/>
          </p:cNvPicPr>
          <p:nvPr/>
        </p:nvPicPr>
        <p:blipFill>
          <a:blip r:embed="rId5"/>
          <a:stretch>
            <a:fillRect/>
          </a:stretch>
        </p:blipFill>
        <p:spPr>
          <a:xfrm>
            <a:off x="4724400" y="2971800"/>
            <a:ext cx="4267200" cy="3276600"/>
          </a:xfrm>
          <a:prstGeom prst="rect">
            <a:avLst/>
          </a:prstGeom>
        </p:spPr>
      </p:pic>
      <p:pic>
        <p:nvPicPr>
          <p:cNvPr id="14" name="Picture 13"/>
          <p:cNvPicPr>
            <a:picLocks noChangeAspect="1"/>
          </p:cNvPicPr>
          <p:nvPr/>
        </p:nvPicPr>
        <p:blipFill>
          <a:blip r:embed="rId6"/>
          <a:stretch>
            <a:fillRect/>
          </a:stretch>
        </p:blipFill>
        <p:spPr>
          <a:xfrm>
            <a:off x="4724400" y="3657600"/>
            <a:ext cx="4267200" cy="457200"/>
          </a:xfrm>
          <a:prstGeom prst="rect">
            <a:avLst/>
          </a:prstGeom>
        </p:spPr>
      </p:pic>
    </p:spTree>
    <p:extLst>
      <p:ext uri="{BB962C8B-B14F-4D97-AF65-F5344CB8AC3E}">
        <p14:creationId xmlns:p14="http://schemas.microsoft.com/office/powerpoint/2010/main" val="2942179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linds(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7DAF7-942B-4649-AA3F-37156DAD3A33}" type="datetime1">
              <a:rPr lang="en-US" smtClean="0"/>
              <a:t>1/27/17</a:t>
            </a:fld>
            <a:endParaRPr lang="en-US"/>
          </a:p>
        </p:txBody>
      </p:sp>
      <p:sp>
        <p:nvSpPr>
          <p:cNvPr id="3" name="Footer Placeholder 2"/>
          <p:cNvSpPr>
            <a:spLocks noGrp="1"/>
          </p:cNvSpPr>
          <p:nvPr>
            <p:ph type="ftr" sz="quarter" idx="11"/>
          </p:nvPr>
        </p:nvSpPr>
        <p:spPr/>
        <p:txBody>
          <a:bodyPr/>
          <a:lstStyle/>
          <a:p>
            <a:r>
              <a:rPr lang="en-US" smtClean="0"/>
              <a:t>Dancing With Neutrinos - Tammy Walton</a:t>
            </a:r>
            <a:endParaRPr lang="en-US"/>
          </a:p>
        </p:txBody>
      </p:sp>
      <p:sp>
        <p:nvSpPr>
          <p:cNvPr id="4" name="Slide Number Placeholder 3"/>
          <p:cNvSpPr>
            <a:spLocks noGrp="1"/>
          </p:cNvSpPr>
          <p:nvPr>
            <p:ph type="sldNum" sz="quarter" idx="12"/>
          </p:nvPr>
        </p:nvSpPr>
        <p:spPr/>
        <p:txBody>
          <a:bodyPr/>
          <a:lstStyle/>
          <a:p>
            <a:fld id="{A36E434D-ACD5-4257-AC45-F228FFBED5E0}" type="slidenum">
              <a:rPr lang="en-US" smtClean="0"/>
              <a:pPr/>
              <a:t>77</a:t>
            </a:fld>
            <a:endParaRPr lang="en-US"/>
          </a:p>
        </p:txBody>
      </p:sp>
      <p:pic>
        <p:nvPicPr>
          <p:cNvPr id="5" name="Picture 2" descr="http://www.spazioasperger.it/imgs/majorana.jpg"/>
          <p:cNvPicPr>
            <a:picLocks noChangeAspect="1" noChangeArrowheads="1"/>
          </p:cNvPicPr>
          <p:nvPr/>
        </p:nvPicPr>
        <p:blipFill>
          <a:blip r:embed="rId2" cstate="print"/>
          <a:srcRect/>
          <a:stretch>
            <a:fillRect/>
          </a:stretch>
        </p:blipFill>
        <p:spPr bwMode="auto">
          <a:xfrm>
            <a:off x="228600" y="152400"/>
            <a:ext cx="2057400" cy="2237423"/>
          </a:xfrm>
          <a:prstGeom prst="rect">
            <a:avLst/>
          </a:prstGeom>
          <a:noFill/>
        </p:spPr>
      </p:pic>
      <p:sp>
        <p:nvSpPr>
          <p:cNvPr id="6" name="TextBox 5"/>
          <p:cNvSpPr txBox="1"/>
          <p:nvPr/>
        </p:nvSpPr>
        <p:spPr>
          <a:xfrm>
            <a:off x="1981200" y="381000"/>
            <a:ext cx="4419600" cy="1384995"/>
          </a:xfrm>
          <a:prstGeom prst="rect">
            <a:avLst/>
          </a:prstGeom>
          <a:solidFill>
            <a:schemeClr val="accent1">
              <a:lumMod val="20000"/>
              <a:lumOff val="80000"/>
            </a:schemeClr>
          </a:solidFill>
          <a:ln w="38100" cmpd="sng">
            <a:solidFill>
              <a:schemeClr val="accent1">
                <a:lumMod val="50000"/>
              </a:schemeClr>
            </a:solidFill>
          </a:ln>
        </p:spPr>
        <p:txBody>
          <a:bodyPr wrap="square" rtlCol="0">
            <a:spAutoFit/>
          </a:bodyPr>
          <a:lstStyle/>
          <a:p>
            <a:pPr algn="ctr"/>
            <a:r>
              <a:rPr lang="en-US" sz="2400" b="1" dirty="0" smtClean="0">
                <a:solidFill>
                  <a:srgbClr val="0D0D0D"/>
                </a:solidFill>
                <a:latin typeface="Chalkboard"/>
                <a:cs typeface="Chalkboard"/>
              </a:rPr>
              <a:t>Remember THIS Guy! </a:t>
            </a:r>
          </a:p>
          <a:p>
            <a:pPr algn="ctr"/>
            <a:r>
              <a:rPr lang="en-US" sz="2000" b="1" dirty="0" smtClean="0">
                <a:solidFill>
                  <a:srgbClr val="008000"/>
                </a:solidFill>
                <a:latin typeface="Chalkboard"/>
                <a:cs typeface="Chalkboard"/>
              </a:rPr>
              <a:t>He predicted that the neutrino and anti-neutrino are exactly the same. </a:t>
            </a:r>
            <a:endParaRPr lang="en-US" sz="2000" b="1" dirty="0">
              <a:solidFill>
                <a:srgbClr val="008000"/>
              </a:solidFill>
              <a:latin typeface="Chalkboard"/>
              <a:cs typeface="Chalkboard"/>
            </a:endParaRPr>
          </a:p>
        </p:txBody>
      </p:sp>
      <p:pic>
        <p:nvPicPr>
          <p:cNvPr id="7" name="Picture 4" descr="https://encrypted-tbn1.gstatic.com/images?q=tbn:ANd9GcSNVTLybZnevnceQhKVpXrA325JCa23Lji4hbEU3Vj9-Hlf5w69Zw"/>
          <p:cNvPicPr>
            <a:picLocks noChangeAspect="1" noChangeArrowheads="1"/>
          </p:cNvPicPr>
          <p:nvPr/>
        </p:nvPicPr>
        <p:blipFill>
          <a:blip r:embed="rId3" cstate="print">
            <a:lum contrast="20000"/>
          </a:blip>
          <a:srcRect/>
          <a:stretch>
            <a:fillRect/>
          </a:stretch>
        </p:blipFill>
        <p:spPr bwMode="auto">
          <a:xfrm>
            <a:off x="6324600" y="533400"/>
            <a:ext cx="2438400" cy="1066800"/>
          </a:xfrm>
          <a:prstGeom prst="rect">
            <a:avLst/>
          </a:prstGeom>
          <a:noFill/>
          <a:ln w="57150" cmpd="sng">
            <a:solidFill>
              <a:schemeClr val="bg1">
                <a:lumMod val="95000"/>
                <a:lumOff val="5000"/>
              </a:schemeClr>
            </a:solidFill>
          </a:ln>
        </p:spPr>
      </p:pic>
      <p:sp>
        <p:nvSpPr>
          <p:cNvPr id="8" name="TextBox 7"/>
          <p:cNvSpPr txBox="1"/>
          <p:nvPr/>
        </p:nvSpPr>
        <p:spPr>
          <a:xfrm>
            <a:off x="838200" y="2514600"/>
            <a:ext cx="7848600" cy="1815882"/>
          </a:xfrm>
          <a:prstGeom prst="rect">
            <a:avLst/>
          </a:prstGeom>
          <a:solidFill>
            <a:srgbClr val="CCE8FC"/>
          </a:solidFill>
          <a:ln w="38100" cmpd="sng">
            <a:solidFill>
              <a:schemeClr val="accent6">
                <a:lumMod val="50000"/>
              </a:schemeClr>
            </a:solidFill>
          </a:ln>
        </p:spPr>
        <p:txBody>
          <a:bodyPr wrap="square" rtlCol="0">
            <a:spAutoFit/>
          </a:bodyPr>
          <a:lstStyle/>
          <a:p>
            <a:pPr algn="ctr"/>
            <a:r>
              <a:rPr lang="en-US" sz="2800" dirty="0" smtClean="0">
                <a:solidFill>
                  <a:schemeClr val="accent6">
                    <a:lumMod val="75000"/>
                  </a:schemeClr>
                </a:solidFill>
                <a:latin typeface="Chalkboard SE Bold"/>
                <a:cs typeface="Chalkboard SE Bold"/>
              </a:rPr>
              <a:t>Making precision measurements of the properties of neutrinos bring us a step closer to uncovering the biggest mysteries of the universe!</a:t>
            </a:r>
            <a:endParaRPr lang="en-US" sz="2800" dirty="0">
              <a:solidFill>
                <a:schemeClr val="accent6">
                  <a:lumMod val="75000"/>
                </a:schemeClr>
              </a:solidFill>
              <a:latin typeface="Chalkboard SE Bold"/>
              <a:cs typeface="Chalkboard SE Bold"/>
            </a:endParaRPr>
          </a:p>
        </p:txBody>
      </p:sp>
      <p:sp>
        <p:nvSpPr>
          <p:cNvPr id="9" name="Rectangle 8"/>
          <p:cNvSpPr/>
          <p:nvPr/>
        </p:nvSpPr>
        <p:spPr>
          <a:xfrm>
            <a:off x="1828800" y="4800600"/>
            <a:ext cx="6096000" cy="1200329"/>
          </a:xfrm>
          <a:prstGeom prst="rect">
            <a:avLst/>
          </a:prstGeom>
          <a:solidFill>
            <a:schemeClr val="accent1">
              <a:lumMod val="20000"/>
              <a:lumOff val="80000"/>
            </a:schemeClr>
          </a:solidFill>
          <a:ln w="57150" cmpd="sng">
            <a:solidFill>
              <a:schemeClr val="accent1">
                <a:lumMod val="50000"/>
              </a:schemeClr>
            </a:solidFill>
          </a:ln>
        </p:spPr>
        <p:txBody>
          <a:bodyPr wrap="square">
            <a:spAutoFit/>
          </a:bodyPr>
          <a:lstStyle/>
          <a:p>
            <a:pPr algn="ctr"/>
            <a:r>
              <a:rPr lang="en-US" sz="3600" dirty="0">
                <a:ln w="11430"/>
                <a:solidFill>
                  <a:srgbClr val="000090"/>
                </a:solidFill>
                <a:effectLst>
                  <a:outerShdw blurRad="50800" dist="39000" dir="5460000" algn="tl">
                    <a:srgbClr val="000000">
                      <a:alpha val="38000"/>
                    </a:srgbClr>
                  </a:outerShdw>
                </a:effectLst>
                <a:latin typeface="Chalkboard SE Bold"/>
                <a:cs typeface="Chalkboard SE Bold"/>
              </a:rPr>
              <a:t>Enter the new ERA of Neutrino Detectors</a:t>
            </a:r>
            <a:endParaRPr lang="en-US" sz="3600" dirty="0">
              <a:solidFill>
                <a:srgbClr val="000090"/>
              </a:solidFill>
              <a:latin typeface="Chalkboard SE Bold"/>
              <a:cs typeface="Chalkboard SE Bold"/>
            </a:endParaRPr>
          </a:p>
        </p:txBody>
      </p:sp>
    </p:spTree>
    <p:extLst>
      <p:ext uri="{BB962C8B-B14F-4D97-AF65-F5344CB8AC3E}">
        <p14:creationId xmlns:p14="http://schemas.microsoft.com/office/powerpoint/2010/main" val="1998065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7DAF7-942B-4649-AA3F-37156DAD3A33}" type="datetime1">
              <a:rPr lang="en-US" smtClean="0"/>
              <a:t>1/27/17</a:t>
            </a:fld>
            <a:endParaRPr lang="en-US"/>
          </a:p>
        </p:txBody>
      </p:sp>
      <p:sp>
        <p:nvSpPr>
          <p:cNvPr id="3" name="Footer Placeholder 2"/>
          <p:cNvSpPr>
            <a:spLocks noGrp="1"/>
          </p:cNvSpPr>
          <p:nvPr>
            <p:ph type="ftr" sz="quarter" idx="11"/>
          </p:nvPr>
        </p:nvSpPr>
        <p:spPr/>
        <p:txBody>
          <a:bodyPr/>
          <a:lstStyle/>
          <a:p>
            <a:r>
              <a:rPr lang="en-US" smtClean="0"/>
              <a:t>Dancing With Neutrinos - Tammy Walton</a:t>
            </a:r>
            <a:endParaRPr lang="en-US"/>
          </a:p>
        </p:txBody>
      </p:sp>
      <p:sp>
        <p:nvSpPr>
          <p:cNvPr id="4" name="Slide Number Placeholder 3"/>
          <p:cNvSpPr>
            <a:spLocks noGrp="1"/>
          </p:cNvSpPr>
          <p:nvPr>
            <p:ph type="sldNum" sz="quarter" idx="12"/>
          </p:nvPr>
        </p:nvSpPr>
        <p:spPr/>
        <p:txBody>
          <a:bodyPr/>
          <a:lstStyle/>
          <a:p>
            <a:fld id="{A36E434D-ACD5-4257-AC45-F228FFBED5E0}" type="slidenum">
              <a:rPr lang="en-US" smtClean="0"/>
              <a:pPr/>
              <a:t>78</a:t>
            </a:fld>
            <a:endParaRPr lang="en-US"/>
          </a:p>
        </p:txBody>
      </p:sp>
      <p:pic>
        <p:nvPicPr>
          <p:cNvPr id="5" name="Picture 4"/>
          <p:cNvPicPr>
            <a:picLocks noChangeAspect="1"/>
          </p:cNvPicPr>
          <p:nvPr/>
        </p:nvPicPr>
        <p:blipFill>
          <a:blip r:embed="rId2"/>
          <a:stretch>
            <a:fillRect/>
          </a:stretch>
        </p:blipFill>
        <p:spPr>
          <a:xfrm>
            <a:off x="304800" y="8467"/>
            <a:ext cx="4508500" cy="3035300"/>
          </a:xfrm>
          <a:prstGeom prst="rect">
            <a:avLst/>
          </a:prstGeom>
        </p:spPr>
      </p:pic>
      <p:sp>
        <p:nvSpPr>
          <p:cNvPr id="6" name="TextBox 5"/>
          <p:cNvSpPr txBox="1"/>
          <p:nvPr/>
        </p:nvSpPr>
        <p:spPr>
          <a:xfrm>
            <a:off x="914400" y="2590800"/>
            <a:ext cx="2819400" cy="461665"/>
          </a:xfrm>
          <a:prstGeom prst="rect">
            <a:avLst/>
          </a:prstGeom>
          <a:solidFill>
            <a:srgbClr val="FDF8CD"/>
          </a:solidFill>
        </p:spPr>
        <p:txBody>
          <a:bodyPr wrap="square" rtlCol="0">
            <a:spAutoFit/>
          </a:bodyPr>
          <a:lstStyle/>
          <a:p>
            <a:r>
              <a:rPr lang="en-US" sz="2400" dirty="0" err="1" smtClean="0">
                <a:solidFill>
                  <a:srgbClr val="000090"/>
                </a:solidFill>
                <a:latin typeface="Chalkboard SE Bold"/>
                <a:cs typeface="Chalkboard SE Bold"/>
              </a:rPr>
              <a:t>NOvA</a:t>
            </a:r>
            <a:r>
              <a:rPr lang="en-US" sz="2400" dirty="0" smtClean="0">
                <a:solidFill>
                  <a:srgbClr val="000090"/>
                </a:solidFill>
                <a:latin typeface="Chalkboard SE Bold"/>
                <a:cs typeface="Chalkboard SE Bold"/>
              </a:rPr>
              <a:t> Experiment</a:t>
            </a:r>
            <a:endParaRPr lang="en-US" sz="2400" dirty="0">
              <a:solidFill>
                <a:srgbClr val="000090"/>
              </a:solidFill>
              <a:latin typeface="Chalkboard SE Bold"/>
              <a:cs typeface="Chalkboard SE Bold"/>
            </a:endParaRPr>
          </a:p>
        </p:txBody>
      </p:sp>
      <p:pic>
        <p:nvPicPr>
          <p:cNvPr id="7" name="Picture 6"/>
          <p:cNvPicPr>
            <a:picLocks noChangeAspect="1"/>
          </p:cNvPicPr>
          <p:nvPr/>
        </p:nvPicPr>
        <p:blipFill>
          <a:blip r:embed="rId3"/>
          <a:stretch>
            <a:fillRect/>
          </a:stretch>
        </p:blipFill>
        <p:spPr>
          <a:xfrm>
            <a:off x="990600" y="3048000"/>
            <a:ext cx="3270956" cy="3657600"/>
          </a:xfrm>
          <a:prstGeom prst="rect">
            <a:avLst/>
          </a:prstGeom>
        </p:spPr>
      </p:pic>
      <p:pic>
        <p:nvPicPr>
          <p:cNvPr id="8" name="Picture 7"/>
          <p:cNvPicPr>
            <a:picLocks noChangeAspect="1"/>
          </p:cNvPicPr>
          <p:nvPr/>
        </p:nvPicPr>
        <p:blipFill>
          <a:blip r:embed="rId4"/>
          <a:stretch>
            <a:fillRect/>
          </a:stretch>
        </p:blipFill>
        <p:spPr>
          <a:xfrm>
            <a:off x="4267200" y="2057399"/>
            <a:ext cx="4876800" cy="3263023"/>
          </a:xfrm>
          <a:prstGeom prst="rect">
            <a:avLst/>
          </a:prstGeom>
        </p:spPr>
      </p:pic>
    </p:spTree>
    <p:extLst>
      <p:ext uri="{BB962C8B-B14F-4D97-AF65-F5344CB8AC3E}">
        <p14:creationId xmlns:p14="http://schemas.microsoft.com/office/powerpoint/2010/main" val="47986088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2E8A47B-123B-8741-807D-FB4BD6F3A337}"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79</a:t>
            </a:fld>
            <a:endParaRPr lang="en-US" dirty="0"/>
          </a:p>
        </p:txBody>
      </p:sp>
      <p:sp>
        <p:nvSpPr>
          <p:cNvPr id="7" name="Title 1"/>
          <p:cNvSpPr txBox="1">
            <a:spLocks/>
          </p:cNvSpPr>
          <p:nvPr/>
        </p:nvSpPr>
        <p:spPr>
          <a:xfrm>
            <a:off x="152400" y="152400"/>
            <a:ext cx="8839200" cy="6324600"/>
          </a:xfrm>
          <a:prstGeom prst="rect">
            <a:avLst/>
          </a:prstGeom>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40000"/>
              </a:lnSpc>
              <a:spcBef>
                <a:spcPct val="0"/>
              </a:spcBef>
              <a:spcAft>
                <a:spcPts val="0"/>
              </a:spcAft>
              <a:buClrTx/>
              <a:buSzTx/>
              <a:buFontTx/>
              <a:buNone/>
              <a:tabLst/>
              <a:defRPr/>
            </a:pPr>
            <a:r>
              <a:rPr lang="en-US" sz="4400" b="1" dirty="0" smtClean="0">
                <a:ln w="50800"/>
                <a:solidFill>
                  <a:srgbClr val="FF0000"/>
                </a:solidFill>
                <a:latin typeface="Chalkboard"/>
                <a:ea typeface="+mj-ea"/>
                <a:cs typeface="Chalkboard"/>
              </a:rPr>
              <a:t>Recap</a:t>
            </a:r>
          </a:p>
          <a:p>
            <a:pPr marL="0" marR="0" lvl="0" indent="0" defTabSz="914400" rtl="0" eaLnBrk="1" fontAlgn="auto" latinLnBrk="0" hangingPunct="1">
              <a:lnSpc>
                <a:spcPct val="140000"/>
              </a:lnSpc>
              <a:spcBef>
                <a:spcPct val="0"/>
              </a:spcBef>
              <a:spcAft>
                <a:spcPts val="0"/>
              </a:spcAft>
              <a:buClrTx/>
              <a:buSzTx/>
              <a:buFontTx/>
              <a:buNone/>
              <a:tabLst/>
              <a:defRPr/>
            </a:pPr>
            <a:r>
              <a:rPr lang="en-US" sz="3000" b="1" dirty="0" smtClean="0">
                <a:ln w="50800"/>
                <a:latin typeface="Chalkboard"/>
                <a:ea typeface="+mj-ea"/>
                <a:cs typeface="Chalkboard"/>
              </a:rPr>
              <a:t>Theoretical predications are faster than experimental developments.</a:t>
            </a:r>
          </a:p>
          <a:p>
            <a:pPr marL="0" marR="0" lvl="0" indent="0" defTabSz="914400" rtl="0" eaLnBrk="1" fontAlgn="auto" latinLnBrk="0" hangingPunct="1">
              <a:lnSpc>
                <a:spcPct val="140000"/>
              </a:lnSpc>
              <a:spcBef>
                <a:spcPct val="0"/>
              </a:spcBef>
              <a:spcAft>
                <a:spcPts val="0"/>
              </a:spcAft>
              <a:buClrTx/>
              <a:buSzTx/>
              <a:buFontTx/>
              <a:buNone/>
              <a:tabLst/>
              <a:defRPr/>
            </a:pPr>
            <a:endParaRPr lang="en-US" sz="3000" b="1" dirty="0">
              <a:ln w="50800"/>
              <a:latin typeface="Chalkboard"/>
              <a:ea typeface="+mj-ea"/>
              <a:cs typeface="Chalkboard"/>
            </a:endParaRPr>
          </a:p>
          <a:p>
            <a:pPr marL="0" marR="0" lvl="0" indent="0" defTabSz="914400" rtl="0" eaLnBrk="1" fontAlgn="auto" latinLnBrk="0" hangingPunct="1">
              <a:lnSpc>
                <a:spcPct val="140000"/>
              </a:lnSpc>
              <a:spcBef>
                <a:spcPct val="0"/>
              </a:spcBef>
              <a:spcAft>
                <a:spcPts val="0"/>
              </a:spcAft>
              <a:buClrTx/>
              <a:buSzTx/>
              <a:buFontTx/>
              <a:buNone/>
              <a:tabLst/>
              <a:defRPr/>
            </a:pPr>
            <a:r>
              <a:rPr lang="en-US" sz="3000" b="1" dirty="0" smtClean="0">
                <a:ln w="50800"/>
                <a:latin typeface="Chalkboard"/>
                <a:ea typeface="+mj-ea"/>
                <a:cs typeface="Chalkboard"/>
              </a:rPr>
              <a:t>Current measurements of the fundamental properties of neutrinos show that we do not fully understand the universe.</a:t>
            </a:r>
          </a:p>
          <a:p>
            <a:pPr marL="0" marR="0" lvl="0" indent="0" defTabSz="914400" rtl="0" eaLnBrk="1" fontAlgn="auto" latinLnBrk="0" hangingPunct="1">
              <a:lnSpc>
                <a:spcPct val="140000"/>
              </a:lnSpc>
              <a:spcBef>
                <a:spcPct val="0"/>
              </a:spcBef>
              <a:spcAft>
                <a:spcPts val="0"/>
              </a:spcAft>
              <a:buClrTx/>
              <a:buSzTx/>
              <a:buFontTx/>
              <a:buNone/>
              <a:tabLst/>
              <a:defRPr/>
            </a:pPr>
            <a:endParaRPr lang="en-US" sz="3000" b="1" dirty="0">
              <a:ln w="50800"/>
              <a:latin typeface="Chalkboard"/>
              <a:ea typeface="+mj-ea"/>
              <a:cs typeface="Chalkboard"/>
            </a:endParaRPr>
          </a:p>
          <a:p>
            <a:pPr marL="0" marR="0" lvl="0" indent="0" defTabSz="914400" rtl="0" eaLnBrk="1" fontAlgn="auto" latinLnBrk="0" hangingPunct="1">
              <a:lnSpc>
                <a:spcPct val="140000"/>
              </a:lnSpc>
              <a:spcBef>
                <a:spcPct val="0"/>
              </a:spcBef>
              <a:spcAft>
                <a:spcPts val="0"/>
              </a:spcAft>
              <a:buClrTx/>
              <a:buSzTx/>
              <a:buFontTx/>
              <a:buNone/>
              <a:tabLst/>
              <a:defRPr/>
            </a:pPr>
            <a:r>
              <a:rPr lang="en-US" sz="3000" b="1" dirty="0" smtClean="0">
                <a:ln w="50800"/>
                <a:solidFill>
                  <a:srgbClr val="FF6600"/>
                </a:solidFill>
                <a:latin typeface="Chalkboard"/>
                <a:ea typeface="+mj-ea"/>
                <a:cs typeface="Chalkboard"/>
              </a:rPr>
              <a:t>There exists new detector technology to answer many of the unknown questions.</a:t>
            </a:r>
          </a:p>
        </p:txBody>
      </p:sp>
    </p:spTree>
    <p:custDataLst>
      <p:tags r:id="rId1"/>
    </p:custDataLst>
    <p:extLst>
      <p:ext uri="{BB962C8B-B14F-4D97-AF65-F5344CB8AC3E}">
        <p14:creationId xmlns:p14="http://schemas.microsoft.com/office/powerpoint/2010/main" val="1987161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DA85FF-6EB7-FB42-8C7F-FEE1FD7CF9F7}"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8</a:t>
            </a:fld>
            <a:endParaRPr lang="en-US"/>
          </a:p>
        </p:txBody>
      </p:sp>
      <p:sp>
        <p:nvSpPr>
          <p:cNvPr id="9" name="Title 1"/>
          <p:cNvSpPr txBox="1">
            <a:spLocks/>
          </p:cNvSpPr>
          <p:nvPr/>
        </p:nvSpPr>
        <p:spPr>
          <a:xfrm>
            <a:off x="0" y="228600"/>
            <a:ext cx="8610600" cy="1066800"/>
          </a:xfrm>
          <a:prstGeom prst="rect">
            <a:avLst/>
          </a:prstGeom>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lvl="0" algn="ctr">
              <a:spcBef>
                <a:spcPct val="0"/>
              </a:spcBef>
              <a:defRPr/>
            </a:pPr>
            <a:r>
              <a:rPr lang="en-US" sz="3200" b="1" dirty="0">
                <a:ln w="50800"/>
                <a:solidFill>
                  <a:schemeClr val="bg1">
                    <a:shade val="50000"/>
                  </a:schemeClr>
                </a:solidFill>
                <a:latin typeface="Rockwell" pitchFamily="18" charset="0"/>
              </a:rPr>
              <a:t>The Fundamental  Forces of the Universe </a:t>
            </a:r>
            <a:r>
              <a:rPr lang="en-US" sz="3200" b="1" dirty="0">
                <a:ln w="50800"/>
                <a:solidFill>
                  <a:srgbClr val="FF0000"/>
                </a:solidFill>
                <a:latin typeface="Rockwell" pitchFamily="18" charset="0"/>
              </a:rPr>
              <a:t>Influence</a:t>
            </a:r>
            <a:r>
              <a:rPr lang="en-US" sz="3200" b="1" dirty="0">
                <a:ln w="50800"/>
                <a:solidFill>
                  <a:schemeClr val="bg1">
                    <a:shade val="50000"/>
                  </a:schemeClr>
                </a:solidFill>
                <a:latin typeface="Rockwell" pitchFamily="18" charset="0"/>
              </a:rPr>
              <a:t> the Behavior of Particles!</a:t>
            </a:r>
          </a:p>
        </p:txBody>
      </p:sp>
      <p:pic>
        <p:nvPicPr>
          <p:cNvPr id="29" name="Picture 8" descr="http://scienceforkids.kidipede.com/chemistry/atoms/pictures/oxygen.jpg"/>
          <p:cNvPicPr>
            <a:picLocks noChangeAspect="1" noChangeArrowheads="1"/>
          </p:cNvPicPr>
          <p:nvPr/>
        </p:nvPicPr>
        <p:blipFill>
          <a:blip r:embed="rId3" cstate="print"/>
          <a:srcRect/>
          <a:stretch>
            <a:fillRect/>
          </a:stretch>
        </p:blipFill>
        <p:spPr bwMode="auto">
          <a:xfrm>
            <a:off x="381000" y="1447800"/>
            <a:ext cx="2819400" cy="2635525"/>
          </a:xfrm>
          <a:prstGeom prst="rect">
            <a:avLst/>
          </a:prstGeom>
          <a:noFill/>
        </p:spPr>
      </p:pic>
      <p:sp>
        <p:nvSpPr>
          <p:cNvPr id="33" name="TextBox 32"/>
          <p:cNvSpPr txBox="1"/>
          <p:nvPr/>
        </p:nvSpPr>
        <p:spPr>
          <a:xfrm>
            <a:off x="228600" y="4267200"/>
            <a:ext cx="8686800" cy="1692771"/>
          </a:xfrm>
          <a:prstGeom prst="rect">
            <a:avLst/>
          </a:prstGeom>
          <a:solidFill>
            <a:srgbClr val="EBFAD2"/>
          </a:solidFill>
          <a:ln w="38100" cmpd="sng">
            <a:solidFill>
              <a:srgbClr val="796D04"/>
            </a:solidFill>
          </a:ln>
        </p:spPr>
        <p:txBody>
          <a:bodyPr wrap="square" rtlCol="0">
            <a:spAutoFit/>
          </a:bodyPr>
          <a:lstStyle/>
          <a:p>
            <a:pPr algn="ctr"/>
            <a:r>
              <a:rPr lang="en-US" sz="2600" b="1" dirty="0" smtClean="0">
                <a:solidFill>
                  <a:srgbClr val="000000"/>
                </a:solidFill>
                <a:latin typeface="Chalkboard"/>
                <a:cs typeface="Chalkboard"/>
              </a:rPr>
              <a:t>The electromagnetic force</a:t>
            </a:r>
          </a:p>
          <a:p>
            <a:pPr>
              <a:buFont typeface="Arial" pitchFamily="34" charset="0"/>
              <a:buChar char="•"/>
            </a:pPr>
            <a:endParaRPr lang="en-US" dirty="0" smtClean="0">
              <a:solidFill>
                <a:srgbClr val="FF0000"/>
              </a:solidFill>
              <a:latin typeface="Arial Rounded MT Bold" pitchFamily="34" charset="0"/>
            </a:endParaRPr>
          </a:p>
          <a:p>
            <a:r>
              <a:rPr lang="en-US" sz="2000" dirty="0" smtClean="0">
                <a:solidFill>
                  <a:srgbClr val="FF0000"/>
                </a:solidFill>
                <a:latin typeface="Arial Rounded MT Bold" pitchFamily="34" charset="0"/>
              </a:rPr>
              <a:t>Acts upon electrically charged particles</a:t>
            </a:r>
          </a:p>
          <a:p>
            <a:endParaRPr lang="en-US" sz="2000" dirty="0" smtClean="0">
              <a:solidFill>
                <a:srgbClr val="FF0000"/>
              </a:solidFill>
              <a:latin typeface="Arial Rounded MT Bold" pitchFamily="34" charset="0"/>
            </a:endParaRPr>
          </a:p>
          <a:p>
            <a:r>
              <a:rPr lang="en-US" sz="2000" dirty="0" smtClean="0">
                <a:solidFill>
                  <a:srgbClr val="FF0000"/>
                </a:solidFill>
                <a:latin typeface="Arial Rounded MT Bold" pitchFamily="34" charset="0"/>
              </a:rPr>
              <a:t>Keeps the electrons bound and orbiting around the atomic nucleus  </a:t>
            </a:r>
            <a:endParaRPr lang="en-US" sz="2000" dirty="0">
              <a:solidFill>
                <a:srgbClr val="FF0000"/>
              </a:solidFill>
              <a:latin typeface="Arial Rounded MT Bold" pitchFamily="34" charset="0"/>
            </a:endParaRPr>
          </a:p>
        </p:txBody>
      </p:sp>
      <p:sp>
        <p:nvSpPr>
          <p:cNvPr id="35" name="Oval 34"/>
          <p:cNvSpPr/>
          <p:nvPr/>
        </p:nvSpPr>
        <p:spPr>
          <a:xfrm>
            <a:off x="4267200" y="19812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267200" y="1981200"/>
            <a:ext cx="685800" cy="461665"/>
          </a:xfrm>
          <a:prstGeom prst="rect">
            <a:avLst/>
          </a:prstGeom>
          <a:noFill/>
        </p:spPr>
        <p:txBody>
          <a:bodyPr wrap="square" rtlCol="0">
            <a:spAutoFit/>
          </a:bodyPr>
          <a:lstStyle/>
          <a:p>
            <a:r>
              <a:rPr lang="en-US" sz="2400" b="1" dirty="0">
                <a:latin typeface="Bookman Old Style" pitchFamily="18" charset="0"/>
              </a:rPr>
              <a:t>e</a:t>
            </a:r>
            <a:r>
              <a:rPr lang="en-US" sz="2400" b="1" dirty="0" smtClean="0">
                <a:latin typeface="Bookman Old Style" pitchFamily="18" charset="0"/>
              </a:rPr>
              <a:t> +</a:t>
            </a:r>
            <a:endParaRPr lang="en-US" sz="2400" b="1" baseline="30000" dirty="0">
              <a:latin typeface="Bookman Old Style" pitchFamily="18" charset="0"/>
            </a:endParaRPr>
          </a:p>
        </p:txBody>
      </p:sp>
      <p:sp>
        <p:nvSpPr>
          <p:cNvPr id="37" name="Oval 36"/>
          <p:cNvSpPr/>
          <p:nvPr/>
        </p:nvSpPr>
        <p:spPr>
          <a:xfrm>
            <a:off x="5257800" y="2667000"/>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257800" y="2667000"/>
            <a:ext cx="685800" cy="461665"/>
          </a:xfrm>
          <a:prstGeom prst="rect">
            <a:avLst/>
          </a:prstGeom>
          <a:noFill/>
        </p:spPr>
        <p:txBody>
          <a:bodyPr wrap="square" rtlCol="0">
            <a:spAutoFit/>
          </a:bodyPr>
          <a:lstStyle/>
          <a:p>
            <a:r>
              <a:rPr lang="en-US" sz="2400" b="1" dirty="0">
                <a:latin typeface="Bookman Old Style" pitchFamily="18" charset="0"/>
              </a:rPr>
              <a:t>e</a:t>
            </a:r>
            <a:r>
              <a:rPr lang="en-US" sz="2400" b="1" dirty="0" smtClean="0">
                <a:latin typeface="Bookman Old Style" pitchFamily="18" charset="0"/>
              </a:rPr>
              <a:t> +</a:t>
            </a:r>
            <a:endParaRPr lang="en-US" sz="2400" b="1" baseline="30000" dirty="0">
              <a:latin typeface="Bookman Old Style" pitchFamily="18" charset="0"/>
            </a:endParaRPr>
          </a:p>
        </p:txBody>
      </p:sp>
      <p:sp>
        <p:nvSpPr>
          <p:cNvPr id="39" name="Oval 38"/>
          <p:cNvSpPr/>
          <p:nvPr/>
        </p:nvSpPr>
        <p:spPr>
          <a:xfrm>
            <a:off x="5334000" y="1828800"/>
            <a:ext cx="609600" cy="533400"/>
          </a:xfrm>
          <a:prstGeom prst="ellipse">
            <a:avLst/>
          </a:prstGeom>
          <a:solidFill>
            <a:srgbClr val="9DE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334000" y="1828800"/>
            <a:ext cx="685800" cy="461665"/>
          </a:xfrm>
          <a:prstGeom prst="rect">
            <a:avLst/>
          </a:prstGeom>
          <a:noFill/>
        </p:spPr>
        <p:txBody>
          <a:bodyPr wrap="square" rtlCol="0">
            <a:spAutoFit/>
          </a:bodyPr>
          <a:lstStyle/>
          <a:p>
            <a:r>
              <a:rPr lang="en-US" sz="2400" b="1" dirty="0">
                <a:latin typeface="Bookman Old Style" pitchFamily="18" charset="0"/>
              </a:rPr>
              <a:t>e</a:t>
            </a:r>
            <a:r>
              <a:rPr lang="en-US" sz="2400" b="1" dirty="0" smtClean="0">
                <a:latin typeface="Bookman Old Style" pitchFamily="18" charset="0"/>
              </a:rPr>
              <a:t> -</a:t>
            </a:r>
            <a:endParaRPr lang="en-US" sz="2400" b="1" baseline="30000" dirty="0">
              <a:latin typeface="Bookman Old Style" pitchFamily="18" charset="0"/>
            </a:endParaRPr>
          </a:p>
        </p:txBody>
      </p:sp>
      <p:sp>
        <p:nvSpPr>
          <p:cNvPr id="41" name="Oval 40"/>
          <p:cNvSpPr/>
          <p:nvPr/>
        </p:nvSpPr>
        <p:spPr>
          <a:xfrm>
            <a:off x="4343400" y="2819400"/>
            <a:ext cx="609600" cy="533400"/>
          </a:xfrm>
          <a:prstGeom prst="ellipse">
            <a:avLst/>
          </a:prstGeom>
          <a:solidFill>
            <a:srgbClr val="9DE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343400" y="2819400"/>
            <a:ext cx="685800" cy="461665"/>
          </a:xfrm>
          <a:prstGeom prst="rect">
            <a:avLst/>
          </a:prstGeom>
          <a:noFill/>
        </p:spPr>
        <p:txBody>
          <a:bodyPr wrap="square" rtlCol="0">
            <a:spAutoFit/>
          </a:bodyPr>
          <a:lstStyle/>
          <a:p>
            <a:r>
              <a:rPr lang="en-US" sz="2400" b="1" dirty="0" smtClean="0">
                <a:latin typeface="Bookman Old Style" pitchFamily="18" charset="0"/>
              </a:rPr>
              <a:t>e-</a:t>
            </a:r>
            <a:endParaRPr lang="en-US" sz="2400" b="1" baseline="30000" dirty="0">
              <a:latin typeface="Bookman Old Style" pitchFamily="18" charset="0"/>
            </a:endParaRPr>
          </a:p>
        </p:txBody>
      </p:sp>
    </p:spTree>
    <p:custDataLst>
      <p:tags r:id="rId1"/>
    </p:custDataLst>
    <p:extLst>
      <p:ext uri="{BB962C8B-B14F-4D97-AF65-F5344CB8AC3E}">
        <p14:creationId xmlns:p14="http://schemas.microsoft.com/office/powerpoint/2010/main" val="3868911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3" presetClass="entr" presetSubtype="10" fill="hold" nodeType="withEffect">
                                  <p:stCondLst>
                                    <p:cond delay="0"/>
                                  </p:stCondLst>
                                  <p:childTnLst>
                                    <p:set>
                                      <p:cBhvr>
                                        <p:cTn id="22" dur="1" fill="hold">
                                          <p:stCondLst>
                                            <p:cond delay="0"/>
                                          </p:stCondLst>
                                        </p:cTn>
                                        <p:tgtEl>
                                          <p:spTgt spid="33">
                                            <p:txEl>
                                              <p:pRg st="2" end="2"/>
                                            </p:txEl>
                                          </p:spTgt>
                                        </p:tgtEl>
                                        <p:attrNameLst>
                                          <p:attrName>style.visibility</p:attrName>
                                        </p:attrNameLst>
                                      </p:cBhvr>
                                      <p:to>
                                        <p:strVal val="visible"/>
                                      </p:to>
                                    </p:set>
                                    <p:animEffect transition="in" filter="blinds(horizontal)">
                                      <p:cBhvr>
                                        <p:cTn id="23" dur="500"/>
                                        <p:tgtEl>
                                          <p:spTgt spid="3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3">
                                            <p:txEl>
                                              <p:pRg st="4" end="4"/>
                                            </p:txEl>
                                          </p:spTgt>
                                        </p:tgtEl>
                                        <p:attrNameLst>
                                          <p:attrName>style.visibility</p:attrName>
                                        </p:attrNameLst>
                                      </p:cBhvr>
                                      <p:to>
                                        <p:strVal val="visible"/>
                                      </p:to>
                                    </p:set>
                                    <p:animEffect transition="in" filter="blinds(horizontal)">
                                      <p:cBhvr>
                                        <p:cTn id="28" dur="500"/>
                                        <p:tgtEl>
                                          <p:spTgt spid="33">
                                            <p:txEl>
                                              <p:pRg st="4" end="4"/>
                                            </p:txEl>
                                          </p:spTgt>
                                        </p:tgtEl>
                                      </p:cBhvr>
                                    </p:animEffect>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7" grpId="0" animBg="1"/>
      <p:bldP spid="38" grpId="0"/>
      <p:bldP spid="39" grpId="0" animBg="1"/>
      <p:bldP spid="40" grpId="0"/>
      <p:bldP spid="41" grpId="0" animBg="1"/>
      <p:bldP spid="4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7DAF7-942B-4649-AA3F-37156DAD3A33}" type="datetime1">
              <a:rPr lang="en-US" smtClean="0"/>
              <a:t>1/27/17</a:t>
            </a:fld>
            <a:endParaRPr lang="en-US"/>
          </a:p>
        </p:txBody>
      </p:sp>
      <p:sp>
        <p:nvSpPr>
          <p:cNvPr id="3" name="Footer Placeholder 2"/>
          <p:cNvSpPr>
            <a:spLocks noGrp="1"/>
          </p:cNvSpPr>
          <p:nvPr>
            <p:ph type="ftr" sz="quarter" idx="11"/>
          </p:nvPr>
        </p:nvSpPr>
        <p:spPr/>
        <p:txBody>
          <a:bodyPr/>
          <a:lstStyle/>
          <a:p>
            <a:r>
              <a:rPr lang="en-US" smtClean="0"/>
              <a:t>Dancing With Neutrinos - Tammy Walton</a:t>
            </a:r>
            <a:endParaRPr lang="en-US"/>
          </a:p>
        </p:txBody>
      </p:sp>
      <p:sp>
        <p:nvSpPr>
          <p:cNvPr id="4" name="Slide Number Placeholder 3"/>
          <p:cNvSpPr>
            <a:spLocks noGrp="1"/>
          </p:cNvSpPr>
          <p:nvPr>
            <p:ph type="sldNum" sz="quarter" idx="12"/>
          </p:nvPr>
        </p:nvSpPr>
        <p:spPr/>
        <p:txBody>
          <a:bodyPr/>
          <a:lstStyle/>
          <a:p>
            <a:fld id="{A36E434D-ACD5-4257-AC45-F228FFBED5E0}" type="slidenum">
              <a:rPr lang="en-US" smtClean="0"/>
              <a:pPr/>
              <a:t>80</a:t>
            </a:fld>
            <a:endParaRPr lang="en-US"/>
          </a:p>
        </p:txBody>
      </p:sp>
      <p:sp>
        <p:nvSpPr>
          <p:cNvPr id="6" name="Title 1"/>
          <p:cNvSpPr txBox="1">
            <a:spLocks/>
          </p:cNvSpPr>
          <p:nvPr/>
        </p:nvSpPr>
        <p:spPr>
          <a:xfrm>
            <a:off x="457200" y="1981200"/>
            <a:ext cx="8153400" cy="1143000"/>
          </a:xfrm>
          <a:prstGeom prst="rect">
            <a:avLst/>
          </a:prstGeom>
          <a:solidFill>
            <a:schemeClr val="accent3">
              <a:lumMod val="20000"/>
              <a:lumOff val="80000"/>
            </a:schemeClr>
          </a:solidFill>
          <a:ln w="57150" cmpd="sng">
            <a:solidFill>
              <a:srgbClr val="000090"/>
            </a:solidFill>
          </a:ln>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z="3200" dirty="0" smtClean="0">
                <a:ln w="50800"/>
                <a:solidFill>
                  <a:schemeClr val="bg1">
                    <a:shade val="50000"/>
                  </a:schemeClr>
                </a:solidFill>
                <a:effectLst/>
                <a:latin typeface="Chalkboard"/>
                <a:cs typeface="Chalkboard"/>
              </a:rPr>
              <a:t>Therefore, large detectors composed of heavy atoms are needed.</a:t>
            </a:r>
          </a:p>
        </p:txBody>
      </p:sp>
      <p:sp>
        <p:nvSpPr>
          <p:cNvPr id="7" name="Title 1"/>
          <p:cNvSpPr txBox="1">
            <a:spLocks/>
          </p:cNvSpPr>
          <p:nvPr/>
        </p:nvSpPr>
        <p:spPr>
          <a:xfrm>
            <a:off x="457200" y="457200"/>
            <a:ext cx="8153400" cy="1143000"/>
          </a:xfrm>
          <a:prstGeom prst="rect">
            <a:avLst/>
          </a:prstGeom>
          <a:solidFill>
            <a:schemeClr val="accent1">
              <a:lumMod val="20000"/>
              <a:lumOff val="80000"/>
            </a:schemeClr>
          </a:solidFill>
          <a:ln w="57150" cmpd="sng">
            <a:solidFill>
              <a:schemeClr val="accent1">
                <a:lumMod val="50000"/>
              </a:schemeClr>
            </a:solidFill>
          </a:ln>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z="3600" dirty="0" smtClean="0">
                <a:ln w="50800"/>
                <a:solidFill>
                  <a:schemeClr val="bg1">
                    <a:shade val="50000"/>
                  </a:schemeClr>
                </a:solidFill>
                <a:effectLst/>
                <a:latin typeface="Chalkboard"/>
                <a:cs typeface="Chalkboard"/>
              </a:rPr>
              <a:t>The rate of neutrino interactions is </a:t>
            </a:r>
            <a:r>
              <a:rPr lang="en-US" sz="3600" dirty="0" smtClean="0">
                <a:ln w="50800"/>
                <a:solidFill>
                  <a:srgbClr val="FF0000"/>
                </a:solidFill>
                <a:effectLst/>
                <a:latin typeface="Chalkboard"/>
                <a:cs typeface="Chalkboard"/>
              </a:rPr>
              <a:t>SO</a:t>
            </a:r>
            <a:r>
              <a:rPr lang="en-US" sz="3600" dirty="0" smtClean="0">
                <a:ln w="50800"/>
                <a:solidFill>
                  <a:schemeClr val="bg1">
                    <a:shade val="50000"/>
                  </a:schemeClr>
                </a:solidFill>
                <a:effectLst/>
                <a:latin typeface="Chalkboard"/>
                <a:cs typeface="Chalkboard"/>
              </a:rPr>
              <a:t> small.</a:t>
            </a:r>
          </a:p>
        </p:txBody>
      </p:sp>
      <p:pic>
        <p:nvPicPr>
          <p:cNvPr id="8" name="Picture 7"/>
          <p:cNvPicPr>
            <a:picLocks noChangeAspect="1"/>
          </p:cNvPicPr>
          <p:nvPr/>
        </p:nvPicPr>
        <p:blipFill>
          <a:blip r:embed="rId2"/>
          <a:stretch>
            <a:fillRect/>
          </a:stretch>
        </p:blipFill>
        <p:spPr>
          <a:xfrm>
            <a:off x="152400" y="4191000"/>
            <a:ext cx="2133600" cy="2209800"/>
          </a:xfrm>
          <a:prstGeom prst="rect">
            <a:avLst/>
          </a:prstGeom>
        </p:spPr>
      </p:pic>
      <p:sp>
        <p:nvSpPr>
          <p:cNvPr id="9" name="TextBox 8"/>
          <p:cNvSpPr txBox="1"/>
          <p:nvPr/>
        </p:nvSpPr>
        <p:spPr>
          <a:xfrm>
            <a:off x="152400" y="6019800"/>
            <a:ext cx="906739" cy="369332"/>
          </a:xfrm>
          <a:prstGeom prst="rect">
            <a:avLst/>
          </a:prstGeom>
          <a:noFill/>
        </p:spPr>
        <p:txBody>
          <a:bodyPr wrap="none" rtlCol="0">
            <a:spAutoFit/>
          </a:bodyPr>
          <a:lstStyle/>
          <a:p>
            <a:r>
              <a:rPr lang="en-US" dirty="0" smtClean="0">
                <a:solidFill>
                  <a:srgbClr val="000090"/>
                </a:solidFill>
                <a:latin typeface="Chalkboard SE Bold"/>
                <a:cs typeface="Chalkboard SE Bold"/>
              </a:rPr>
              <a:t>Carbon</a:t>
            </a:r>
            <a:endParaRPr lang="en-US" dirty="0">
              <a:solidFill>
                <a:srgbClr val="000090"/>
              </a:solidFill>
              <a:latin typeface="Chalkboard SE Bold"/>
              <a:cs typeface="Chalkboard SE Bold"/>
            </a:endParaRPr>
          </a:p>
        </p:txBody>
      </p:sp>
      <p:pic>
        <p:nvPicPr>
          <p:cNvPr id="10" name="Picture 9"/>
          <p:cNvPicPr>
            <a:picLocks noChangeAspect="1"/>
          </p:cNvPicPr>
          <p:nvPr/>
        </p:nvPicPr>
        <p:blipFill>
          <a:blip r:embed="rId3"/>
          <a:stretch>
            <a:fillRect/>
          </a:stretch>
        </p:blipFill>
        <p:spPr>
          <a:xfrm>
            <a:off x="2133600" y="3505200"/>
            <a:ext cx="2743200" cy="1816100"/>
          </a:xfrm>
          <a:prstGeom prst="rect">
            <a:avLst/>
          </a:prstGeom>
        </p:spPr>
      </p:pic>
      <p:sp>
        <p:nvSpPr>
          <p:cNvPr id="11" name="TextBox 10"/>
          <p:cNvSpPr txBox="1"/>
          <p:nvPr/>
        </p:nvSpPr>
        <p:spPr>
          <a:xfrm>
            <a:off x="2133600" y="4953000"/>
            <a:ext cx="864617" cy="369332"/>
          </a:xfrm>
          <a:prstGeom prst="rect">
            <a:avLst/>
          </a:prstGeom>
          <a:noFill/>
        </p:spPr>
        <p:txBody>
          <a:bodyPr wrap="square" rtlCol="0">
            <a:spAutoFit/>
          </a:bodyPr>
          <a:lstStyle/>
          <a:p>
            <a:r>
              <a:rPr lang="en-US" dirty="0" smtClean="0">
                <a:solidFill>
                  <a:srgbClr val="000090"/>
                </a:solidFill>
                <a:latin typeface="Chalkboard SE Bold"/>
                <a:cs typeface="Chalkboard SE Bold"/>
              </a:rPr>
              <a:t>Argon</a:t>
            </a:r>
            <a:endParaRPr lang="en-US" dirty="0">
              <a:solidFill>
                <a:srgbClr val="000090"/>
              </a:solidFill>
              <a:latin typeface="Chalkboard SE Bold"/>
              <a:cs typeface="Chalkboard SE Bold"/>
            </a:endParaRPr>
          </a:p>
        </p:txBody>
      </p:sp>
      <p:pic>
        <p:nvPicPr>
          <p:cNvPr id="12" name="Picture 11"/>
          <p:cNvPicPr>
            <a:picLocks noChangeAspect="1"/>
          </p:cNvPicPr>
          <p:nvPr/>
        </p:nvPicPr>
        <p:blipFill>
          <a:blip r:embed="rId4"/>
          <a:stretch>
            <a:fillRect/>
          </a:stretch>
        </p:blipFill>
        <p:spPr>
          <a:xfrm>
            <a:off x="6857999" y="4495800"/>
            <a:ext cx="2277533" cy="2247900"/>
          </a:xfrm>
          <a:prstGeom prst="rect">
            <a:avLst/>
          </a:prstGeom>
        </p:spPr>
      </p:pic>
      <p:sp>
        <p:nvSpPr>
          <p:cNvPr id="13" name="TextBox 12"/>
          <p:cNvSpPr txBox="1"/>
          <p:nvPr/>
        </p:nvSpPr>
        <p:spPr>
          <a:xfrm>
            <a:off x="6858000" y="6400800"/>
            <a:ext cx="1143000" cy="369332"/>
          </a:xfrm>
          <a:prstGeom prst="rect">
            <a:avLst/>
          </a:prstGeom>
          <a:noFill/>
        </p:spPr>
        <p:txBody>
          <a:bodyPr wrap="square" rtlCol="0">
            <a:spAutoFit/>
          </a:bodyPr>
          <a:lstStyle/>
          <a:p>
            <a:r>
              <a:rPr lang="en-US" dirty="0" smtClean="0">
                <a:solidFill>
                  <a:srgbClr val="000090"/>
                </a:solidFill>
                <a:latin typeface="Chalkboard SE Bold"/>
                <a:cs typeface="Chalkboard SE Bold"/>
              </a:rPr>
              <a:t>Oxygen</a:t>
            </a:r>
            <a:endParaRPr lang="en-US" dirty="0">
              <a:solidFill>
                <a:srgbClr val="000090"/>
              </a:solidFill>
              <a:latin typeface="Chalkboard SE Bold"/>
              <a:cs typeface="Chalkboard SE Bold"/>
            </a:endParaRPr>
          </a:p>
        </p:txBody>
      </p:sp>
      <p:pic>
        <p:nvPicPr>
          <p:cNvPr id="14" name="Picture 13"/>
          <p:cNvPicPr>
            <a:picLocks noChangeAspect="1"/>
          </p:cNvPicPr>
          <p:nvPr/>
        </p:nvPicPr>
        <p:blipFill>
          <a:blip r:embed="rId5"/>
          <a:stretch>
            <a:fillRect/>
          </a:stretch>
        </p:blipFill>
        <p:spPr>
          <a:xfrm>
            <a:off x="4343400" y="4114801"/>
            <a:ext cx="2476500" cy="2362200"/>
          </a:xfrm>
          <a:prstGeom prst="rect">
            <a:avLst/>
          </a:prstGeom>
        </p:spPr>
      </p:pic>
      <p:sp>
        <p:nvSpPr>
          <p:cNvPr id="15" name="TextBox 14"/>
          <p:cNvSpPr txBox="1"/>
          <p:nvPr/>
        </p:nvSpPr>
        <p:spPr>
          <a:xfrm>
            <a:off x="4419600" y="6096000"/>
            <a:ext cx="864617" cy="369332"/>
          </a:xfrm>
          <a:prstGeom prst="rect">
            <a:avLst/>
          </a:prstGeom>
          <a:noFill/>
        </p:spPr>
        <p:txBody>
          <a:bodyPr wrap="square" rtlCol="0">
            <a:spAutoFit/>
          </a:bodyPr>
          <a:lstStyle/>
          <a:p>
            <a:r>
              <a:rPr lang="en-US" dirty="0" smtClean="0">
                <a:solidFill>
                  <a:srgbClr val="000090"/>
                </a:solidFill>
                <a:latin typeface="Chalkboard SE Bold"/>
                <a:cs typeface="Chalkboard SE Bold"/>
              </a:rPr>
              <a:t>Iron</a:t>
            </a:r>
            <a:endParaRPr lang="en-US" dirty="0">
              <a:solidFill>
                <a:srgbClr val="000090"/>
              </a:solidFill>
              <a:latin typeface="Chalkboard SE Bold"/>
              <a:cs typeface="Chalkboard SE Bold"/>
            </a:endParaRPr>
          </a:p>
        </p:txBody>
      </p:sp>
    </p:spTree>
    <p:extLst>
      <p:ext uri="{BB962C8B-B14F-4D97-AF65-F5344CB8AC3E}">
        <p14:creationId xmlns:p14="http://schemas.microsoft.com/office/powerpoint/2010/main" val="104810136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81</a:t>
            </a:fld>
            <a:endParaRPr lang="en-US"/>
          </a:p>
        </p:txBody>
      </p:sp>
      <p:pic>
        <p:nvPicPr>
          <p:cNvPr id="7" name="Picture 6"/>
          <p:cNvPicPr>
            <a:picLocks noChangeAspect="1"/>
          </p:cNvPicPr>
          <p:nvPr/>
        </p:nvPicPr>
        <p:blipFill>
          <a:blip r:embed="rId3"/>
          <a:stretch>
            <a:fillRect/>
          </a:stretch>
        </p:blipFill>
        <p:spPr>
          <a:xfrm>
            <a:off x="609600" y="2057400"/>
            <a:ext cx="7641465"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685800" y="457200"/>
            <a:ext cx="7848600" cy="1077218"/>
          </a:xfrm>
          <a:prstGeom prst="rect">
            <a:avLst/>
          </a:prstGeom>
          <a:solidFill>
            <a:schemeClr val="bg2">
              <a:lumMod val="40000"/>
              <a:lumOff val="60000"/>
            </a:schemeClr>
          </a:solidFill>
          <a:ln w="57150" cmpd="sng">
            <a:solidFill>
              <a:schemeClr val="bg1">
                <a:lumMod val="95000"/>
                <a:lumOff val="5000"/>
              </a:schemeClr>
            </a:solidFill>
          </a:ln>
        </p:spPr>
        <p:txBody>
          <a:bodyPr wrap="square" rtlCol="0">
            <a:spAutoFit/>
          </a:bodyPr>
          <a:lstStyle/>
          <a:p>
            <a:pPr algn="ctr"/>
            <a:r>
              <a:rPr lang="en-US" sz="3200" dirty="0">
                <a:solidFill>
                  <a:srgbClr val="008000"/>
                </a:solidFill>
                <a:latin typeface="Chalkboard SE Bold"/>
                <a:cs typeface="Chalkboard SE Bold"/>
              </a:rPr>
              <a:t>w</a:t>
            </a:r>
            <a:r>
              <a:rPr lang="en-US" sz="3200" dirty="0" smtClean="0">
                <a:solidFill>
                  <a:srgbClr val="008000"/>
                </a:solidFill>
                <a:latin typeface="Chalkboard SE Bold"/>
                <a:cs typeface="Chalkboard SE Bold"/>
              </a:rPr>
              <a:t>ith new technology comes new challenges</a:t>
            </a:r>
            <a:endParaRPr lang="en-US" sz="3200" dirty="0">
              <a:solidFill>
                <a:srgbClr val="008000"/>
              </a:solidFill>
              <a:latin typeface="Chalkboard SE Bold"/>
              <a:cs typeface="Chalkboard SE Bold"/>
            </a:endParaRPr>
          </a:p>
        </p:txBody>
      </p:sp>
      <p:sp>
        <p:nvSpPr>
          <p:cNvPr id="8" name="TextBox 7"/>
          <p:cNvSpPr txBox="1"/>
          <p:nvPr/>
        </p:nvSpPr>
        <p:spPr>
          <a:xfrm>
            <a:off x="1192768" y="5639674"/>
            <a:ext cx="7848600" cy="1077218"/>
          </a:xfrm>
          <a:prstGeom prst="rect">
            <a:avLst/>
          </a:prstGeom>
          <a:solidFill>
            <a:schemeClr val="bg2">
              <a:lumMod val="40000"/>
              <a:lumOff val="60000"/>
            </a:schemeClr>
          </a:solidFill>
          <a:ln w="57150" cmpd="sng">
            <a:solidFill>
              <a:schemeClr val="bg1">
                <a:lumMod val="95000"/>
                <a:lumOff val="5000"/>
              </a:schemeClr>
            </a:solidFill>
          </a:ln>
        </p:spPr>
        <p:txBody>
          <a:bodyPr wrap="square" rtlCol="0">
            <a:spAutoFit/>
          </a:bodyPr>
          <a:lstStyle/>
          <a:p>
            <a:pPr algn="ctr"/>
            <a:r>
              <a:rPr lang="en-US" sz="3200" dirty="0" smtClean="0">
                <a:solidFill>
                  <a:srgbClr val="008000"/>
                </a:solidFill>
                <a:latin typeface="Chalkboard SE Bold"/>
                <a:cs typeface="Chalkboard SE Bold"/>
              </a:rPr>
              <a:t>The Future of Neutrinos: DUNE</a:t>
            </a:r>
          </a:p>
          <a:p>
            <a:pPr algn="ctr"/>
            <a:r>
              <a:rPr lang="en-US" sz="3200" dirty="0" smtClean="0">
                <a:solidFill>
                  <a:schemeClr val="bg1">
                    <a:lumMod val="95000"/>
                    <a:lumOff val="5000"/>
                  </a:schemeClr>
                </a:solidFill>
                <a:latin typeface="Chalkboard SE Bold"/>
                <a:cs typeface="Chalkboard SE Bold"/>
              </a:rPr>
              <a:t>Deep Underground Neutrino Experiment</a:t>
            </a:r>
            <a:endParaRPr lang="en-US" sz="3200" dirty="0">
              <a:solidFill>
                <a:schemeClr val="bg1">
                  <a:lumMod val="95000"/>
                  <a:lumOff val="5000"/>
                </a:schemeClr>
              </a:solidFill>
              <a:latin typeface="Chalkboard SE Bold"/>
              <a:cs typeface="Chalkboard SE Bold"/>
            </a:endParaRPr>
          </a:p>
        </p:txBody>
      </p:sp>
    </p:spTree>
    <p:extLst>
      <p:ext uri="{BB962C8B-B14F-4D97-AF65-F5344CB8AC3E}">
        <p14:creationId xmlns:p14="http://schemas.microsoft.com/office/powerpoint/2010/main" val="109224250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8" y="152400"/>
            <a:ext cx="8915400" cy="1653988"/>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dirty="0" smtClean="0">
                <a:ln w="50800"/>
                <a:solidFill>
                  <a:schemeClr val="bg1">
                    <a:shade val="50000"/>
                  </a:schemeClr>
                </a:solidFill>
                <a:effectLst/>
              </a:rPr>
              <a:t>What do neutrino physicists want?</a:t>
            </a:r>
            <a:endParaRPr lang="en-US"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82</a:t>
            </a:fld>
            <a:endParaRPr lang="en-US"/>
          </a:p>
        </p:txBody>
      </p:sp>
      <p:sp>
        <p:nvSpPr>
          <p:cNvPr id="7" name="Rectangle 6"/>
          <p:cNvSpPr/>
          <p:nvPr/>
        </p:nvSpPr>
        <p:spPr>
          <a:xfrm>
            <a:off x="152400" y="2286000"/>
            <a:ext cx="8610600" cy="3200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2971800" y="3657600"/>
            <a:ext cx="533400" cy="533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304800" y="3962400"/>
            <a:ext cx="2514600" cy="0"/>
          </a:xfrm>
          <a:prstGeom prst="straightConnector1">
            <a:avLst/>
          </a:prstGeom>
          <a:ln w="63500">
            <a:tailEnd type="triangle"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657600" y="2971800"/>
            <a:ext cx="2438400" cy="838200"/>
          </a:xfrm>
          <a:prstGeom prst="straightConnector1">
            <a:avLst/>
          </a:prstGeom>
          <a:ln w="63500">
            <a:solidFill>
              <a:srgbClr val="6A24A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657600" y="4038600"/>
            <a:ext cx="2438400" cy="762000"/>
          </a:xfrm>
          <a:prstGeom prst="straightConnector1">
            <a:avLst/>
          </a:prstGeom>
          <a:ln w="63500">
            <a:solidFill>
              <a:schemeClr val="accent2">
                <a:lumMod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85800" y="3429000"/>
            <a:ext cx="1326987" cy="461665"/>
          </a:xfrm>
          <a:prstGeom prst="rect">
            <a:avLst/>
          </a:prstGeom>
          <a:solidFill>
            <a:schemeClr val="accent1">
              <a:lumMod val="75000"/>
            </a:schemeClr>
          </a:solidFill>
        </p:spPr>
        <p:txBody>
          <a:bodyPr wrap="none" rtlCol="0">
            <a:spAutoFit/>
          </a:bodyPr>
          <a:lstStyle/>
          <a:p>
            <a:r>
              <a:rPr lang="en-US" sz="2400" dirty="0" smtClean="0">
                <a:latin typeface="Chalkboard SE Bold"/>
                <a:cs typeface="Chalkboard SE Bold"/>
              </a:rPr>
              <a:t>neutrino</a:t>
            </a:r>
            <a:endParaRPr lang="en-US" sz="2400" dirty="0">
              <a:latin typeface="Chalkboard SE Bold"/>
              <a:cs typeface="Chalkboard SE Bold"/>
            </a:endParaRPr>
          </a:p>
        </p:txBody>
      </p:sp>
      <p:sp>
        <p:nvSpPr>
          <p:cNvPr id="16" name="TextBox 15"/>
          <p:cNvSpPr txBox="1"/>
          <p:nvPr/>
        </p:nvSpPr>
        <p:spPr>
          <a:xfrm>
            <a:off x="2667000" y="4267200"/>
            <a:ext cx="1216125" cy="461665"/>
          </a:xfrm>
          <a:prstGeom prst="rect">
            <a:avLst/>
          </a:prstGeom>
          <a:solidFill>
            <a:srgbClr val="FF0000"/>
          </a:solidFill>
        </p:spPr>
        <p:txBody>
          <a:bodyPr wrap="none" rtlCol="0">
            <a:spAutoFit/>
          </a:bodyPr>
          <a:lstStyle/>
          <a:p>
            <a:r>
              <a:rPr lang="en-US" sz="2400" dirty="0" smtClean="0">
                <a:latin typeface="Chalkboard SE Bold"/>
                <a:cs typeface="Chalkboard SE Bold"/>
              </a:rPr>
              <a:t>nucleon</a:t>
            </a:r>
            <a:endParaRPr lang="en-US" sz="2400" dirty="0">
              <a:latin typeface="Chalkboard SE Bold"/>
              <a:cs typeface="Chalkboard SE Bold"/>
            </a:endParaRPr>
          </a:p>
        </p:txBody>
      </p:sp>
      <p:sp>
        <p:nvSpPr>
          <p:cNvPr id="17" name="TextBox 16"/>
          <p:cNvSpPr txBox="1"/>
          <p:nvPr/>
        </p:nvSpPr>
        <p:spPr>
          <a:xfrm>
            <a:off x="5029200" y="2438400"/>
            <a:ext cx="2240448" cy="461665"/>
          </a:xfrm>
          <a:prstGeom prst="rect">
            <a:avLst/>
          </a:prstGeom>
          <a:solidFill>
            <a:schemeClr val="accent6">
              <a:lumMod val="75000"/>
            </a:schemeClr>
          </a:solidFill>
        </p:spPr>
        <p:txBody>
          <a:bodyPr wrap="none" rtlCol="0">
            <a:spAutoFit/>
          </a:bodyPr>
          <a:lstStyle/>
          <a:p>
            <a:r>
              <a:rPr lang="en-US" sz="2400" dirty="0">
                <a:latin typeface="Chalkboard SE Bold"/>
                <a:cs typeface="Chalkboard SE Bold"/>
              </a:rPr>
              <a:t>c</a:t>
            </a:r>
            <a:r>
              <a:rPr lang="en-US" sz="2400" dirty="0" smtClean="0">
                <a:latin typeface="Chalkboard SE Bold"/>
                <a:cs typeface="Chalkboard SE Bold"/>
              </a:rPr>
              <a:t>harged lepton</a:t>
            </a:r>
            <a:endParaRPr lang="en-US" sz="2400" dirty="0">
              <a:latin typeface="Chalkboard SE Bold"/>
              <a:cs typeface="Chalkboard SE Bold"/>
            </a:endParaRPr>
          </a:p>
        </p:txBody>
      </p:sp>
      <p:sp>
        <p:nvSpPr>
          <p:cNvPr id="18" name="TextBox 17"/>
          <p:cNvSpPr txBox="1"/>
          <p:nvPr/>
        </p:nvSpPr>
        <p:spPr>
          <a:xfrm>
            <a:off x="5486400" y="4876800"/>
            <a:ext cx="1216125" cy="461665"/>
          </a:xfrm>
          <a:prstGeom prst="rect">
            <a:avLst/>
          </a:prstGeom>
          <a:solidFill>
            <a:srgbClr val="008000"/>
          </a:solidFill>
        </p:spPr>
        <p:txBody>
          <a:bodyPr wrap="none" rtlCol="0">
            <a:spAutoFit/>
          </a:bodyPr>
          <a:lstStyle/>
          <a:p>
            <a:r>
              <a:rPr lang="en-US" sz="2400" dirty="0" smtClean="0">
                <a:latin typeface="Chalkboard SE Bold"/>
                <a:cs typeface="Chalkboard SE Bold"/>
              </a:rPr>
              <a:t>nucleon</a:t>
            </a:r>
            <a:endParaRPr lang="en-US" sz="2400" dirty="0">
              <a:latin typeface="Chalkboard SE Bold"/>
              <a:cs typeface="Chalkboard SE Bold"/>
            </a:endParaRPr>
          </a:p>
        </p:txBody>
      </p:sp>
      <p:sp>
        <p:nvSpPr>
          <p:cNvPr id="20" name="TextBox 19"/>
          <p:cNvSpPr txBox="1"/>
          <p:nvPr/>
        </p:nvSpPr>
        <p:spPr>
          <a:xfrm>
            <a:off x="2667000" y="5638800"/>
            <a:ext cx="3826314" cy="584776"/>
          </a:xfrm>
          <a:prstGeom prst="rect">
            <a:avLst/>
          </a:prstGeom>
          <a:solidFill>
            <a:schemeClr val="accent1">
              <a:lumMod val="20000"/>
              <a:lumOff val="80000"/>
            </a:schemeClr>
          </a:solidFill>
          <a:ln w="38100" cmpd="sng">
            <a:solidFill>
              <a:schemeClr val="accent1">
                <a:lumMod val="50000"/>
              </a:schemeClr>
            </a:solidFill>
          </a:ln>
        </p:spPr>
        <p:txBody>
          <a:bodyPr wrap="none" rtlCol="0">
            <a:spAutoFit/>
          </a:bodyPr>
          <a:lstStyle/>
          <a:p>
            <a:r>
              <a:rPr lang="en-US" sz="3200" dirty="0" smtClean="0">
                <a:solidFill>
                  <a:srgbClr val="0D0D0D"/>
                </a:solidFill>
                <a:latin typeface="Chalkboard SE Bold"/>
                <a:cs typeface="Chalkboard SE Bold"/>
              </a:rPr>
              <a:t>Easy to calculate </a:t>
            </a:r>
            <a:r>
              <a:rPr lang="en-US" sz="3200" dirty="0" smtClean="0">
                <a:solidFill>
                  <a:srgbClr val="0D0D0D"/>
                </a:solidFill>
                <a:latin typeface="Chalkboard SE Bold"/>
                <a:cs typeface="Chalkboard SE Bold"/>
                <a:sym typeface="Wingdings"/>
              </a:rPr>
              <a:t></a:t>
            </a:r>
            <a:endParaRPr lang="en-US" sz="3200" dirty="0">
              <a:solidFill>
                <a:srgbClr val="0D0D0D"/>
              </a:solidFill>
              <a:latin typeface="Chalkboard SE Bold"/>
              <a:cs typeface="Chalkboard SE Bold"/>
            </a:endParaRPr>
          </a:p>
        </p:txBody>
      </p:sp>
    </p:spTree>
    <p:extLst>
      <p:ext uri="{BB962C8B-B14F-4D97-AF65-F5344CB8AC3E}">
        <p14:creationId xmlns:p14="http://schemas.microsoft.com/office/powerpoint/2010/main" val="49120500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8" y="152400"/>
            <a:ext cx="8915400" cy="1653988"/>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dirty="0" smtClean="0">
                <a:ln w="50800"/>
                <a:solidFill>
                  <a:schemeClr val="bg1">
                    <a:shade val="50000"/>
                  </a:schemeClr>
                </a:solidFill>
                <a:effectLst/>
              </a:rPr>
              <a:t>What do neutrino physicists have?</a:t>
            </a:r>
            <a:endParaRPr lang="en-US"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83</a:t>
            </a:fld>
            <a:endParaRPr lang="en-US"/>
          </a:p>
        </p:txBody>
      </p:sp>
      <p:sp>
        <p:nvSpPr>
          <p:cNvPr id="7" name="Rectangle 6"/>
          <p:cNvSpPr/>
          <p:nvPr/>
        </p:nvSpPr>
        <p:spPr>
          <a:xfrm>
            <a:off x="152400" y="2286000"/>
            <a:ext cx="8610600" cy="3200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Arrow Connector 7"/>
          <p:cNvCxnSpPr/>
          <p:nvPr/>
        </p:nvCxnSpPr>
        <p:spPr>
          <a:xfrm>
            <a:off x="304800" y="3962400"/>
            <a:ext cx="2514600" cy="0"/>
          </a:xfrm>
          <a:prstGeom prst="straightConnector1">
            <a:avLst/>
          </a:prstGeom>
          <a:ln w="63500">
            <a:tailEnd type="triangle" w="lg" len="lg"/>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85800" y="3429000"/>
            <a:ext cx="1326987" cy="461665"/>
          </a:xfrm>
          <a:prstGeom prst="rect">
            <a:avLst/>
          </a:prstGeom>
          <a:solidFill>
            <a:schemeClr val="accent1">
              <a:lumMod val="75000"/>
            </a:schemeClr>
          </a:solidFill>
        </p:spPr>
        <p:txBody>
          <a:bodyPr wrap="none" rtlCol="0">
            <a:spAutoFit/>
          </a:bodyPr>
          <a:lstStyle/>
          <a:p>
            <a:r>
              <a:rPr lang="en-US" sz="2400" dirty="0" smtClean="0">
                <a:latin typeface="Chalkboard SE Bold"/>
                <a:cs typeface="Chalkboard SE Bold"/>
              </a:rPr>
              <a:t>neutrino</a:t>
            </a:r>
            <a:endParaRPr lang="en-US" sz="2400" dirty="0">
              <a:latin typeface="Chalkboard SE Bold"/>
              <a:cs typeface="Chalkboard SE Bold"/>
            </a:endParaRPr>
          </a:p>
        </p:txBody>
      </p:sp>
      <p:pic>
        <p:nvPicPr>
          <p:cNvPr id="10" name="Picture 9"/>
          <p:cNvPicPr>
            <a:picLocks noChangeAspect="1"/>
          </p:cNvPicPr>
          <p:nvPr/>
        </p:nvPicPr>
        <p:blipFill>
          <a:blip r:embed="rId2"/>
          <a:stretch>
            <a:fillRect/>
          </a:stretch>
        </p:blipFill>
        <p:spPr>
          <a:xfrm>
            <a:off x="3048000" y="3276600"/>
            <a:ext cx="1270000" cy="1219200"/>
          </a:xfrm>
          <a:prstGeom prst="rect">
            <a:avLst/>
          </a:prstGeom>
        </p:spPr>
      </p:pic>
      <p:sp>
        <p:nvSpPr>
          <p:cNvPr id="11" name="TextBox 10"/>
          <p:cNvSpPr txBox="1"/>
          <p:nvPr/>
        </p:nvSpPr>
        <p:spPr>
          <a:xfrm>
            <a:off x="3048000" y="4648200"/>
            <a:ext cx="1205244" cy="461665"/>
          </a:xfrm>
          <a:prstGeom prst="rect">
            <a:avLst/>
          </a:prstGeom>
          <a:solidFill>
            <a:srgbClr val="FF0000"/>
          </a:solidFill>
        </p:spPr>
        <p:txBody>
          <a:bodyPr wrap="none" rtlCol="0">
            <a:spAutoFit/>
          </a:bodyPr>
          <a:lstStyle/>
          <a:p>
            <a:r>
              <a:rPr lang="en-US" sz="2400" dirty="0" smtClean="0">
                <a:latin typeface="Chalkboard SE Bold"/>
                <a:cs typeface="Chalkboard SE Bold"/>
              </a:rPr>
              <a:t>nucleus</a:t>
            </a:r>
            <a:endParaRPr lang="en-US" sz="2400" dirty="0">
              <a:latin typeface="Chalkboard SE Bold"/>
              <a:cs typeface="Chalkboard SE Bold"/>
            </a:endParaRPr>
          </a:p>
        </p:txBody>
      </p:sp>
      <p:cxnSp>
        <p:nvCxnSpPr>
          <p:cNvPr id="12" name="Straight Arrow Connector 11"/>
          <p:cNvCxnSpPr/>
          <p:nvPr/>
        </p:nvCxnSpPr>
        <p:spPr>
          <a:xfrm flipV="1">
            <a:off x="4419600" y="2895600"/>
            <a:ext cx="2362200" cy="685800"/>
          </a:xfrm>
          <a:prstGeom prst="straightConnector1">
            <a:avLst/>
          </a:prstGeom>
          <a:ln w="63500">
            <a:solidFill>
              <a:schemeClr val="accent6">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029200" y="2438400"/>
            <a:ext cx="2240448" cy="461665"/>
          </a:xfrm>
          <a:prstGeom prst="rect">
            <a:avLst/>
          </a:prstGeom>
          <a:solidFill>
            <a:schemeClr val="accent6">
              <a:lumMod val="75000"/>
            </a:schemeClr>
          </a:solidFill>
        </p:spPr>
        <p:txBody>
          <a:bodyPr wrap="none" rtlCol="0">
            <a:spAutoFit/>
          </a:bodyPr>
          <a:lstStyle/>
          <a:p>
            <a:r>
              <a:rPr lang="en-US" sz="2400" dirty="0">
                <a:latin typeface="Chalkboard SE Bold"/>
                <a:cs typeface="Chalkboard SE Bold"/>
              </a:rPr>
              <a:t>c</a:t>
            </a:r>
            <a:r>
              <a:rPr lang="en-US" sz="2400" dirty="0" smtClean="0">
                <a:latin typeface="Chalkboard SE Bold"/>
                <a:cs typeface="Chalkboard SE Bold"/>
              </a:rPr>
              <a:t>harged lepton</a:t>
            </a:r>
            <a:endParaRPr lang="en-US" sz="2400" dirty="0">
              <a:latin typeface="Chalkboard SE Bold"/>
              <a:cs typeface="Chalkboard SE Bold"/>
            </a:endParaRPr>
          </a:p>
        </p:txBody>
      </p:sp>
      <p:cxnSp>
        <p:nvCxnSpPr>
          <p:cNvPr id="14" name="Straight Arrow Connector 13"/>
          <p:cNvCxnSpPr/>
          <p:nvPr/>
        </p:nvCxnSpPr>
        <p:spPr>
          <a:xfrm>
            <a:off x="4419600" y="3886200"/>
            <a:ext cx="2438400" cy="762000"/>
          </a:xfrm>
          <a:prstGeom prst="straightConnector1">
            <a:avLst/>
          </a:prstGeom>
          <a:ln w="63500">
            <a:solidFill>
              <a:schemeClr val="accent2">
                <a:lumMod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419600" y="4800600"/>
            <a:ext cx="4572000" cy="1569660"/>
          </a:xfrm>
          <a:prstGeom prst="rect">
            <a:avLst/>
          </a:prstGeom>
          <a:solidFill>
            <a:srgbClr val="008000"/>
          </a:solidFill>
        </p:spPr>
        <p:txBody>
          <a:bodyPr wrap="square" rtlCol="0">
            <a:spAutoFit/>
          </a:bodyPr>
          <a:lstStyle/>
          <a:p>
            <a:pPr marL="285750" indent="-285750">
              <a:buFont typeface="Arial"/>
              <a:buChar char="•"/>
            </a:pPr>
            <a:r>
              <a:rPr lang="en-US" sz="1600" dirty="0" smtClean="0">
                <a:latin typeface="Chalkboard SE Bold"/>
                <a:cs typeface="Chalkboard SE Bold"/>
              </a:rPr>
              <a:t>nucleon</a:t>
            </a:r>
          </a:p>
          <a:p>
            <a:pPr marL="285750" indent="-285750">
              <a:buFont typeface="Arial"/>
              <a:buChar char="•"/>
            </a:pPr>
            <a:r>
              <a:rPr lang="en-US" sz="1600" dirty="0">
                <a:latin typeface="Chalkboard SE Bold"/>
                <a:cs typeface="Chalkboard SE Bold"/>
              </a:rPr>
              <a:t>m</a:t>
            </a:r>
            <a:r>
              <a:rPr lang="en-US" sz="1600" dirty="0" smtClean="0">
                <a:latin typeface="Chalkboard SE Bold"/>
                <a:cs typeface="Chalkboard SE Bold"/>
              </a:rPr>
              <a:t>any nucleons</a:t>
            </a:r>
          </a:p>
          <a:p>
            <a:pPr marL="285750" indent="-285750">
              <a:buFont typeface="Arial"/>
              <a:buChar char="•"/>
            </a:pPr>
            <a:r>
              <a:rPr lang="en-US" sz="1600" dirty="0">
                <a:latin typeface="Chalkboard SE Bold"/>
                <a:cs typeface="Chalkboard SE Bold"/>
              </a:rPr>
              <a:t>n</a:t>
            </a:r>
            <a:r>
              <a:rPr lang="en-US" sz="1600" dirty="0" smtClean="0">
                <a:latin typeface="Chalkboard SE Bold"/>
                <a:cs typeface="Chalkboard SE Bold"/>
              </a:rPr>
              <a:t>ucleon and </a:t>
            </a:r>
            <a:r>
              <a:rPr lang="en-US" sz="1600" dirty="0" err="1" smtClean="0">
                <a:latin typeface="Chalkboard SE Bold"/>
                <a:cs typeface="Chalkboard SE Bold"/>
              </a:rPr>
              <a:t>pions</a:t>
            </a:r>
            <a:endParaRPr lang="en-US" sz="1600" dirty="0" smtClean="0">
              <a:latin typeface="Chalkboard SE Bold"/>
              <a:cs typeface="Chalkboard SE Bold"/>
            </a:endParaRPr>
          </a:p>
          <a:p>
            <a:pPr marL="285750" indent="-285750">
              <a:buFont typeface="Arial"/>
              <a:buChar char="•"/>
            </a:pPr>
            <a:r>
              <a:rPr lang="en-US" sz="1600" dirty="0">
                <a:latin typeface="Chalkboard SE Bold"/>
                <a:cs typeface="Chalkboard SE Bold"/>
              </a:rPr>
              <a:t>n</a:t>
            </a:r>
            <a:r>
              <a:rPr lang="en-US" sz="1600" dirty="0" smtClean="0">
                <a:latin typeface="Chalkboard SE Bold"/>
                <a:cs typeface="Chalkboard SE Bold"/>
              </a:rPr>
              <a:t>ucleon and many </a:t>
            </a:r>
            <a:r>
              <a:rPr lang="en-US" sz="1600" dirty="0" err="1" smtClean="0">
                <a:latin typeface="Chalkboard SE Bold"/>
                <a:cs typeface="Chalkboard SE Bold"/>
              </a:rPr>
              <a:t>pions</a:t>
            </a:r>
            <a:endParaRPr lang="en-US" sz="1600" dirty="0" smtClean="0">
              <a:latin typeface="Chalkboard SE Bold"/>
              <a:cs typeface="Chalkboard SE Bold"/>
            </a:endParaRPr>
          </a:p>
          <a:p>
            <a:pPr marL="285750" indent="-285750">
              <a:buFont typeface="Arial"/>
              <a:buChar char="•"/>
            </a:pPr>
            <a:r>
              <a:rPr lang="en-US" sz="1600" dirty="0">
                <a:latin typeface="Chalkboard SE Bold"/>
                <a:cs typeface="Chalkboard SE Bold"/>
              </a:rPr>
              <a:t>n</a:t>
            </a:r>
            <a:r>
              <a:rPr lang="en-US" sz="1600" dirty="0" smtClean="0">
                <a:latin typeface="Chalkboard SE Bold"/>
                <a:cs typeface="Chalkboard SE Bold"/>
              </a:rPr>
              <a:t>ucleon and many other type of particles</a:t>
            </a:r>
          </a:p>
          <a:p>
            <a:pPr marL="285750" indent="-285750">
              <a:buFont typeface="Arial"/>
              <a:buChar char="•"/>
            </a:pPr>
            <a:r>
              <a:rPr lang="en-US" sz="1600" dirty="0" smtClean="0">
                <a:latin typeface="Chalkboard SE Bold"/>
                <a:cs typeface="Chalkboard SE Bold"/>
              </a:rPr>
              <a:t>nothing</a:t>
            </a:r>
            <a:endParaRPr lang="en-US" sz="1600" dirty="0">
              <a:latin typeface="Chalkboard SE Bold"/>
              <a:cs typeface="Chalkboard SE Bold"/>
            </a:endParaRPr>
          </a:p>
        </p:txBody>
      </p:sp>
      <p:sp>
        <p:nvSpPr>
          <p:cNvPr id="16" name="TextBox 15"/>
          <p:cNvSpPr txBox="1"/>
          <p:nvPr/>
        </p:nvSpPr>
        <p:spPr>
          <a:xfrm>
            <a:off x="5334000" y="3733800"/>
            <a:ext cx="3326552" cy="461665"/>
          </a:xfrm>
          <a:prstGeom prst="rect">
            <a:avLst/>
          </a:prstGeom>
          <a:solidFill>
            <a:schemeClr val="accent2">
              <a:lumMod val="50000"/>
            </a:schemeClr>
          </a:solidFill>
        </p:spPr>
        <p:txBody>
          <a:bodyPr wrap="none" rtlCol="0">
            <a:spAutoFit/>
          </a:bodyPr>
          <a:lstStyle/>
          <a:p>
            <a:r>
              <a:rPr lang="en-US" sz="2400" dirty="0">
                <a:latin typeface="Chalkboard SE Bold"/>
                <a:cs typeface="Chalkboard SE Bold"/>
              </a:rPr>
              <a:t>a</a:t>
            </a:r>
            <a:r>
              <a:rPr lang="en-US" sz="2400" dirty="0" smtClean="0">
                <a:latin typeface="Chalkboard SE Bold"/>
                <a:cs typeface="Chalkboard SE Bold"/>
              </a:rPr>
              <a:t>lso known as hadrons</a:t>
            </a:r>
            <a:endParaRPr lang="en-US" sz="2400" dirty="0">
              <a:latin typeface="Chalkboard SE Bold"/>
              <a:cs typeface="Chalkboard SE Bold"/>
            </a:endParaRPr>
          </a:p>
        </p:txBody>
      </p:sp>
      <p:sp>
        <p:nvSpPr>
          <p:cNvPr id="17" name="TextBox 16"/>
          <p:cNvSpPr txBox="1"/>
          <p:nvPr/>
        </p:nvSpPr>
        <p:spPr>
          <a:xfrm>
            <a:off x="228600" y="5562600"/>
            <a:ext cx="4038600" cy="1077218"/>
          </a:xfrm>
          <a:prstGeom prst="rect">
            <a:avLst/>
          </a:prstGeom>
          <a:solidFill>
            <a:schemeClr val="accent1">
              <a:lumMod val="20000"/>
              <a:lumOff val="80000"/>
            </a:schemeClr>
          </a:solidFill>
          <a:ln w="38100" cmpd="sng">
            <a:solidFill>
              <a:schemeClr val="accent1">
                <a:lumMod val="50000"/>
              </a:schemeClr>
            </a:solidFill>
          </a:ln>
        </p:spPr>
        <p:txBody>
          <a:bodyPr wrap="square" rtlCol="0">
            <a:spAutoFit/>
          </a:bodyPr>
          <a:lstStyle/>
          <a:p>
            <a:r>
              <a:rPr lang="en-US" sz="3200" dirty="0" smtClean="0">
                <a:solidFill>
                  <a:srgbClr val="0D0D0D"/>
                </a:solidFill>
                <a:latin typeface="Chalkboard SE Bold"/>
                <a:cs typeface="Chalkboard SE Bold"/>
              </a:rPr>
              <a:t>Very difficult to calculate </a:t>
            </a:r>
            <a:r>
              <a:rPr lang="en-US" sz="3200" dirty="0" smtClean="0">
                <a:solidFill>
                  <a:srgbClr val="0D0D0D"/>
                </a:solidFill>
                <a:latin typeface="Chalkboard SE Bold"/>
                <a:cs typeface="Chalkboard SE Bold"/>
                <a:sym typeface="Wingdings"/>
              </a:rPr>
              <a:t></a:t>
            </a:r>
            <a:endParaRPr lang="en-US" sz="3200" dirty="0">
              <a:solidFill>
                <a:srgbClr val="0D0D0D"/>
              </a:solidFill>
              <a:latin typeface="Chalkboard SE Bold"/>
              <a:cs typeface="Chalkboard SE Bold"/>
            </a:endParaRPr>
          </a:p>
        </p:txBody>
      </p:sp>
    </p:spTree>
    <p:extLst>
      <p:ext uri="{BB962C8B-B14F-4D97-AF65-F5344CB8AC3E}">
        <p14:creationId xmlns:p14="http://schemas.microsoft.com/office/powerpoint/2010/main" val="5607080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strips(down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strips(downLef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strips(downLeft)">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strips(downLeft)">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strips(downLeft)">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strips(downLeft)">
                                      <p:cBhvr>
                                        <p:cTn id="32" dur="500"/>
                                        <p:tgtEl>
                                          <p:spTgt spid="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linds(horizont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990600"/>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dirty="0" smtClean="0">
                <a:ln w="50800"/>
                <a:solidFill>
                  <a:schemeClr val="bg1">
                    <a:shade val="50000"/>
                  </a:schemeClr>
                </a:solidFill>
                <a:effectLst/>
              </a:rPr>
              <a:t>Why is it so complicated?</a:t>
            </a:r>
            <a:endParaRPr lang="en-US"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84</a:t>
            </a:fld>
            <a:endParaRPr lang="en-US"/>
          </a:p>
        </p:txBody>
      </p:sp>
      <p:pic>
        <p:nvPicPr>
          <p:cNvPr id="8" name="Picture 7"/>
          <p:cNvPicPr>
            <a:picLocks noChangeAspect="1"/>
          </p:cNvPicPr>
          <p:nvPr/>
        </p:nvPicPr>
        <p:blipFill>
          <a:blip r:embed="rId2"/>
          <a:stretch>
            <a:fillRect/>
          </a:stretch>
        </p:blipFill>
        <p:spPr>
          <a:xfrm>
            <a:off x="2895600" y="990601"/>
            <a:ext cx="2819400" cy="1856678"/>
          </a:xfrm>
          <a:prstGeom prst="rect">
            <a:avLst/>
          </a:prstGeom>
        </p:spPr>
      </p:pic>
      <p:sp>
        <p:nvSpPr>
          <p:cNvPr id="9" name="TextBox 8"/>
          <p:cNvSpPr txBox="1"/>
          <p:nvPr/>
        </p:nvSpPr>
        <p:spPr>
          <a:xfrm>
            <a:off x="609600" y="2895600"/>
            <a:ext cx="7848600" cy="523220"/>
          </a:xfrm>
          <a:prstGeom prst="rect">
            <a:avLst/>
          </a:prstGeom>
          <a:solidFill>
            <a:srgbClr val="CCE8FC"/>
          </a:solidFill>
          <a:ln w="38100" cmpd="sng">
            <a:solidFill>
              <a:schemeClr val="accent6">
                <a:lumMod val="50000"/>
              </a:schemeClr>
            </a:solidFill>
          </a:ln>
        </p:spPr>
        <p:txBody>
          <a:bodyPr wrap="square" rtlCol="0">
            <a:spAutoFit/>
          </a:bodyPr>
          <a:lstStyle/>
          <a:p>
            <a:pPr algn="ctr"/>
            <a:r>
              <a:rPr lang="en-US" sz="2800" dirty="0" smtClean="0">
                <a:solidFill>
                  <a:schemeClr val="accent6">
                    <a:lumMod val="75000"/>
                  </a:schemeClr>
                </a:solidFill>
                <a:latin typeface="Chalkboard SE Bold"/>
                <a:cs typeface="Chalkboard SE Bold"/>
              </a:rPr>
              <a:t>The environment of the nucleus is a BEAST!</a:t>
            </a:r>
            <a:endParaRPr lang="en-US" sz="2800" dirty="0">
              <a:solidFill>
                <a:schemeClr val="accent6">
                  <a:lumMod val="75000"/>
                </a:schemeClr>
              </a:solidFill>
              <a:latin typeface="Chalkboard SE Bold"/>
              <a:cs typeface="Chalkboard SE Bold"/>
            </a:endParaRPr>
          </a:p>
        </p:txBody>
      </p:sp>
      <p:pic>
        <p:nvPicPr>
          <p:cNvPr id="10" name="Picture 9"/>
          <p:cNvPicPr>
            <a:picLocks noChangeAspect="1"/>
          </p:cNvPicPr>
          <p:nvPr/>
        </p:nvPicPr>
        <p:blipFill>
          <a:blip r:embed="rId3"/>
          <a:stretch>
            <a:fillRect/>
          </a:stretch>
        </p:blipFill>
        <p:spPr>
          <a:xfrm>
            <a:off x="152400" y="4038600"/>
            <a:ext cx="2514600" cy="2001203"/>
          </a:xfrm>
          <a:prstGeom prst="rect">
            <a:avLst/>
          </a:prstGeom>
        </p:spPr>
      </p:pic>
      <p:pic>
        <p:nvPicPr>
          <p:cNvPr id="11" name="Picture 10"/>
          <p:cNvPicPr>
            <a:picLocks noChangeAspect="1"/>
          </p:cNvPicPr>
          <p:nvPr/>
        </p:nvPicPr>
        <p:blipFill>
          <a:blip r:embed="rId4"/>
          <a:stretch>
            <a:fillRect/>
          </a:stretch>
        </p:blipFill>
        <p:spPr>
          <a:xfrm>
            <a:off x="2743200" y="3962400"/>
            <a:ext cx="1905000" cy="2743200"/>
          </a:xfrm>
          <a:prstGeom prst="rect">
            <a:avLst/>
          </a:prstGeom>
        </p:spPr>
      </p:pic>
      <p:sp>
        <p:nvSpPr>
          <p:cNvPr id="13" name="TextBox 12"/>
          <p:cNvSpPr txBox="1"/>
          <p:nvPr/>
        </p:nvSpPr>
        <p:spPr>
          <a:xfrm>
            <a:off x="152400" y="2895600"/>
            <a:ext cx="8763000" cy="954107"/>
          </a:xfrm>
          <a:prstGeom prst="rect">
            <a:avLst/>
          </a:prstGeom>
          <a:solidFill>
            <a:schemeClr val="accent5">
              <a:lumMod val="20000"/>
              <a:lumOff val="80000"/>
            </a:schemeClr>
          </a:solidFill>
          <a:ln w="38100" cmpd="sng">
            <a:solidFill>
              <a:schemeClr val="accent5">
                <a:lumMod val="75000"/>
              </a:schemeClr>
            </a:solidFill>
          </a:ln>
        </p:spPr>
        <p:txBody>
          <a:bodyPr wrap="square" rtlCol="0">
            <a:spAutoFit/>
          </a:bodyPr>
          <a:lstStyle/>
          <a:p>
            <a:pPr algn="ctr"/>
            <a:r>
              <a:rPr lang="en-US" sz="2800" dirty="0" smtClean="0">
                <a:solidFill>
                  <a:srgbClr val="000090"/>
                </a:solidFill>
                <a:latin typeface="Chalkboard SE Bold"/>
                <a:cs typeface="Chalkboard SE Bold"/>
              </a:rPr>
              <a:t>The neutrino has to collide with a nucleon under various scenarios.....</a:t>
            </a:r>
            <a:endParaRPr lang="en-US" sz="2800" dirty="0">
              <a:solidFill>
                <a:srgbClr val="000090"/>
              </a:solidFill>
              <a:latin typeface="Chalkboard SE Bold"/>
              <a:cs typeface="Chalkboard SE Bold"/>
            </a:endParaRPr>
          </a:p>
        </p:txBody>
      </p:sp>
      <p:sp>
        <p:nvSpPr>
          <p:cNvPr id="14" name="TextBox 13"/>
          <p:cNvSpPr txBox="1"/>
          <p:nvPr/>
        </p:nvSpPr>
        <p:spPr>
          <a:xfrm>
            <a:off x="152400" y="6096000"/>
            <a:ext cx="2514600" cy="646331"/>
          </a:xfrm>
          <a:prstGeom prst="rect">
            <a:avLst/>
          </a:prstGeom>
          <a:solidFill>
            <a:schemeClr val="accent6">
              <a:lumMod val="20000"/>
              <a:lumOff val="80000"/>
            </a:schemeClr>
          </a:solidFill>
          <a:ln w="38100" cmpd="sng">
            <a:solidFill>
              <a:schemeClr val="accent6">
                <a:lumMod val="50000"/>
              </a:schemeClr>
            </a:solidFill>
          </a:ln>
        </p:spPr>
        <p:txBody>
          <a:bodyPr wrap="square" rtlCol="0">
            <a:spAutoFit/>
          </a:bodyPr>
          <a:lstStyle/>
          <a:p>
            <a:pPr algn="ctr"/>
            <a:r>
              <a:rPr lang="en-US" dirty="0">
                <a:solidFill>
                  <a:srgbClr val="000090"/>
                </a:solidFill>
                <a:latin typeface="Chalkboard SE Bold"/>
                <a:cs typeface="Chalkboard SE Bold"/>
              </a:rPr>
              <a:t>n</a:t>
            </a:r>
            <a:r>
              <a:rPr lang="en-US" dirty="0" smtClean="0">
                <a:solidFill>
                  <a:srgbClr val="000090"/>
                </a:solidFill>
                <a:latin typeface="Chalkboard SE Bold"/>
                <a:cs typeface="Chalkboard SE Bold"/>
              </a:rPr>
              <a:t>ucleon bound with another nucleon</a:t>
            </a:r>
            <a:endParaRPr lang="en-US" dirty="0">
              <a:solidFill>
                <a:srgbClr val="000090"/>
              </a:solidFill>
              <a:latin typeface="Chalkboard SE Bold"/>
              <a:cs typeface="Chalkboard SE Bold"/>
            </a:endParaRPr>
          </a:p>
        </p:txBody>
      </p:sp>
      <p:sp>
        <p:nvSpPr>
          <p:cNvPr id="15" name="TextBox 14"/>
          <p:cNvSpPr txBox="1"/>
          <p:nvPr/>
        </p:nvSpPr>
        <p:spPr>
          <a:xfrm>
            <a:off x="4572000" y="5181600"/>
            <a:ext cx="3276600" cy="1569660"/>
          </a:xfrm>
          <a:prstGeom prst="rect">
            <a:avLst/>
          </a:prstGeom>
          <a:solidFill>
            <a:schemeClr val="accent6">
              <a:lumMod val="20000"/>
              <a:lumOff val="80000"/>
            </a:schemeClr>
          </a:solidFill>
          <a:ln w="38100" cmpd="sng">
            <a:solidFill>
              <a:schemeClr val="accent6">
                <a:lumMod val="50000"/>
              </a:schemeClr>
            </a:solidFill>
          </a:ln>
        </p:spPr>
        <p:txBody>
          <a:bodyPr wrap="square" rtlCol="0">
            <a:spAutoFit/>
          </a:bodyPr>
          <a:lstStyle/>
          <a:p>
            <a:pPr algn="ctr"/>
            <a:r>
              <a:rPr lang="en-US" sz="1600" dirty="0" smtClean="0">
                <a:solidFill>
                  <a:srgbClr val="000090"/>
                </a:solidFill>
                <a:latin typeface="Chalkboard SE Bold"/>
                <a:cs typeface="Chalkboard SE Bold"/>
              </a:rPr>
              <a:t>The inside of a nucleon really looks like </a:t>
            </a:r>
            <a:r>
              <a:rPr lang="en-US" sz="1600" b="1" dirty="0" smtClean="0">
                <a:solidFill>
                  <a:srgbClr val="FF0000"/>
                </a:solidFill>
                <a:latin typeface="Chalkboard SE Bold"/>
                <a:cs typeface="Chalkboard SE Bold"/>
              </a:rPr>
              <a:t>this!!! </a:t>
            </a:r>
          </a:p>
          <a:p>
            <a:pPr algn="ctr"/>
            <a:endParaRPr lang="en-US" sz="1600" b="1" dirty="0" smtClean="0">
              <a:solidFill>
                <a:srgbClr val="FF0000"/>
              </a:solidFill>
              <a:latin typeface="Chalkboard SE Bold"/>
              <a:cs typeface="Chalkboard SE Bold"/>
            </a:endParaRPr>
          </a:p>
          <a:p>
            <a:pPr algn="ctr"/>
            <a:r>
              <a:rPr lang="en-US" sz="1600" dirty="0" smtClean="0">
                <a:solidFill>
                  <a:srgbClr val="000090"/>
                </a:solidFill>
                <a:latin typeface="Chalkboard SE Bold"/>
                <a:cs typeface="Chalkboard SE Bold"/>
              </a:rPr>
              <a:t>3 valence quarks, sea of quarks, and particles called gluons holding them together.</a:t>
            </a:r>
          </a:p>
        </p:txBody>
      </p:sp>
      <p:pic>
        <p:nvPicPr>
          <p:cNvPr id="16" name="Picture 15"/>
          <p:cNvPicPr>
            <a:picLocks noChangeAspect="1"/>
          </p:cNvPicPr>
          <p:nvPr/>
        </p:nvPicPr>
        <p:blipFill>
          <a:blip r:embed="rId5"/>
          <a:stretch>
            <a:fillRect/>
          </a:stretch>
        </p:blipFill>
        <p:spPr>
          <a:xfrm>
            <a:off x="6096000" y="4343400"/>
            <a:ext cx="2667000" cy="2362200"/>
          </a:xfrm>
          <a:prstGeom prst="rect">
            <a:avLst/>
          </a:prstGeom>
        </p:spPr>
      </p:pic>
      <p:sp>
        <p:nvSpPr>
          <p:cNvPr id="17" name="TextBox 16"/>
          <p:cNvSpPr txBox="1"/>
          <p:nvPr/>
        </p:nvSpPr>
        <p:spPr>
          <a:xfrm>
            <a:off x="5410200" y="3810000"/>
            <a:ext cx="3197578" cy="584776"/>
          </a:xfrm>
          <a:prstGeom prst="rect">
            <a:avLst/>
          </a:prstGeom>
          <a:solidFill>
            <a:schemeClr val="accent6">
              <a:lumMod val="20000"/>
              <a:lumOff val="80000"/>
            </a:schemeClr>
          </a:solidFill>
          <a:ln w="38100" cmpd="sng">
            <a:solidFill>
              <a:schemeClr val="accent6">
                <a:lumMod val="50000"/>
              </a:schemeClr>
            </a:solidFill>
          </a:ln>
        </p:spPr>
        <p:txBody>
          <a:bodyPr wrap="square" rtlCol="0">
            <a:spAutoFit/>
          </a:bodyPr>
          <a:lstStyle/>
          <a:p>
            <a:pPr algn="ctr"/>
            <a:r>
              <a:rPr lang="en-US" sz="1600" dirty="0" smtClean="0">
                <a:solidFill>
                  <a:srgbClr val="000090"/>
                </a:solidFill>
                <a:latin typeface="Chalkboard SE Bold"/>
                <a:cs typeface="Chalkboard SE Bold"/>
              </a:rPr>
              <a:t>Also, there is a pion cloud surrounding the nucleus.</a:t>
            </a:r>
          </a:p>
        </p:txBody>
      </p:sp>
    </p:spTree>
    <p:extLst>
      <p:ext uri="{BB962C8B-B14F-4D97-AF65-F5344CB8AC3E}">
        <p14:creationId xmlns:p14="http://schemas.microsoft.com/office/powerpoint/2010/main" val="1841138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900" decel="100000" fill="hold"/>
                                        <p:tgtEl>
                                          <p:spTgt spid="15"/>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edge">
                                      <p:cBhvr>
                                        <p:cTn id="45" dur="2000"/>
                                        <p:tgtEl>
                                          <p:spTgt spid="16"/>
                                        </p:tgtEl>
                                      </p:cBhvr>
                                    </p:animEffect>
                                  </p:childTnLst>
                                </p:cTn>
                              </p:par>
                              <p:par>
                                <p:cTn id="46" presetID="2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edge">
                                      <p:cBhvr>
                                        <p:cTn id="4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22" y="228600"/>
            <a:ext cx="8915400" cy="1416423"/>
          </a:xfrm>
          <a:solidFill>
            <a:schemeClr val="tx1"/>
          </a:solidFill>
          <a:ln w="57150" cmpd="sng">
            <a:solidFill>
              <a:schemeClr val="bg1"/>
            </a:solidFill>
          </a:ln>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sz="4400" dirty="0" smtClean="0">
                <a:ln w="50800"/>
                <a:solidFill>
                  <a:schemeClr val="bg1">
                    <a:shade val="50000"/>
                  </a:schemeClr>
                </a:solidFill>
                <a:effectLst/>
                <a:latin typeface="Chalkboard"/>
                <a:cs typeface="Chalkboard"/>
              </a:rPr>
              <a:t>An Example of a Neutrino Interaction</a:t>
            </a:r>
            <a:endParaRPr lang="en-US" sz="4400" dirty="0">
              <a:ln w="50800"/>
              <a:solidFill>
                <a:schemeClr val="bg1">
                  <a:shade val="50000"/>
                </a:schemeClr>
              </a:solidFill>
              <a:effectLst/>
              <a:latin typeface="Chalkboard"/>
              <a:cs typeface="Chalkboard"/>
            </a:endParaRPr>
          </a:p>
        </p:txBody>
      </p:sp>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85</a:t>
            </a:fld>
            <a:endParaRPr lang="en-US"/>
          </a:p>
        </p:txBody>
      </p:sp>
      <p:cxnSp>
        <p:nvCxnSpPr>
          <p:cNvPr id="8" name="Straight Arrow Connector 7"/>
          <p:cNvCxnSpPr/>
          <p:nvPr/>
        </p:nvCxnSpPr>
        <p:spPr>
          <a:xfrm>
            <a:off x="1066800" y="2362200"/>
            <a:ext cx="1447800" cy="304800"/>
          </a:xfrm>
          <a:prstGeom prst="straightConnector1">
            <a:avLst/>
          </a:prstGeom>
          <a:ln w="76200" cmpd="sng">
            <a:solidFill>
              <a:schemeClr val="accent3">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133600" y="2590800"/>
            <a:ext cx="1600200" cy="381000"/>
          </a:xfrm>
          <a:prstGeom prst="straightConnector1">
            <a:avLst/>
          </a:prstGeom>
          <a:ln w="76200" cmpd="sng">
            <a:solidFill>
              <a:schemeClr val="accent3">
                <a:lumMod val="60000"/>
                <a:lumOff val="40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810000" y="2514600"/>
            <a:ext cx="1752600" cy="457200"/>
          </a:xfrm>
          <a:prstGeom prst="straightConnector1">
            <a:avLst/>
          </a:prstGeom>
          <a:ln w="76200" cmpd="sng">
            <a:solidFill>
              <a:schemeClr val="accent4">
                <a:lumMod val="40000"/>
                <a:lumOff val="6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4876800" y="2161822"/>
            <a:ext cx="1828800" cy="533400"/>
          </a:xfrm>
          <a:prstGeom prst="straightConnector1">
            <a:avLst/>
          </a:prstGeom>
          <a:ln w="76200" cmpd="sng">
            <a:solidFill>
              <a:srgbClr val="F19B9B"/>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096000" y="6172200"/>
            <a:ext cx="1828800" cy="228600"/>
          </a:xfrm>
          <a:prstGeom prst="straightConnector1">
            <a:avLst/>
          </a:prstGeom>
          <a:ln w="762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5029200" y="6019800"/>
            <a:ext cx="1676400" cy="228600"/>
          </a:xfrm>
          <a:prstGeom prst="straightConnector1">
            <a:avLst/>
          </a:prstGeom>
          <a:ln w="76200" cmpd="sng">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343400" y="3276600"/>
            <a:ext cx="838200" cy="646331"/>
          </a:xfrm>
          <a:prstGeom prst="rect">
            <a:avLst/>
          </a:prstGeom>
          <a:noFill/>
        </p:spPr>
        <p:txBody>
          <a:bodyPr wrap="square" rtlCol="0">
            <a:spAutoFit/>
          </a:bodyPr>
          <a:lstStyle/>
          <a:p>
            <a:r>
              <a:rPr lang="en-US" sz="3600" i="1" dirty="0" smtClean="0">
                <a:latin typeface="Chalkboard"/>
                <a:cs typeface="Chalkboard"/>
              </a:rPr>
              <a:t>W</a:t>
            </a:r>
            <a:endParaRPr lang="en-US" sz="3600" i="1" baseline="30000" dirty="0">
              <a:latin typeface="Chalkboard"/>
              <a:cs typeface="Chalkboard"/>
            </a:endParaRPr>
          </a:p>
        </p:txBody>
      </p:sp>
      <p:sp>
        <p:nvSpPr>
          <p:cNvPr id="38" name="TextBox 37"/>
          <p:cNvSpPr txBox="1"/>
          <p:nvPr/>
        </p:nvSpPr>
        <p:spPr>
          <a:xfrm>
            <a:off x="2743200" y="1981200"/>
            <a:ext cx="1143000" cy="646331"/>
          </a:xfrm>
          <a:prstGeom prst="rect">
            <a:avLst/>
          </a:prstGeom>
          <a:noFill/>
        </p:spPr>
        <p:txBody>
          <a:bodyPr wrap="square" rtlCol="0">
            <a:spAutoFit/>
          </a:bodyPr>
          <a:lstStyle/>
          <a:p>
            <a:r>
              <a:rPr lang="en-US" sz="3600" b="1" dirty="0" smtClean="0">
                <a:solidFill>
                  <a:schemeClr val="accent3">
                    <a:lumMod val="60000"/>
                    <a:lumOff val="40000"/>
                  </a:schemeClr>
                </a:solidFill>
              </a:rPr>
              <a:t>ν</a:t>
            </a:r>
            <a:r>
              <a:rPr lang="en-US" sz="3600" b="1" baseline="-25000" dirty="0" smtClean="0">
                <a:solidFill>
                  <a:schemeClr val="accent3">
                    <a:lumMod val="60000"/>
                    <a:lumOff val="40000"/>
                  </a:schemeClr>
                </a:solidFill>
              </a:rPr>
              <a:t>μ</a:t>
            </a:r>
            <a:endParaRPr lang="en-US" sz="3600" b="1" baseline="-25000" dirty="0">
              <a:solidFill>
                <a:schemeClr val="accent3">
                  <a:lumMod val="60000"/>
                  <a:lumOff val="40000"/>
                </a:schemeClr>
              </a:solidFill>
            </a:endParaRPr>
          </a:p>
        </p:txBody>
      </p:sp>
      <p:sp>
        <p:nvSpPr>
          <p:cNvPr id="39" name="TextBox 38"/>
          <p:cNvSpPr txBox="1"/>
          <p:nvPr/>
        </p:nvSpPr>
        <p:spPr>
          <a:xfrm>
            <a:off x="4572000" y="1981200"/>
            <a:ext cx="553739" cy="646331"/>
          </a:xfrm>
          <a:prstGeom prst="rect">
            <a:avLst/>
          </a:prstGeom>
          <a:noFill/>
        </p:spPr>
        <p:txBody>
          <a:bodyPr wrap="none" rtlCol="0">
            <a:spAutoFit/>
          </a:bodyPr>
          <a:lstStyle/>
          <a:p>
            <a:r>
              <a:rPr lang="en-US" sz="3600" b="1" i="1" dirty="0" smtClean="0">
                <a:solidFill>
                  <a:srgbClr val="FF66CC"/>
                </a:solidFill>
              </a:rPr>
              <a:t>μ</a:t>
            </a:r>
            <a:r>
              <a:rPr lang="en-US" sz="3600" b="1" i="1" baseline="30000" dirty="0" smtClean="0">
                <a:solidFill>
                  <a:srgbClr val="FF66CC"/>
                </a:solidFill>
              </a:rPr>
              <a:t>-</a:t>
            </a:r>
            <a:endParaRPr lang="en-US" sz="3600" b="1" i="1" baseline="30000" dirty="0">
              <a:solidFill>
                <a:srgbClr val="FF66CC"/>
              </a:solidFill>
            </a:endParaRPr>
          </a:p>
        </p:txBody>
      </p:sp>
      <p:sp>
        <p:nvSpPr>
          <p:cNvPr id="40" name="TextBox 39"/>
          <p:cNvSpPr txBox="1"/>
          <p:nvPr/>
        </p:nvSpPr>
        <p:spPr>
          <a:xfrm>
            <a:off x="8001000" y="6019800"/>
            <a:ext cx="438703" cy="646331"/>
          </a:xfrm>
          <a:prstGeom prst="rect">
            <a:avLst/>
          </a:prstGeom>
          <a:noFill/>
        </p:spPr>
        <p:txBody>
          <a:bodyPr wrap="none" rtlCol="0">
            <a:spAutoFit/>
          </a:bodyPr>
          <a:lstStyle/>
          <a:p>
            <a:r>
              <a:rPr lang="en-US" sz="3600" b="1" dirty="0" smtClean="0">
                <a:solidFill>
                  <a:schemeClr val="accent3">
                    <a:lumMod val="40000"/>
                    <a:lumOff val="60000"/>
                  </a:schemeClr>
                </a:solidFill>
                <a:latin typeface="Chalkboard"/>
                <a:cs typeface="Chalkboard"/>
              </a:rPr>
              <a:t>p</a:t>
            </a:r>
            <a:endParaRPr lang="en-US" sz="3600" b="1" dirty="0">
              <a:solidFill>
                <a:schemeClr val="accent3">
                  <a:lumMod val="40000"/>
                  <a:lumOff val="60000"/>
                </a:schemeClr>
              </a:solidFill>
              <a:latin typeface="Chalkboard"/>
              <a:cs typeface="Chalkboard"/>
            </a:endParaRPr>
          </a:p>
        </p:txBody>
      </p:sp>
      <p:cxnSp>
        <p:nvCxnSpPr>
          <p:cNvPr id="54" name="Straight Arrow Connector 53"/>
          <p:cNvCxnSpPr/>
          <p:nvPr/>
        </p:nvCxnSpPr>
        <p:spPr>
          <a:xfrm flipV="1">
            <a:off x="6324600" y="4724400"/>
            <a:ext cx="1143000" cy="381000"/>
          </a:xfrm>
          <a:prstGeom prst="straightConnector1">
            <a:avLst/>
          </a:prstGeom>
          <a:ln w="76200" cmpd="sng">
            <a:solidFill>
              <a:srgbClr val="A95306"/>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953000" y="5029200"/>
            <a:ext cx="1600200" cy="533400"/>
          </a:xfrm>
          <a:prstGeom prst="straightConnector1">
            <a:avLst/>
          </a:prstGeom>
          <a:ln w="76200" cmpd="sng">
            <a:solidFill>
              <a:schemeClr val="accent5">
                <a:lumMod val="75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6248400" y="4267200"/>
            <a:ext cx="624841" cy="646331"/>
          </a:xfrm>
          <a:prstGeom prst="rect">
            <a:avLst/>
          </a:prstGeom>
          <a:noFill/>
        </p:spPr>
        <p:txBody>
          <a:bodyPr wrap="none" rtlCol="0">
            <a:spAutoFit/>
          </a:bodyPr>
          <a:lstStyle/>
          <a:p>
            <a:r>
              <a:rPr lang="en-US" sz="3600" b="1" dirty="0" smtClean="0">
                <a:solidFill>
                  <a:schemeClr val="accent1">
                    <a:lumMod val="50000"/>
                  </a:schemeClr>
                </a:solidFill>
              </a:rPr>
              <a:t>π</a:t>
            </a:r>
            <a:r>
              <a:rPr lang="en-US" sz="3600" b="1" baseline="30000" dirty="0">
                <a:solidFill>
                  <a:schemeClr val="accent1">
                    <a:lumMod val="50000"/>
                  </a:schemeClr>
                </a:solidFill>
              </a:rPr>
              <a:t>+</a:t>
            </a:r>
          </a:p>
        </p:txBody>
      </p:sp>
      <p:sp>
        <p:nvSpPr>
          <p:cNvPr id="60" name="Oval 59"/>
          <p:cNvSpPr/>
          <p:nvPr/>
        </p:nvSpPr>
        <p:spPr>
          <a:xfrm>
            <a:off x="2971800" y="4191000"/>
            <a:ext cx="2362200" cy="2209800"/>
          </a:xfrm>
          <a:prstGeom prst="ellipse">
            <a:avLst/>
          </a:prstGeom>
          <a:solidFill>
            <a:schemeClr val="tx1">
              <a:lumMod val="75000"/>
            </a:schemeClr>
          </a:solidFill>
          <a:ln>
            <a:solidFill>
              <a:schemeClr val="bg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733800" y="5181600"/>
            <a:ext cx="381000" cy="381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733800" y="4953000"/>
            <a:ext cx="381000" cy="381000"/>
          </a:xfrm>
          <a:prstGeom prst="ellips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4114800" y="5181600"/>
            <a:ext cx="381000" cy="381000"/>
          </a:xfrm>
          <a:prstGeom prst="ellips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962400" y="4724400"/>
            <a:ext cx="381000" cy="381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3733800" y="5486400"/>
            <a:ext cx="381000" cy="381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4343400" y="5105400"/>
            <a:ext cx="381000" cy="381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4038600" y="4953000"/>
            <a:ext cx="381000" cy="381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343400" y="5410200"/>
            <a:ext cx="381000" cy="381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4267200" y="4800600"/>
            <a:ext cx="381000" cy="381000"/>
          </a:xfrm>
          <a:prstGeom prst="ellips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4114800" y="5638800"/>
            <a:ext cx="381000" cy="381000"/>
          </a:xfrm>
          <a:prstGeom prst="ellips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3429000" y="5257800"/>
            <a:ext cx="381000" cy="381000"/>
          </a:xfrm>
          <a:prstGeom prst="ellips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3962400" y="5410200"/>
            <a:ext cx="381000" cy="381000"/>
          </a:xfrm>
          <a:prstGeom prst="ellips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3733800" y="3048000"/>
            <a:ext cx="838200" cy="2514600"/>
          </a:xfrm>
          <a:prstGeom prst="line">
            <a:avLst/>
          </a:prstGeom>
          <a:ln w="762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953000" y="3733800"/>
            <a:ext cx="3581400" cy="2743200"/>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5029200" y="4114800"/>
            <a:ext cx="685800" cy="914400"/>
          </a:xfrm>
          <a:prstGeom prst="line">
            <a:avLst/>
          </a:prstGeom>
          <a:ln w="762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5562600" y="4876800"/>
            <a:ext cx="381000" cy="381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5943600" y="5181600"/>
            <a:ext cx="762000" cy="381000"/>
          </a:xfrm>
          <a:prstGeom prst="line">
            <a:avLst/>
          </a:prstGeom>
          <a:ln w="76200" cmpd="sng">
            <a:solidFill>
              <a:srgbClr val="0000FF"/>
            </a:solidFill>
            <a:prstDash val="solid"/>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705600" y="5257800"/>
            <a:ext cx="914400" cy="9144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6781800" y="5334000"/>
            <a:ext cx="838200" cy="646331"/>
          </a:xfrm>
          <a:prstGeom prst="rect">
            <a:avLst/>
          </a:prstGeom>
          <a:noFill/>
        </p:spPr>
        <p:txBody>
          <a:bodyPr wrap="square" rtlCol="0">
            <a:spAutoFit/>
          </a:bodyPr>
          <a:lstStyle/>
          <a:p>
            <a:r>
              <a:rPr lang="en-US" sz="3600" b="1" dirty="0" err="1" smtClean="0">
                <a:solidFill>
                  <a:schemeClr val="bg1"/>
                </a:solidFill>
              </a:rPr>
              <a:t>Δ</a:t>
            </a:r>
            <a:r>
              <a:rPr lang="en-US" sz="3600" b="1" baseline="30000" dirty="0" smtClean="0">
                <a:solidFill>
                  <a:schemeClr val="bg1"/>
                </a:solidFill>
              </a:rPr>
              <a:t>++</a:t>
            </a:r>
            <a:endParaRPr lang="en-US" sz="3600" b="1" baseline="30000" dirty="0">
              <a:solidFill>
                <a:schemeClr val="bg1"/>
              </a:solidFill>
            </a:endParaRPr>
          </a:p>
        </p:txBody>
      </p:sp>
    </p:spTree>
    <p:extLst>
      <p:ext uri="{BB962C8B-B14F-4D97-AF65-F5344CB8AC3E}">
        <p14:creationId xmlns:p14="http://schemas.microsoft.com/office/powerpoint/2010/main" val="2392638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anim calcmode="lin" valueType="num">
                                      <p:cBhvr additive="base">
                                        <p:cTn id="21" dur="500" fill="hold"/>
                                        <p:tgtEl>
                                          <p:spTgt spid="75"/>
                                        </p:tgtEl>
                                        <p:attrNameLst>
                                          <p:attrName>ppt_x</p:attrName>
                                        </p:attrNameLst>
                                      </p:cBhvr>
                                      <p:tavLst>
                                        <p:tav tm="0">
                                          <p:val>
                                            <p:strVal val="#ppt_x"/>
                                          </p:val>
                                        </p:tav>
                                        <p:tav tm="100000">
                                          <p:val>
                                            <p:strVal val="#ppt_x"/>
                                          </p:val>
                                        </p:tav>
                                      </p:tavLst>
                                    </p:anim>
                                    <p:anim calcmode="lin" valueType="num">
                                      <p:cBhvr additive="base">
                                        <p:cTn id="22" dur="500" fill="hold"/>
                                        <p:tgtEl>
                                          <p:spTgt spid="7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6"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circle(in)">
                                      <p:cBhvr>
                                        <p:cTn id="43" dur="2000"/>
                                        <p:tgtEl>
                                          <p:spTgt spid="35"/>
                                        </p:tgtEl>
                                      </p:cBhvr>
                                    </p:animEffect>
                                  </p:childTnLst>
                                </p:cTn>
                              </p:par>
                              <p:par>
                                <p:cTn id="44" presetID="6" presetClass="entr" presetSubtype="16"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circle(in)">
                                      <p:cBhvr>
                                        <p:cTn id="46" dur="2000"/>
                                        <p:tgtEl>
                                          <p:spTgt spid="42"/>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circle(in)">
                                      <p:cBhvr>
                                        <p:cTn id="49" dur="2000"/>
                                        <p:tgtEl>
                                          <p:spTgt spid="15"/>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circle(in)">
                                      <p:cBhvr>
                                        <p:cTn id="52" dur="2000"/>
                                        <p:tgtEl>
                                          <p:spTgt spid="4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circle(in)">
                                      <p:cBhvr>
                                        <p:cTn id="55" dur="2000"/>
                                        <p:tgtEl>
                                          <p:spTgt spid="41"/>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circle(in)">
                                      <p:cBhvr>
                                        <p:cTn id="58" dur="6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23" presetClass="exit" presetSubtype="32" fill="hold" grpId="1" nodeType="clickEffect">
                                  <p:stCondLst>
                                    <p:cond delay="0"/>
                                  </p:stCondLst>
                                  <p:childTnLst>
                                    <p:anim calcmode="lin" valueType="num">
                                      <p:cBhvr>
                                        <p:cTn id="62" dur="500"/>
                                        <p:tgtEl>
                                          <p:spTgt spid="3"/>
                                        </p:tgtEl>
                                        <p:attrNameLst>
                                          <p:attrName>ppt_w</p:attrName>
                                        </p:attrNameLst>
                                      </p:cBhvr>
                                      <p:tavLst>
                                        <p:tav tm="0">
                                          <p:val>
                                            <p:strVal val="ppt_w"/>
                                          </p:val>
                                        </p:tav>
                                        <p:tav tm="100000">
                                          <p:val>
                                            <p:fltVal val="0"/>
                                          </p:val>
                                        </p:tav>
                                      </p:tavLst>
                                    </p:anim>
                                    <p:anim calcmode="lin" valueType="num">
                                      <p:cBhvr>
                                        <p:cTn id="63" dur="500"/>
                                        <p:tgtEl>
                                          <p:spTgt spid="3"/>
                                        </p:tgtEl>
                                        <p:attrNameLst>
                                          <p:attrName>ppt_h</p:attrName>
                                        </p:attrNameLst>
                                      </p:cBhvr>
                                      <p:tavLst>
                                        <p:tav tm="0">
                                          <p:val>
                                            <p:strVal val="ppt_h"/>
                                          </p:val>
                                        </p:tav>
                                        <p:tav tm="100000">
                                          <p:val>
                                            <p:fltVal val="0"/>
                                          </p:val>
                                        </p:tav>
                                      </p:tavLst>
                                    </p:anim>
                                    <p:set>
                                      <p:cBhvr>
                                        <p:cTn id="64" dur="1" fill="hold">
                                          <p:stCondLst>
                                            <p:cond delay="499"/>
                                          </p:stCondLst>
                                        </p:cTn>
                                        <p:tgtEl>
                                          <p:spTgt spid="3"/>
                                        </p:tgtEl>
                                        <p:attrNameLst>
                                          <p:attrName>style.visibility</p:attrName>
                                        </p:attrNameLst>
                                      </p:cBhvr>
                                      <p:to>
                                        <p:strVal val="hidden"/>
                                      </p:to>
                                    </p:set>
                                  </p:childTnLst>
                                </p:cTn>
                              </p:par>
                              <p:par>
                                <p:cTn id="65" presetID="23" presetClass="exit" presetSubtype="32" fill="hold" nodeType="withEffect">
                                  <p:stCondLst>
                                    <p:cond delay="0"/>
                                  </p:stCondLst>
                                  <p:childTnLst>
                                    <p:anim calcmode="lin" valueType="num">
                                      <p:cBhvr>
                                        <p:cTn id="66" dur="500"/>
                                        <p:tgtEl>
                                          <p:spTgt spid="35"/>
                                        </p:tgtEl>
                                        <p:attrNameLst>
                                          <p:attrName>ppt_w</p:attrName>
                                        </p:attrNameLst>
                                      </p:cBhvr>
                                      <p:tavLst>
                                        <p:tav tm="0">
                                          <p:val>
                                            <p:strVal val="ppt_w"/>
                                          </p:val>
                                        </p:tav>
                                        <p:tav tm="100000">
                                          <p:val>
                                            <p:fltVal val="0"/>
                                          </p:val>
                                        </p:tav>
                                      </p:tavLst>
                                    </p:anim>
                                    <p:anim calcmode="lin" valueType="num">
                                      <p:cBhvr>
                                        <p:cTn id="67" dur="500"/>
                                        <p:tgtEl>
                                          <p:spTgt spid="35"/>
                                        </p:tgtEl>
                                        <p:attrNameLst>
                                          <p:attrName>ppt_h</p:attrName>
                                        </p:attrNameLst>
                                      </p:cBhvr>
                                      <p:tavLst>
                                        <p:tav tm="0">
                                          <p:val>
                                            <p:strVal val="ppt_h"/>
                                          </p:val>
                                        </p:tav>
                                        <p:tav tm="100000">
                                          <p:val>
                                            <p:fltVal val="0"/>
                                          </p:val>
                                        </p:tav>
                                      </p:tavLst>
                                    </p:anim>
                                    <p:set>
                                      <p:cBhvr>
                                        <p:cTn id="68" dur="1" fill="hold">
                                          <p:stCondLst>
                                            <p:cond delay="499"/>
                                          </p:stCondLst>
                                        </p:cTn>
                                        <p:tgtEl>
                                          <p:spTgt spid="35"/>
                                        </p:tgtEl>
                                        <p:attrNameLst>
                                          <p:attrName>style.visibility</p:attrName>
                                        </p:attrNameLst>
                                      </p:cBhvr>
                                      <p:to>
                                        <p:strVal val="hidden"/>
                                      </p:to>
                                    </p:set>
                                  </p:childTnLst>
                                </p:cTn>
                              </p:par>
                              <p:par>
                                <p:cTn id="69" presetID="23" presetClass="exit" presetSubtype="32" fill="hold" grpId="1" nodeType="withEffect">
                                  <p:stCondLst>
                                    <p:cond delay="0"/>
                                  </p:stCondLst>
                                  <p:childTnLst>
                                    <p:anim calcmode="lin" valueType="num">
                                      <p:cBhvr>
                                        <p:cTn id="70" dur="500"/>
                                        <p:tgtEl>
                                          <p:spTgt spid="41"/>
                                        </p:tgtEl>
                                        <p:attrNameLst>
                                          <p:attrName>ppt_w</p:attrName>
                                        </p:attrNameLst>
                                      </p:cBhvr>
                                      <p:tavLst>
                                        <p:tav tm="0">
                                          <p:val>
                                            <p:strVal val="ppt_w"/>
                                          </p:val>
                                        </p:tav>
                                        <p:tav tm="100000">
                                          <p:val>
                                            <p:fltVal val="0"/>
                                          </p:val>
                                        </p:tav>
                                      </p:tavLst>
                                    </p:anim>
                                    <p:anim calcmode="lin" valueType="num">
                                      <p:cBhvr>
                                        <p:cTn id="71" dur="500"/>
                                        <p:tgtEl>
                                          <p:spTgt spid="41"/>
                                        </p:tgtEl>
                                        <p:attrNameLst>
                                          <p:attrName>ppt_h</p:attrName>
                                        </p:attrNameLst>
                                      </p:cBhvr>
                                      <p:tavLst>
                                        <p:tav tm="0">
                                          <p:val>
                                            <p:strVal val="ppt_h"/>
                                          </p:val>
                                        </p:tav>
                                        <p:tav tm="100000">
                                          <p:val>
                                            <p:fltVal val="0"/>
                                          </p:val>
                                        </p:tav>
                                      </p:tavLst>
                                    </p:anim>
                                    <p:set>
                                      <p:cBhvr>
                                        <p:cTn id="72" dur="1" fill="hold">
                                          <p:stCondLst>
                                            <p:cond delay="499"/>
                                          </p:stCondLst>
                                        </p:cTn>
                                        <p:tgtEl>
                                          <p:spTgt spid="41"/>
                                        </p:tgtEl>
                                        <p:attrNameLst>
                                          <p:attrName>style.visibility</p:attrName>
                                        </p:attrNameLst>
                                      </p:cBhvr>
                                      <p:to>
                                        <p:strVal val="hidden"/>
                                      </p:to>
                                    </p:set>
                                  </p:childTnLst>
                                </p:cTn>
                              </p:par>
                              <p:par>
                                <p:cTn id="73" presetID="23" presetClass="exit" presetSubtype="32" fill="hold" nodeType="withEffect">
                                  <p:stCondLst>
                                    <p:cond delay="0"/>
                                  </p:stCondLst>
                                  <p:childTnLst>
                                    <p:anim calcmode="lin" valueType="num">
                                      <p:cBhvr>
                                        <p:cTn id="74" dur="500"/>
                                        <p:tgtEl>
                                          <p:spTgt spid="42"/>
                                        </p:tgtEl>
                                        <p:attrNameLst>
                                          <p:attrName>ppt_w</p:attrName>
                                        </p:attrNameLst>
                                      </p:cBhvr>
                                      <p:tavLst>
                                        <p:tav tm="0">
                                          <p:val>
                                            <p:strVal val="ppt_w"/>
                                          </p:val>
                                        </p:tav>
                                        <p:tav tm="100000">
                                          <p:val>
                                            <p:fltVal val="0"/>
                                          </p:val>
                                        </p:tav>
                                      </p:tavLst>
                                    </p:anim>
                                    <p:anim calcmode="lin" valueType="num">
                                      <p:cBhvr>
                                        <p:cTn id="75" dur="500"/>
                                        <p:tgtEl>
                                          <p:spTgt spid="42"/>
                                        </p:tgtEl>
                                        <p:attrNameLst>
                                          <p:attrName>ppt_h</p:attrName>
                                        </p:attrNameLst>
                                      </p:cBhvr>
                                      <p:tavLst>
                                        <p:tav tm="0">
                                          <p:val>
                                            <p:strVal val="ppt_h"/>
                                          </p:val>
                                        </p:tav>
                                        <p:tav tm="100000">
                                          <p:val>
                                            <p:fltVal val="0"/>
                                          </p:val>
                                        </p:tav>
                                      </p:tavLst>
                                    </p:anim>
                                    <p:set>
                                      <p:cBhvr>
                                        <p:cTn id="76" dur="1" fill="hold">
                                          <p:stCondLst>
                                            <p:cond delay="499"/>
                                          </p:stCondLst>
                                        </p:cTn>
                                        <p:tgtEl>
                                          <p:spTgt spid="42"/>
                                        </p:tgtEl>
                                        <p:attrNameLst>
                                          <p:attrName>style.visibility</p:attrName>
                                        </p:attrNameLst>
                                      </p:cBhvr>
                                      <p:to>
                                        <p:strVal val="hidden"/>
                                      </p:to>
                                    </p:set>
                                  </p:childTnLst>
                                </p:cTn>
                              </p:par>
                              <p:par>
                                <p:cTn id="77" presetID="23" presetClass="exit" presetSubtype="32" fill="hold" grpId="1" nodeType="withEffect">
                                  <p:stCondLst>
                                    <p:cond delay="0"/>
                                  </p:stCondLst>
                                  <p:childTnLst>
                                    <p:anim calcmode="lin" valueType="num">
                                      <p:cBhvr>
                                        <p:cTn id="78" dur="500"/>
                                        <p:tgtEl>
                                          <p:spTgt spid="15"/>
                                        </p:tgtEl>
                                        <p:attrNameLst>
                                          <p:attrName>ppt_w</p:attrName>
                                        </p:attrNameLst>
                                      </p:cBhvr>
                                      <p:tavLst>
                                        <p:tav tm="0">
                                          <p:val>
                                            <p:strVal val="ppt_w"/>
                                          </p:val>
                                        </p:tav>
                                        <p:tav tm="100000">
                                          <p:val>
                                            <p:fltVal val="0"/>
                                          </p:val>
                                        </p:tav>
                                      </p:tavLst>
                                    </p:anim>
                                    <p:anim calcmode="lin" valueType="num">
                                      <p:cBhvr>
                                        <p:cTn id="79" dur="500"/>
                                        <p:tgtEl>
                                          <p:spTgt spid="15"/>
                                        </p:tgtEl>
                                        <p:attrNameLst>
                                          <p:attrName>ppt_h</p:attrName>
                                        </p:attrNameLst>
                                      </p:cBhvr>
                                      <p:tavLst>
                                        <p:tav tm="0">
                                          <p:val>
                                            <p:strVal val="ppt_h"/>
                                          </p:val>
                                        </p:tav>
                                        <p:tav tm="100000">
                                          <p:val>
                                            <p:fltVal val="0"/>
                                          </p:val>
                                        </p:tav>
                                      </p:tavLst>
                                    </p:anim>
                                    <p:set>
                                      <p:cBhvr>
                                        <p:cTn id="80" dur="1" fill="hold">
                                          <p:stCondLst>
                                            <p:cond delay="499"/>
                                          </p:stCondLst>
                                        </p:cTn>
                                        <p:tgtEl>
                                          <p:spTgt spid="15"/>
                                        </p:tgtEl>
                                        <p:attrNameLst>
                                          <p:attrName>style.visibility</p:attrName>
                                        </p:attrNameLst>
                                      </p:cBhvr>
                                      <p:to>
                                        <p:strVal val="hidden"/>
                                      </p:to>
                                    </p:set>
                                  </p:childTnLst>
                                </p:cTn>
                              </p:par>
                              <p:par>
                                <p:cTn id="81" presetID="23" presetClass="exit" presetSubtype="32" fill="hold" grpId="1" nodeType="withEffect">
                                  <p:stCondLst>
                                    <p:cond delay="0"/>
                                  </p:stCondLst>
                                  <p:childTnLst>
                                    <p:anim calcmode="lin" valueType="num">
                                      <p:cBhvr>
                                        <p:cTn id="82" dur="500"/>
                                        <p:tgtEl>
                                          <p:spTgt spid="45"/>
                                        </p:tgtEl>
                                        <p:attrNameLst>
                                          <p:attrName>ppt_w</p:attrName>
                                        </p:attrNameLst>
                                      </p:cBhvr>
                                      <p:tavLst>
                                        <p:tav tm="0">
                                          <p:val>
                                            <p:strVal val="ppt_w"/>
                                          </p:val>
                                        </p:tav>
                                        <p:tav tm="100000">
                                          <p:val>
                                            <p:fltVal val="0"/>
                                          </p:val>
                                        </p:tav>
                                      </p:tavLst>
                                    </p:anim>
                                    <p:anim calcmode="lin" valueType="num">
                                      <p:cBhvr>
                                        <p:cTn id="83" dur="500"/>
                                        <p:tgtEl>
                                          <p:spTgt spid="45"/>
                                        </p:tgtEl>
                                        <p:attrNameLst>
                                          <p:attrName>ppt_h</p:attrName>
                                        </p:attrNameLst>
                                      </p:cBhvr>
                                      <p:tavLst>
                                        <p:tav tm="0">
                                          <p:val>
                                            <p:strVal val="ppt_h"/>
                                          </p:val>
                                        </p:tav>
                                        <p:tav tm="100000">
                                          <p:val>
                                            <p:fltVal val="0"/>
                                          </p:val>
                                        </p:tav>
                                      </p:tavLst>
                                    </p:anim>
                                    <p:set>
                                      <p:cBhvr>
                                        <p:cTn id="84" dur="1" fill="hold">
                                          <p:stCondLst>
                                            <p:cond delay="499"/>
                                          </p:stCondLst>
                                        </p:cTn>
                                        <p:tgtEl>
                                          <p:spTgt spid="4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randombar(horizontal)">
                                      <p:cBhvr>
                                        <p:cTn id="89" dur="500"/>
                                        <p:tgtEl>
                                          <p:spTgt spid="57"/>
                                        </p:tgtEl>
                                      </p:cBhvr>
                                    </p:animEffect>
                                  </p:childTnLst>
                                </p:cTn>
                              </p:par>
                              <p:par>
                                <p:cTn id="90" presetID="14" presetClass="entr" presetSubtype="10" fill="hold"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randombar(horizontal)">
                                      <p:cBhvr>
                                        <p:cTn id="92" dur="500"/>
                                        <p:tgtEl>
                                          <p:spTgt spid="54"/>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59"/>
                                        </p:tgtEl>
                                        <p:attrNameLst>
                                          <p:attrName>style.visibility</p:attrName>
                                        </p:attrNameLst>
                                      </p:cBhvr>
                                      <p:to>
                                        <p:strVal val="visible"/>
                                      </p:to>
                                    </p:set>
                                    <p:animEffect transition="in" filter="randombar(horizontal)">
                                      <p:cBhvr>
                                        <p:cTn id="95" dur="500"/>
                                        <p:tgtEl>
                                          <p:spTgt spid="59"/>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randombar(horizontal)">
                                      <p:cBhvr>
                                        <p:cTn id="98" dur="500"/>
                                        <p:tgtEl>
                                          <p:spTgt spid="40"/>
                                        </p:tgtEl>
                                      </p:cBhvr>
                                    </p:animEffect>
                                  </p:childTnLst>
                                </p:cTn>
                              </p:par>
                              <p:par>
                                <p:cTn id="99" presetID="14" presetClass="entr" presetSubtype="10" fill="hold"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randombar(horizontal)">
                                      <p:cBhvr>
                                        <p:cTn id="101" dur="500"/>
                                        <p:tgtEl>
                                          <p:spTgt spid="34"/>
                                        </p:tgtEl>
                                      </p:cBhvr>
                                    </p:animEffect>
                                  </p:childTnLst>
                                </p:cTn>
                              </p:par>
                              <p:par>
                                <p:cTn id="102" presetID="14" presetClass="entr" presetSubtype="10"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randombar(horizontal)">
                                      <p:cBhvr>
                                        <p:cTn id="10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59" grpId="0"/>
      <p:bldP spid="3" grpId="0" animBg="1"/>
      <p:bldP spid="3" grpId="1" animBg="1"/>
      <p:bldP spid="41" grpId="0" animBg="1"/>
      <p:bldP spid="41" grpId="1" animBg="1"/>
      <p:bldP spid="15" grpId="0" animBg="1"/>
      <p:bldP spid="15" grpId="1" animBg="1"/>
      <p:bldP spid="45" grpId="0"/>
      <p:bldP spid="45" grpId="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9FFBD4-AE0D-EA4A-862B-40D15B59606E}"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86</a:t>
            </a:fld>
            <a:endParaRPr lang="en-US"/>
          </a:p>
        </p:txBody>
      </p:sp>
      <p:sp>
        <p:nvSpPr>
          <p:cNvPr id="9" name="Title 1"/>
          <p:cNvSpPr txBox="1">
            <a:spLocks/>
          </p:cNvSpPr>
          <p:nvPr/>
        </p:nvSpPr>
        <p:spPr>
          <a:xfrm>
            <a:off x="152400" y="0"/>
            <a:ext cx="8686800" cy="990600"/>
          </a:xfrm>
          <a:prstGeom prst="rect">
            <a:avLst/>
          </a:prstGeom>
        </p:spPr>
        <p:txBody>
          <a:bodyPr>
            <a:scene3d>
              <a:camera prst="orthographicFront"/>
              <a:lightRig rig="balanced" dir="t">
                <a:rot lat="0" lon="0" rev="2100000"/>
              </a:lightRig>
            </a:scene3d>
            <a:sp3d extrusionH="57150" prstMaterial="metal">
              <a:bevelT w="38100" h="25400"/>
              <a:contourClr>
                <a:schemeClr val="bg2"/>
              </a:contourClr>
            </a:sp3d>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ln w="50800"/>
                <a:solidFill>
                  <a:schemeClr val="bg1">
                    <a:shade val="50000"/>
                  </a:schemeClr>
                </a:solidFill>
                <a:effectLst/>
              </a:rPr>
              <a:t>Why is it so complicated?</a:t>
            </a:r>
            <a:endParaRPr lang="en-US" dirty="0">
              <a:ln w="50800"/>
              <a:solidFill>
                <a:schemeClr val="bg1">
                  <a:shade val="50000"/>
                </a:schemeClr>
              </a:solidFill>
              <a:effectLst/>
            </a:endParaRPr>
          </a:p>
        </p:txBody>
      </p:sp>
      <p:sp>
        <p:nvSpPr>
          <p:cNvPr id="12" name="TextBox 11"/>
          <p:cNvSpPr txBox="1"/>
          <p:nvPr/>
        </p:nvSpPr>
        <p:spPr>
          <a:xfrm>
            <a:off x="152400" y="2895600"/>
            <a:ext cx="8763000" cy="954107"/>
          </a:xfrm>
          <a:prstGeom prst="rect">
            <a:avLst/>
          </a:prstGeom>
          <a:solidFill>
            <a:schemeClr val="accent5">
              <a:lumMod val="20000"/>
              <a:lumOff val="80000"/>
            </a:schemeClr>
          </a:solidFill>
          <a:ln w="38100" cmpd="sng">
            <a:solidFill>
              <a:schemeClr val="accent5">
                <a:lumMod val="75000"/>
              </a:schemeClr>
            </a:solidFill>
          </a:ln>
        </p:spPr>
        <p:txBody>
          <a:bodyPr wrap="square" rtlCol="0">
            <a:spAutoFit/>
          </a:bodyPr>
          <a:lstStyle/>
          <a:p>
            <a:pPr algn="ctr"/>
            <a:r>
              <a:rPr lang="en-US" sz="2800" dirty="0" smtClean="0">
                <a:solidFill>
                  <a:srgbClr val="000090"/>
                </a:solidFill>
                <a:latin typeface="Chalkboard SE Bold"/>
                <a:cs typeface="Chalkboard SE Bold"/>
              </a:rPr>
              <a:t>The outgoing hadrons have to exit this complicated environment.</a:t>
            </a:r>
            <a:endParaRPr lang="en-US" sz="2800" dirty="0">
              <a:solidFill>
                <a:srgbClr val="000090"/>
              </a:solidFill>
              <a:latin typeface="Chalkboard SE Bold"/>
              <a:cs typeface="Chalkboard SE Bold"/>
            </a:endParaRPr>
          </a:p>
        </p:txBody>
      </p:sp>
      <p:pic>
        <p:nvPicPr>
          <p:cNvPr id="13" name="Picture 12"/>
          <p:cNvPicPr>
            <a:picLocks noChangeAspect="1"/>
          </p:cNvPicPr>
          <p:nvPr/>
        </p:nvPicPr>
        <p:blipFill>
          <a:blip r:embed="rId2"/>
          <a:stretch>
            <a:fillRect/>
          </a:stretch>
        </p:blipFill>
        <p:spPr>
          <a:xfrm>
            <a:off x="2895600" y="990601"/>
            <a:ext cx="2819400" cy="1856678"/>
          </a:xfrm>
          <a:prstGeom prst="rect">
            <a:avLst/>
          </a:prstGeom>
        </p:spPr>
      </p:pic>
      <p:pic>
        <p:nvPicPr>
          <p:cNvPr id="14" name="Picture 13"/>
          <p:cNvPicPr>
            <a:picLocks noChangeAspect="1"/>
          </p:cNvPicPr>
          <p:nvPr/>
        </p:nvPicPr>
        <p:blipFill>
          <a:blip r:embed="rId3"/>
          <a:stretch>
            <a:fillRect/>
          </a:stretch>
        </p:blipFill>
        <p:spPr>
          <a:xfrm>
            <a:off x="152400" y="3962400"/>
            <a:ext cx="3581400" cy="2768094"/>
          </a:xfrm>
          <a:prstGeom prst="rect">
            <a:avLst/>
          </a:prstGeom>
        </p:spPr>
      </p:pic>
      <p:sp>
        <p:nvSpPr>
          <p:cNvPr id="15" name="TextBox 14"/>
          <p:cNvSpPr txBox="1"/>
          <p:nvPr/>
        </p:nvSpPr>
        <p:spPr>
          <a:xfrm>
            <a:off x="3886200" y="4114800"/>
            <a:ext cx="4938889" cy="1015663"/>
          </a:xfrm>
          <a:prstGeom prst="rect">
            <a:avLst/>
          </a:prstGeom>
          <a:solidFill>
            <a:schemeClr val="accent6">
              <a:lumMod val="20000"/>
              <a:lumOff val="80000"/>
            </a:schemeClr>
          </a:solidFill>
          <a:ln w="38100" cmpd="sng">
            <a:solidFill>
              <a:schemeClr val="accent5">
                <a:lumMod val="75000"/>
              </a:schemeClr>
            </a:solidFill>
          </a:ln>
        </p:spPr>
        <p:txBody>
          <a:bodyPr wrap="square" rtlCol="0">
            <a:spAutoFit/>
          </a:bodyPr>
          <a:lstStyle/>
          <a:p>
            <a:r>
              <a:rPr lang="en-US" sz="2000" dirty="0" smtClean="0">
                <a:solidFill>
                  <a:srgbClr val="000090"/>
                </a:solidFill>
                <a:latin typeface="Chalkboard SE Bold"/>
                <a:cs typeface="Chalkboard SE Bold"/>
              </a:rPr>
              <a:t>On the way out of the nucleus, the hadron can undergo various interactions with spectator nucleons. </a:t>
            </a:r>
            <a:endParaRPr lang="en-US" sz="2000" dirty="0">
              <a:solidFill>
                <a:srgbClr val="000090"/>
              </a:solidFill>
              <a:latin typeface="Chalkboard SE Bold"/>
              <a:cs typeface="Chalkboard SE Bold"/>
            </a:endParaRPr>
          </a:p>
        </p:txBody>
      </p:sp>
      <p:sp>
        <p:nvSpPr>
          <p:cNvPr id="16" name="TextBox 15"/>
          <p:cNvSpPr txBox="1"/>
          <p:nvPr/>
        </p:nvSpPr>
        <p:spPr>
          <a:xfrm>
            <a:off x="3886200" y="5486400"/>
            <a:ext cx="4876800" cy="707886"/>
          </a:xfrm>
          <a:prstGeom prst="rect">
            <a:avLst/>
          </a:prstGeom>
          <a:solidFill>
            <a:schemeClr val="accent6">
              <a:lumMod val="20000"/>
              <a:lumOff val="80000"/>
            </a:schemeClr>
          </a:solidFill>
          <a:ln w="38100" cmpd="sng">
            <a:solidFill>
              <a:schemeClr val="accent5">
                <a:lumMod val="75000"/>
              </a:schemeClr>
            </a:solidFill>
          </a:ln>
        </p:spPr>
        <p:txBody>
          <a:bodyPr wrap="square" rtlCol="0">
            <a:spAutoFit/>
          </a:bodyPr>
          <a:lstStyle/>
          <a:p>
            <a:r>
              <a:rPr lang="en-US" sz="2000" dirty="0" smtClean="0">
                <a:solidFill>
                  <a:srgbClr val="000090"/>
                </a:solidFill>
                <a:latin typeface="Chalkboard SE Bold"/>
                <a:cs typeface="Chalkboard SE Bold"/>
              </a:rPr>
              <a:t>The detector will see </a:t>
            </a:r>
            <a:r>
              <a:rPr lang="en-US" sz="2000" dirty="0" smtClean="0">
                <a:solidFill>
                  <a:srgbClr val="FF0000"/>
                </a:solidFill>
                <a:latin typeface="Chalkboard SE Bold"/>
                <a:cs typeface="Chalkboard SE Bold"/>
              </a:rPr>
              <a:t>many</a:t>
            </a:r>
            <a:r>
              <a:rPr lang="en-US" sz="2000" dirty="0" smtClean="0">
                <a:solidFill>
                  <a:srgbClr val="000090"/>
                </a:solidFill>
                <a:latin typeface="Chalkboard SE Bold"/>
                <a:cs typeface="Chalkboard SE Bold"/>
              </a:rPr>
              <a:t>, </a:t>
            </a:r>
            <a:r>
              <a:rPr lang="en-US" sz="2000" dirty="0" smtClean="0">
                <a:solidFill>
                  <a:schemeClr val="bg1">
                    <a:lumMod val="95000"/>
                    <a:lumOff val="5000"/>
                  </a:schemeClr>
                </a:solidFill>
                <a:latin typeface="Chalkboard SE Bold"/>
                <a:cs typeface="Chalkboard SE Bold"/>
              </a:rPr>
              <a:t>one</a:t>
            </a:r>
            <a:r>
              <a:rPr lang="en-US" sz="2000" dirty="0" smtClean="0">
                <a:solidFill>
                  <a:srgbClr val="000090"/>
                </a:solidFill>
                <a:latin typeface="Chalkboard SE Bold"/>
                <a:cs typeface="Chalkboard SE Bold"/>
              </a:rPr>
              <a:t>, or </a:t>
            </a:r>
            <a:r>
              <a:rPr lang="en-US" sz="2000" dirty="0" smtClean="0">
                <a:solidFill>
                  <a:srgbClr val="008000"/>
                </a:solidFill>
                <a:latin typeface="Chalkboard SE Bold"/>
                <a:cs typeface="Chalkboard SE Bold"/>
              </a:rPr>
              <a:t>no</a:t>
            </a:r>
            <a:r>
              <a:rPr lang="en-US" sz="2000" dirty="0" smtClean="0">
                <a:solidFill>
                  <a:srgbClr val="000090"/>
                </a:solidFill>
                <a:latin typeface="Chalkboard SE Bold"/>
                <a:cs typeface="Chalkboard SE Bold"/>
              </a:rPr>
              <a:t> hadrons.</a:t>
            </a:r>
            <a:endParaRPr lang="en-US" sz="2000" dirty="0">
              <a:solidFill>
                <a:srgbClr val="000090"/>
              </a:solidFill>
              <a:latin typeface="Chalkboard SE Bold"/>
              <a:cs typeface="Chalkboard SE Bold"/>
            </a:endParaRPr>
          </a:p>
        </p:txBody>
      </p:sp>
    </p:spTree>
    <p:extLst>
      <p:ext uri="{BB962C8B-B14F-4D97-AF65-F5344CB8AC3E}">
        <p14:creationId xmlns:p14="http://schemas.microsoft.com/office/powerpoint/2010/main" val="437492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375400"/>
          </a:xfrm>
          <a:solidFill>
            <a:schemeClr val="bg1"/>
          </a:solidFill>
          <a:ln w="57150" cmpd="sng">
            <a:solidFill>
              <a:srgbClr val="796D04"/>
            </a:solidFill>
          </a:ln>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buNone/>
            </a:pPr>
            <a:r>
              <a:rPr lang="en-US" sz="2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Around the world and at </a:t>
            </a:r>
            <a:r>
              <a:rPr lang="en-US" sz="20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Fermilab</a:t>
            </a:r>
            <a:r>
              <a:rPr lang="en-US" sz="2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 there are experiments dedicate to measuring the rate of neutrino interactions. </a:t>
            </a:r>
            <a:endParaRPr lang="en-US" sz="2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endParaRPr>
          </a:p>
          <a:p>
            <a:pPr algn="ctr">
              <a:lnSpc>
                <a:spcPct val="150000"/>
              </a:lnSpc>
              <a:buNone/>
            </a:pPr>
            <a:endParaRPr lang="en-US" sz="2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endParaRPr>
          </a:p>
          <a:p>
            <a:pPr algn="ctr">
              <a:lnSpc>
                <a:spcPct val="150000"/>
              </a:lnSpc>
              <a:buNone/>
            </a:pPr>
            <a:r>
              <a:rPr lang="en-US" sz="2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The experiments are composed of different type of materials.</a:t>
            </a:r>
          </a:p>
          <a:p>
            <a:pPr algn="ctr">
              <a:lnSpc>
                <a:spcPct val="150000"/>
              </a:lnSpc>
              <a:buNone/>
            </a:pPr>
            <a:endParaRPr lang="en-US" sz="2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endParaRPr>
          </a:p>
          <a:p>
            <a:pPr algn="ctr">
              <a:lnSpc>
                <a:spcPct val="150000"/>
              </a:lnSpc>
              <a:buNone/>
            </a:pPr>
            <a:r>
              <a:rPr lang="en-US" sz="2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 This allows precision measurements of neutrino interactions for various materials.  </a:t>
            </a:r>
          </a:p>
          <a:p>
            <a:pPr algn="ctr">
              <a:lnSpc>
                <a:spcPct val="150000"/>
              </a:lnSpc>
              <a:buNone/>
            </a:pPr>
            <a:endParaRPr lang="en-US" sz="2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endParaRPr>
          </a:p>
          <a:p>
            <a:pPr algn="ctr">
              <a:lnSpc>
                <a:spcPct val="150000"/>
              </a:lnSpc>
              <a:buNone/>
            </a:pPr>
            <a:r>
              <a:rPr lang="en-US" sz="2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rPr>
              <a:t>If we do not understand how neutrinos interact in matter, we will not be able to measure the properties of neutrinos!</a:t>
            </a:r>
            <a:endParaRPr lang="en-US" sz="2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alkboard"/>
              <a:cs typeface="Chalkboard"/>
            </a:endParaRPr>
          </a:p>
        </p:txBody>
      </p:sp>
      <p:sp>
        <p:nvSpPr>
          <p:cNvPr id="4" name="Date Placeholder 3"/>
          <p:cNvSpPr>
            <a:spLocks noGrp="1"/>
          </p:cNvSpPr>
          <p:nvPr>
            <p:ph type="dt" sz="half" idx="10"/>
          </p:nvPr>
        </p:nvSpPr>
        <p:spPr/>
        <p:txBody>
          <a:bodyPr/>
          <a:lstStyle/>
          <a:p>
            <a:fld id="{FEE5E9A2-68D3-5E41-9D35-17D3A51AF462}"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87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4A0382-C515-D34F-990F-7602C987CCAD}"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88</a:t>
            </a:fld>
            <a:endParaRPr lang="en-US"/>
          </a:p>
        </p:txBody>
      </p:sp>
      <p:pic>
        <p:nvPicPr>
          <p:cNvPr id="7" name="Picture 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0"/>
            <a:ext cx="5791200" cy="396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descr="argoneut2.jpg"/>
          <p:cNvPicPr>
            <a:picLocks noChangeAspect="1"/>
          </p:cNvPicPr>
          <p:nvPr/>
        </p:nvPicPr>
        <p:blipFill>
          <a:blip r:embed="rId3" cstate="print"/>
          <a:srcRect t="13954"/>
          <a:stretch>
            <a:fillRect/>
          </a:stretch>
        </p:blipFill>
        <p:spPr>
          <a:xfrm>
            <a:off x="0" y="0"/>
            <a:ext cx="3346218" cy="3962400"/>
          </a:xfrm>
          <a:prstGeom prst="rect">
            <a:avLst/>
          </a:prstGeom>
          <a:ln w="28575" cmpd="sng">
            <a:noFill/>
          </a:ln>
        </p:spPr>
      </p:pic>
      <p:sp>
        <p:nvSpPr>
          <p:cNvPr id="10" name="TextBox 9"/>
          <p:cNvSpPr txBox="1"/>
          <p:nvPr/>
        </p:nvSpPr>
        <p:spPr>
          <a:xfrm>
            <a:off x="762000" y="304800"/>
            <a:ext cx="1905000" cy="523220"/>
          </a:xfrm>
          <a:prstGeom prst="rect">
            <a:avLst/>
          </a:prstGeom>
          <a:solidFill>
            <a:srgbClr val="FDF8CD"/>
          </a:solidFill>
          <a:ln>
            <a:solidFill>
              <a:srgbClr val="796D04"/>
            </a:solidFill>
          </a:ln>
        </p:spPr>
        <p:txBody>
          <a:bodyPr wrap="square" rtlCol="0">
            <a:spAutoFit/>
          </a:bodyPr>
          <a:lstStyle/>
          <a:p>
            <a:r>
              <a:rPr lang="en-US" sz="2800" dirty="0">
                <a:solidFill>
                  <a:srgbClr val="FF0000"/>
                </a:solidFill>
                <a:latin typeface="Chalkboard SE Regular"/>
                <a:cs typeface="Chalkboard SE Regular"/>
              </a:rPr>
              <a:t>ArgoNeuT</a:t>
            </a:r>
          </a:p>
        </p:txBody>
      </p:sp>
      <p:pic>
        <p:nvPicPr>
          <p:cNvPr id="11" name="Picture 39" descr="tank_fisheye_2"/>
          <p:cNvPicPr>
            <a:picLocks noChangeAspect="1" noChangeArrowheads="1"/>
          </p:cNvPicPr>
          <p:nvPr/>
        </p:nvPicPr>
        <p:blipFill>
          <a:blip r:embed="rId4" cstate="print"/>
          <a:srcRect r="5002"/>
          <a:stretch>
            <a:fillRect/>
          </a:stretch>
        </p:blipFill>
        <p:spPr bwMode="auto">
          <a:xfrm>
            <a:off x="0" y="3962401"/>
            <a:ext cx="3352800" cy="2895599"/>
          </a:xfrm>
          <a:prstGeom prst="rect">
            <a:avLst/>
          </a:prstGeom>
          <a:noFill/>
          <a:ln w="19050" cmpd="sng">
            <a:noFill/>
            <a:miter lim="800000"/>
            <a:headEnd/>
            <a:tailEnd/>
          </a:ln>
        </p:spPr>
      </p:pic>
      <p:pic>
        <p:nvPicPr>
          <p:cNvPr id="12" name="Picture 12"/>
          <p:cNvPicPr>
            <a:picLocks noChangeAspect="1" noChangeArrowheads="1"/>
          </p:cNvPicPr>
          <p:nvPr/>
        </p:nvPicPr>
        <p:blipFill>
          <a:blip r:embed="rId5" cstate="print"/>
          <a:srcRect/>
          <a:stretch>
            <a:fillRect/>
          </a:stretch>
        </p:blipFill>
        <p:spPr bwMode="auto">
          <a:xfrm>
            <a:off x="2514600" y="3942644"/>
            <a:ext cx="3459054" cy="2895600"/>
          </a:xfrm>
          <a:prstGeom prst="rect">
            <a:avLst/>
          </a:prstGeom>
          <a:noFill/>
          <a:ln w="19050" cmpd="sng">
            <a:noFill/>
          </a:ln>
        </p:spPr>
      </p:pic>
      <p:sp>
        <p:nvSpPr>
          <p:cNvPr id="13" name="TextBox 12"/>
          <p:cNvSpPr txBox="1"/>
          <p:nvPr/>
        </p:nvSpPr>
        <p:spPr>
          <a:xfrm>
            <a:off x="1676400" y="6248400"/>
            <a:ext cx="1851789" cy="523220"/>
          </a:xfrm>
          <a:prstGeom prst="rect">
            <a:avLst/>
          </a:prstGeom>
          <a:solidFill>
            <a:schemeClr val="accent1">
              <a:lumMod val="20000"/>
              <a:lumOff val="80000"/>
            </a:schemeClr>
          </a:solidFill>
          <a:ln w="38100" cmpd="sng">
            <a:solidFill>
              <a:schemeClr val="accent1">
                <a:lumMod val="50000"/>
              </a:schemeClr>
            </a:solidFill>
          </a:ln>
        </p:spPr>
        <p:txBody>
          <a:bodyPr wrap="none" rtlCol="0">
            <a:spAutoFit/>
          </a:bodyPr>
          <a:lstStyle/>
          <a:p>
            <a:r>
              <a:rPr lang="en-US" sz="2800" dirty="0">
                <a:solidFill>
                  <a:srgbClr val="FF0000"/>
                </a:solidFill>
                <a:latin typeface="Chalkboard SE Bold"/>
                <a:cs typeface="Chalkboard SE Bold"/>
              </a:rPr>
              <a:t>MiniBooNE</a:t>
            </a:r>
          </a:p>
        </p:txBody>
      </p:sp>
      <p:sp>
        <p:nvSpPr>
          <p:cNvPr id="14" name="TextBox 13"/>
          <p:cNvSpPr txBox="1"/>
          <p:nvPr/>
        </p:nvSpPr>
        <p:spPr>
          <a:xfrm>
            <a:off x="5638800" y="3200400"/>
            <a:ext cx="1981200" cy="523220"/>
          </a:xfrm>
          <a:prstGeom prst="rect">
            <a:avLst/>
          </a:prstGeom>
          <a:solidFill>
            <a:srgbClr val="FDF8CD"/>
          </a:solidFill>
          <a:ln>
            <a:solidFill>
              <a:srgbClr val="796D04"/>
            </a:solidFill>
          </a:ln>
        </p:spPr>
        <p:txBody>
          <a:bodyPr wrap="square" rtlCol="0">
            <a:spAutoFit/>
          </a:bodyPr>
          <a:lstStyle/>
          <a:p>
            <a:r>
              <a:rPr lang="en-US" sz="2800" dirty="0" err="1" smtClean="0">
                <a:solidFill>
                  <a:srgbClr val="FF0000"/>
                </a:solidFill>
                <a:latin typeface="Chalkboard SE Bold"/>
                <a:cs typeface="Chalkboard SE Bold"/>
              </a:rPr>
              <a:t>MINER</a:t>
            </a:r>
            <a:r>
              <a:rPr lang="en-US" sz="2800" dirty="0" err="1" smtClean="0">
                <a:solidFill>
                  <a:srgbClr val="FF0000"/>
                </a:solidFill>
                <a:latin typeface="Symbol" pitchFamily="18" charset="2"/>
              </a:rPr>
              <a:t>n</a:t>
            </a:r>
            <a:r>
              <a:rPr lang="en-US" sz="2800" dirty="0" err="1" smtClean="0">
                <a:solidFill>
                  <a:srgbClr val="FF0000"/>
                </a:solidFill>
                <a:latin typeface="Chalkboard SE Bold"/>
                <a:cs typeface="Chalkboard SE Bold"/>
              </a:rPr>
              <a:t>A</a:t>
            </a:r>
            <a:endParaRPr lang="en-US" sz="2800" dirty="0">
              <a:solidFill>
                <a:srgbClr val="FF0000"/>
              </a:solidFill>
              <a:latin typeface="Chalkboard SE Bold"/>
              <a:cs typeface="Chalkboard SE Bold"/>
            </a:endParaRPr>
          </a:p>
        </p:txBody>
      </p:sp>
      <p:pic>
        <p:nvPicPr>
          <p:cNvPr id="2" name="Picture 1"/>
          <p:cNvPicPr>
            <a:picLocks noChangeAspect="1"/>
          </p:cNvPicPr>
          <p:nvPr/>
        </p:nvPicPr>
        <p:blipFill>
          <a:blip r:embed="rId6"/>
          <a:stretch>
            <a:fillRect/>
          </a:stretch>
        </p:blipFill>
        <p:spPr>
          <a:xfrm>
            <a:off x="4800600" y="3962400"/>
            <a:ext cx="4343400" cy="2895600"/>
          </a:xfrm>
          <a:prstGeom prst="rect">
            <a:avLst/>
          </a:prstGeom>
        </p:spPr>
      </p:pic>
      <p:sp>
        <p:nvSpPr>
          <p:cNvPr id="15" name="TextBox 14"/>
          <p:cNvSpPr txBox="1"/>
          <p:nvPr/>
        </p:nvSpPr>
        <p:spPr>
          <a:xfrm>
            <a:off x="8229600" y="5029200"/>
            <a:ext cx="803208" cy="523220"/>
          </a:xfrm>
          <a:prstGeom prst="rect">
            <a:avLst/>
          </a:prstGeom>
          <a:solidFill>
            <a:schemeClr val="accent1">
              <a:lumMod val="20000"/>
              <a:lumOff val="80000"/>
            </a:schemeClr>
          </a:solidFill>
          <a:ln w="38100" cmpd="sng">
            <a:solidFill>
              <a:schemeClr val="accent1">
                <a:lumMod val="50000"/>
              </a:schemeClr>
            </a:solidFill>
          </a:ln>
        </p:spPr>
        <p:txBody>
          <a:bodyPr wrap="none" rtlCol="0">
            <a:spAutoFit/>
          </a:bodyPr>
          <a:lstStyle/>
          <a:p>
            <a:r>
              <a:rPr lang="en-US" sz="2800" dirty="0" smtClean="0">
                <a:solidFill>
                  <a:srgbClr val="FF0000"/>
                </a:solidFill>
                <a:latin typeface="Chalkboard SE Bold"/>
                <a:cs typeface="Chalkboard SE Bold"/>
              </a:rPr>
              <a:t>T2K</a:t>
            </a:r>
            <a:endParaRPr lang="en-US" sz="2800" dirty="0">
              <a:solidFill>
                <a:srgbClr val="FF0000"/>
              </a:solidFill>
              <a:latin typeface="Chalkboard SE Bold"/>
              <a:cs typeface="Chalkboard SE Bo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7"/>
            <a:ext cx="8839200" cy="1035423"/>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dirty="0" smtClean="0">
                <a:ln w="50800"/>
                <a:solidFill>
                  <a:schemeClr val="bg1">
                    <a:shade val="50000"/>
                  </a:schemeClr>
                </a:solidFill>
                <a:effectLst/>
              </a:rPr>
              <a:t>What do the detectors see?</a:t>
            </a:r>
            <a:endParaRPr lang="en-US"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89</a:t>
            </a:fld>
            <a:endParaRPr lang="en-US"/>
          </a:p>
        </p:txBody>
      </p:sp>
      <p:pic>
        <p:nvPicPr>
          <p:cNvPr id="7" name="Picture 6"/>
          <p:cNvPicPr>
            <a:picLocks noChangeAspect="1"/>
          </p:cNvPicPr>
          <p:nvPr/>
        </p:nvPicPr>
        <p:blipFill>
          <a:blip r:embed="rId2"/>
          <a:stretch>
            <a:fillRect/>
          </a:stretch>
        </p:blipFill>
        <p:spPr>
          <a:xfrm>
            <a:off x="381000" y="990600"/>
            <a:ext cx="4305300" cy="2120900"/>
          </a:xfrm>
          <a:prstGeom prst="rect">
            <a:avLst/>
          </a:prstGeom>
        </p:spPr>
      </p:pic>
      <p:pic>
        <p:nvPicPr>
          <p:cNvPr id="8" name="Picture 7"/>
          <p:cNvPicPr>
            <a:picLocks noChangeAspect="1"/>
          </p:cNvPicPr>
          <p:nvPr/>
        </p:nvPicPr>
        <p:blipFill>
          <a:blip r:embed="rId3"/>
          <a:stretch>
            <a:fillRect/>
          </a:stretch>
        </p:blipFill>
        <p:spPr>
          <a:xfrm>
            <a:off x="838200" y="2667000"/>
            <a:ext cx="3505200" cy="2768600"/>
          </a:xfrm>
          <a:prstGeom prst="rect">
            <a:avLst/>
          </a:prstGeom>
        </p:spPr>
      </p:pic>
      <p:pic>
        <p:nvPicPr>
          <p:cNvPr id="9" name="Picture 8"/>
          <p:cNvPicPr>
            <a:picLocks noChangeAspect="1"/>
          </p:cNvPicPr>
          <p:nvPr/>
        </p:nvPicPr>
        <p:blipFill>
          <a:blip r:embed="rId4"/>
          <a:stretch>
            <a:fillRect/>
          </a:stretch>
        </p:blipFill>
        <p:spPr>
          <a:xfrm>
            <a:off x="4419600" y="1295400"/>
            <a:ext cx="3683000" cy="2209800"/>
          </a:xfrm>
          <a:prstGeom prst="rect">
            <a:avLst/>
          </a:prstGeom>
        </p:spPr>
      </p:pic>
      <p:pic>
        <p:nvPicPr>
          <p:cNvPr id="10" name="Picture 9"/>
          <p:cNvPicPr>
            <a:picLocks noChangeAspect="1"/>
          </p:cNvPicPr>
          <p:nvPr/>
        </p:nvPicPr>
        <p:blipFill>
          <a:blip r:embed="rId5"/>
          <a:stretch>
            <a:fillRect/>
          </a:stretch>
        </p:blipFill>
        <p:spPr>
          <a:xfrm>
            <a:off x="3647059" y="3352800"/>
            <a:ext cx="5474363" cy="3276600"/>
          </a:xfrm>
          <a:prstGeom prst="rect">
            <a:avLst/>
          </a:prstGeom>
        </p:spPr>
      </p:pic>
    </p:spTree>
    <p:extLst>
      <p:ext uri="{BB962C8B-B14F-4D97-AF65-F5344CB8AC3E}">
        <p14:creationId xmlns:p14="http://schemas.microsoft.com/office/powerpoint/2010/main" val="19305574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9</a:t>
            </a:fld>
            <a:endParaRPr lang="en-US"/>
          </a:p>
        </p:txBody>
      </p:sp>
      <p:pic>
        <p:nvPicPr>
          <p:cNvPr id="7" name="Picture 6"/>
          <p:cNvPicPr>
            <a:picLocks noChangeAspect="1"/>
          </p:cNvPicPr>
          <p:nvPr/>
        </p:nvPicPr>
        <p:blipFill>
          <a:blip r:embed="rId2"/>
          <a:stretch>
            <a:fillRect/>
          </a:stretch>
        </p:blipFill>
        <p:spPr>
          <a:xfrm>
            <a:off x="152400" y="1905000"/>
            <a:ext cx="3429000" cy="3810000"/>
          </a:xfrm>
          <a:prstGeom prst="rect">
            <a:avLst/>
          </a:prstGeom>
        </p:spPr>
      </p:pic>
      <p:sp>
        <p:nvSpPr>
          <p:cNvPr id="9" name="Title 1"/>
          <p:cNvSpPr txBox="1">
            <a:spLocks/>
          </p:cNvSpPr>
          <p:nvPr/>
        </p:nvSpPr>
        <p:spPr>
          <a:xfrm>
            <a:off x="0" y="228600"/>
            <a:ext cx="8610600" cy="1066800"/>
          </a:xfrm>
          <a:prstGeom prst="rect">
            <a:avLst/>
          </a:prstGeom>
        </p:spPr>
        <p:txBody>
          <a:bodyPr vert="horz" lIns="45720" tIns="0" rIns="45720" bIns="0" anchor="b" anchorCtr="0">
            <a:noAutofit/>
            <a:scene3d>
              <a:camera prst="orthographicFront"/>
              <a:lightRig rig="balanced" dir="t">
                <a:rot lat="0" lon="0" rev="2100000"/>
              </a:lightRig>
            </a:scene3d>
            <a:sp3d extrusionH="57150" prstMaterial="metal">
              <a:bevelT w="38100" h="25400"/>
              <a:contourClr>
                <a:schemeClr val="bg2"/>
              </a:contourClr>
            </a:sp3d>
          </a:bodyPr>
          <a:lstStyle/>
          <a:p>
            <a:pPr lvl="0" algn="ctr">
              <a:spcBef>
                <a:spcPct val="0"/>
              </a:spcBef>
              <a:defRPr/>
            </a:pPr>
            <a:r>
              <a:rPr lang="en-US" sz="3200" b="1" dirty="0">
                <a:ln w="50800"/>
                <a:solidFill>
                  <a:schemeClr val="bg1">
                    <a:shade val="50000"/>
                  </a:schemeClr>
                </a:solidFill>
                <a:latin typeface="Rockwell" pitchFamily="18" charset="0"/>
              </a:rPr>
              <a:t>The Fundamental  Forces of the Universe </a:t>
            </a:r>
            <a:r>
              <a:rPr lang="en-US" sz="3200" b="1" dirty="0">
                <a:ln w="50800"/>
                <a:solidFill>
                  <a:srgbClr val="FF0000"/>
                </a:solidFill>
                <a:latin typeface="Rockwell" pitchFamily="18" charset="0"/>
              </a:rPr>
              <a:t>Influence</a:t>
            </a:r>
            <a:r>
              <a:rPr lang="en-US" sz="3200" b="1" dirty="0">
                <a:ln w="50800"/>
                <a:solidFill>
                  <a:schemeClr val="bg1">
                    <a:shade val="50000"/>
                  </a:schemeClr>
                </a:solidFill>
                <a:latin typeface="Rockwell" pitchFamily="18" charset="0"/>
              </a:rPr>
              <a:t> the Behavior of Particles!</a:t>
            </a:r>
          </a:p>
        </p:txBody>
      </p:sp>
      <p:sp>
        <p:nvSpPr>
          <p:cNvPr id="10" name="TextBox 9"/>
          <p:cNvSpPr txBox="1"/>
          <p:nvPr/>
        </p:nvSpPr>
        <p:spPr>
          <a:xfrm>
            <a:off x="4114800" y="2209800"/>
            <a:ext cx="4572000" cy="3108544"/>
          </a:xfrm>
          <a:prstGeom prst="rect">
            <a:avLst/>
          </a:prstGeom>
          <a:noFill/>
        </p:spPr>
        <p:txBody>
          <a:bodyPr wrap="square" rtlCol="0">
            <a:spAutoFit/>
          </a:bodyPr>
          <a:lstStyle/>
          <a:p>
            <a:r>
              <a:rPr lang="en-US" sz="2800" dirty="0" smtClean="0">
                <a:latin typeface="Chalkboard"/>
                <a:cs typeface="Chalkboard"/>
              </a:rPr>
              <a:t>Thanks to the electromagnetic force, we can’t walk through walls!</a:t>
            </a:r>
          </a:p>
          <a:p>
            <a:endParaRPr lang="en-US" sz="2800" dirty="0">
              <a:latin typeface="Chalkboard"/>
              <a:cs typeface="Chalkboard"/>
            </a:endParaRPr>
          </a:p>
          <a:p>
            <a:r>
              <a:rPr lang="en-US" sz="2800" dirty="0" smtClean="0">
                <a:latin typeface="Chalkboard"/>
                <a:cs typeface="Chalkboard"/>
              </a:rPr>
              <a:t>Well, unless you have the X-Gene</a:t>
            </a:r>
            <a:r>
              <a:rPr lang="en-US" sz="2800" dirty="0">
                <a:latin typeface="Chalkboard"/>
                <a:cs typeface="Chalkboard"/>
              </a:rPr>
              <a:t> </a:t>
            </a:r>
            <a:r>
              <a:rPr lang="en-US" sz="2800" dirty="0" smtClean="0">
                <a:latin typeface="Chalkboard"/>
                <a:cs typeface="Chalkboard"/>
                <a:sym typeface="Wingdings"/>
              </a:rPr>
              <a:t> </a:t>
            </a:r>
            <a:r>
              <a:rPr lang="en-US" sz="2800" dirty="0" smtClean="0">
                <a:latin typeface="Chalkboard"/>
                <a:cs typeface="Chalkboard"/>
              </a:rPr>
              <a:t> </a:t>
            </a:r>
          </a:p>
          <a:p>
            <a:endParaRPr lang="en-US" sz="2800" dirty="0">
              <a:latin typeface="Chalkboard"/>
              <a:cs typeface="Chalkboard"/>
            </a:endParaRPr>
          </a:p>
        </p:txBody>
      </p:sp>
    </p:spTree>
    <p:extLst>
      <p:ext uri="{BB962C8B-B14F-4D97-AF65-F5344CB8AC3E}">
        <p14:creationId xmlns:p14="http://schemas.microsoft.com/office/powerpoint/2010/main" val="230164701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8077200" cy="828984"/>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ctr">
              <a:buNone/>
            </a:pPr>
            <a:r>
              <a:rPr lang="en-US" sz="4000" dirty="0" smtClean="0">
                <a:ln w="50800"/>
                <a:solidFill>
                  <a:schemeClr val="bg1">
                    <a:shade val="50000"/>
                  </a:schemeClr>
                </a:solidFill>
                <a:effectLst/>
                <a:latin typeface="Cooper Black" pitchFamily="18" charset="0"/>
              </a:rPr>
              <a:t>Outlook</a:t>
            </a:r>
          </a:p>
          <a:p>
            <a:pPr algn="ctr"/>
            <a:endParaRPr lang="en-US"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4F614946-5318-0845-80F9-DAA687C59578}" type="datetime1">
              <a:rPr lang="en-US" smtClean="0"/>
              <a:t>1/27/17</a:t>
            </a:fld>
            <a:endParaRPr lang="en-US" dirty="0"/>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90</a:t>
            </a:fld>
            <a:endParaRPr lang="en-US"/>
          </a:p>
        </p:txBody>
      </p:sp>
    </p:spTree>
    <p:extLst>
      <p:ext uri="{BB962C8B-B14F-4D97-AF65-F5344CB8AC3E}">
        <p14:creationId xmlns:p14="http://schemas.microsoft.com/office/powerpoint/2010/main" val="128697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91</a:t>
            </a:fld>
            <a:endParaRPr lang="en-US"/>
          </a:p>
        </p:txBody>
      </p:sp>
      <p:pic>
        <p:nvPicPr>
          <p:cNvPr id="9" name="Picture 8"/>
          <p:cNvPicPr>
            <a:picLocks noChangeAspect="1"/>
          </p:cNvPicPr>
          <p:nvPr/>
        </p:nvPicPr>
        <p:blipFill>
          <a:blip r:embed="rId2"/>
          <a:stretch>
            <a:fillRect/>
          </a:stretch>
        </p:blipFill>
        <p:spPr>
          <a:xfrm>
            <a:off x="152400" y="1981200"/>
            <a:ext cx="3810000" cy="2743200"/>
          </a:xfrm>
          <a:prstGeom prst="rect">
            <a:avLst/>
          </a:prstGeom>
        </p:spPr>
      </p:pic>
      <p:sp>
        <p:nvSpPr>
          <p:cNvPr id="11" name="Rectangle 10"/>
          <p:cNvSpPr/>
          <p:nvPr/>
        </p:nvSpPr>
        <p:spPr>
          <a:xfrm>
            <a:off x="3962400" y="1447800"/>
            <a:ext cx="5029200" cy="42672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3962400" y="1447800"/>
            <a:ext cx="5029200" cy="4191000"/>
          </a:xfrm>
          <a:prstGeom prst="rect">
            <a:avLst/>
          </a:prstGeom>
        </p:spPr>
      </p:pic>
      <p:sp>
        <p:nvSpPr>
          <p:cNvPr id="13" name="TextBox 12"/>
          <p:cNvSpPr txBox="1"/>
          <p:nvPr/>
        </p:nvSpPr>
        <p:spPr>
          <a:xfrm>
            <a:off x="152400" y="228600"/>
            <a:ext cx="8763000" cy="954107"/>
          </a:xfrm>
          <a:prstGeom prst="rect">
            <a:avLst/>
          </a:prstGeom>
          <a:solidFill>
            <a:schemeClr val="accent3">
              <a:lumMod val="20000"/>
              <a:lumOff val="80000"/>
            </a:schemeClr>
          </a:solidFill>
          <a:ln w="57150" cmpd="sng">
            <a:solidFill>
              <a:srgbClr val="000090"/>
            </a:solidFill>
          </a:ln>
        </p:spPr>
        <p:txBody>
          <a:bodyPr wrap="square" rtlCol="0">
            <a:spAutoFit/>
          </a:bodyPr>
          <a:lstStyle/>
          <a:p>
            <a:pPr algn="ctr"/>
            <a:r>
              <a:rPr lang="en-US" sz="2800" dirty="0" smtClean="0">
                <a:solidFill>
                  <a:schemeClr val="bg1">
                    <a:lumMod val="95000"/>
                    <a:lumOff val="5000"/>
                  </a:schemeClr>
                </a:solidFill>
                <a:latin typeface="Chalkboard SE Bold"/>
                <a:cs typeface="Chalkboard SE Bold"/>
              </a:rPr>
              <a:t>Nobel Prize in 2015 for Discovering Neutrino Oscillations</a:t>
            </a:r>
            <a:endParaRPr lang="en-US" sz="2800" dirty="0">
              <a:solidFill>
                <a:schemeClr val="bg1">
                  <a:lumMod val="95000"/>
                  <a:lumOff val="5000"/>
                </a:schemeClr>
              </a:solidFill>
              <a:latin typeface="Chalkboard SE Bold"/>
              <a:cs typeface="Chalkboard SE Bold"/>
            </a:endParaRPr>
          </a:p>
        </p:txBody>
      </p:sp>
    </p:spTree>
    <p:extLst>
      <p:ext uri="{BB962C8B-B14F-4D97-AF65-F5344CB8AC3E}">
        <p14:creationId xmlns:p14="http://schemas.microsoft.com/office/powerpoint/2010/main" val="110482936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581901" cy="762000"/>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dirty="0" smtClean="0">
                <a:ln w="50800"/>
                <a:solidFill>
                  <a:schemeClr val="bg1">
                    <a:shade val="50000"/>
                  </a:schemeClr>
                </a:solidFill>
                <a:effectLst/>
              </a:rPr>
              <a:t>Neutrinos have Mass!</a:t>
            </a:r>
            <a:endParaRPr lang="en-US"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92</a:t>
            </a:fld>
            <a:endParaRPr lang="en-US"/>
          </a:p>
        </p:txBody>
      </p:sp>
      <p:pic>
        <p:nvPicPr>
          <p:cNvPr id="7" name="Picture 6"/>
          <p:cNvPicPr>
            <a:picLocks noChangeAspect="1"/>
          </p:cNvPicPr>
          <p:nvPr/>
        </p:nvPicPr>
        <p:blipFill>
          <a:blip r:embed="rId2"/>
          <a:stretch>
            <a:fillRect/>
          </a:stretch>
        </p:blipFill>
        <p:spPr>
          <a:xfrm>
            <a:off x="152401" y="1295400"/>
            <a:ext cx="4495800" cy="3584386"/>
          </a:xfrm>
          <a:prstGeom prst="rect">
            <a:avLst/>
          </a:prstGeom>
        </p:spPr>
      </p:pic>
      <p:sp>
        <p:nvSpPr>
          <p:cNvPr id="8" name="Multiply 7"/>
          <p:cNvSpPr/>
          <p:nvPr/>
        </p:nvSpPr>
        <p:spPr>
          <a:xfrm>
            <a:off x="-762000" y="-152400"/>
            <a:ext cx="6172200" cy="6553200"/>
          </a:xfrm>
          <a:prstGeom prst="mathMultiply">
            <a:avLst>
              <a:gd name="adj1" fmla="val 576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19856718">
            <a:off x="4095526" y="2446800"/>
            <a:ext cx="1447800" cy="609600"/>
          </a:xfrm>
          <a:prstGeom prst="rightArrow">
            <a:avLst>
              <a:gd name="adj1" fmla="val 36111"/>
              <a:gd name="adj2" fmla="val 56945"/>
            </a:avLst>
          </a:prstGeom>
          <a:solidFill>
            <a:schemeClr val="tx1">
              <a:lumMod val="9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715000" y="3810000"/>
            <a:ext cx="3276600" cy="1815882"/>
          </a:xfrm>
          <a:prstGeom prst="rect">
            <a:avLst/>
          </a:prstGeom>
          <a:solidFill>
            <a:schemeClr val="accent1">
              <a:lumMod val="20000"/>
              <a:lumOff val="80000"/>
            </a:schemeClr>
          </a:solidFill>
          <a:ln w="38100" cmpd="sng">
            <a:solidFill>
              <a:schemeClr val="bg1"/>
            </a:solidFill>
          </a:ln>
        </p:spPr>
        <p:txBody>
          <a:bodyPr wrap="square" rtlCol="0">
            <a:spAutoFit/>
          </a:bodyPr>
          <a:lstStyle/>
          <a:p>
            <a:pPr algn="ctr"/>
            <a:r>
              <a:rPr lang="en-US" sz="2800" dirty="0" smtClean="0">
                <a:solidFill>
                  <a:srgbClr val="000090"/>
                </a:solidFill>
                <a:latin typeface="Chalkboard SE Bold"/>
                <a:cs typeface="Chalkboard SE Bold"/>
              </a:rPr>
              <a:t>Neutrino-Standard Model of Elementary Particles</a:t>
            </a:r>
            <a:endParaRPr lang="en-US" sz="2800" dirty="0">
              <a:solidFill>
                <a:srgbClr val="000090"/>
              </a:solidFill>
              <a:latin typeface="Chalkboard SE Bold"/>
              <a:cs typeface="Chalkboard SE Bold"/>
            </a:endParaRPr>
          </a:p>
        </p:txBody>
      </p:sp>
      <p:sp>
        <p:nvSpPr>
          <p:cNvPr id="11" name="TextBox 10"/>
          <p:cNvSpPr txBox="1"/>
          <p:nvPr/>
        </p:nvSpPr>
        <p:spPr>
          <a:xfrm>
            <a:off x="5638800" y="1600200"/>
            <a:ext cx="3276600" cy="523220"/>
          </a:xfrm>
          <a:prstGeom prst="rect">
            <a:avLst/>
          </a:prstGeom>
          <a:solidFill>
            <a:schemeClr val="accent1">
              <a:lumMod val="20000"/>
              <a:lumOff val="80000"/>
            </a:schemeClr>
          </a:solidFill>
          <a:ln w="38100" cmpd="sng">
            <a:solidFill>
              <a:schemeClr val="bg1"/>
            </a:solidFill>
          </a:ln>
        </p:spPr>
        <p:txBody>
          <a:bodyPr wrap="square" rtlCol="0">
            <a:spAutoFit/>
          </a:bodyPr>
          <a:lstStyle/>
          <a:p>
            <a:pPr algn="ctr"/>
            <a:r>
              <a:rPr lang="en-US" sz="2800" dirty="0" smtClean="0">
                <a:solidFill>
                  <a:srgbClr val="000090"/>
                </a:solidFill>
                <a:latin typeface="Chalkboard SE Bold"/>
                <a:cs typeface="Chalkboard SE Bold"/>
              </a:rPr>
              <a:t>New Physics</a:t>
            </a:r>
            <a:endParaRPr lang="en-US" sz="2800" dirty="0">
              <a:solidFill>
                <a:srgbClr val="000090"/>
              </a:solidFill>
              <a:latin typeface="Chalkboard SE Bold"/>
              <a:cs typeface="Chalkboard SE Bold"/>
            </a:endParaRPr>
          </a:p>
        </p:txBody>
      </p:sp>
      <p:sp>
        <p:nvSpPr>
          <p:cNvPr id="12" name="Right Arrow 11"/>
          <p:cNvSpPr/>
          <p:nvPr/>
        </p:nvSpPr>
        <p:spPr>
          <a:xfrm rot="5400000">
            <a:off x="6362700" y="2628900"/>
            <a:ext cx="1447800" cy="609600"/>
          </a:xfrm>
          <a:prstGeom prst="rightArrow">
            <a:avLst>
              <a:gd name="adj1" fmla="val 36111"/>
              <a:gd name="adj2" fmla="val 56945"/>
            </a:avLst>
          </a:prstGeom>
          <a:solidFill>
            <a:schemeClr val="tx1">
              <a:lumMod val="9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584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2000"/>
                                        <p:tgtEl>
                                          <p:spTgt spid="10"/>
                                        </p:tgtEl>
                                      </p:cBhvr>
                                    </p:animEffect>
                                  </p:childTnLst>
                                </p:cTn>
                              </p:par>
                              <p:par>
                                <p:cTn id="24" presetID="2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edge">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52600"/>
            <a:ext cx="8382000" cy="1524000"/>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sz="5000" i="1" dirty="0" smtClean="0">
                <a:ln w="50800"/>
                <a:solidFill>
                  <a:schemeClr val="bg1">
                    <a:shade val="50000"/>
                  </a:schemeClr>
                </a:solidFill>
                <a:effectLst/>
                <a:latin typeface="Chalkboard"/>
                <a:cs typeface="Chalkboard"/>
              </a:rPr>
              <a:t>Why are Neutrinos </a:t>
            </a:r>
            <a:r>
              <a:rPr lang="en-US" sz="5000" i="1" dirty="0" smtClean="0">
                <a:ln w="50800"/>
                <a:solidFill>
                  <a:srgbClr val="0000FF"/>
                </a:solidFill>
                <a:effectLst/>
                <a:latin typeface="Chalkboard"/>
                <a:cs typeface="Chalkboard"/>
              </a:rPr>
              <a:t>SO</a:t>
            </a:r>
            <a:r>
              <a:rPr lang="en-US" sz="5000" i="1" dirty="0" smtClean="0">
                <a:ln w="50800"/>
                <a:solidFill>
                  <a:schemeClr val="bg1">
                    <a:shade val="50000"/>
                  </a:schemeClr>
                </a:solidFill>
                <a:effectLst/>
                <a:latin typeface="Chalkboard"/>
                <a:cs typeface="Chalkboard"/>
              </a:rPr>
              <a:t> special?</a:t>
            </a:r>
            <a:endParaRPr lang="en-US" sz="5000" i="1" dirty="0">
              <a:ln w="50800"/>
              <a:solidFill>
                <a:schemeClr val="bg1">
                  <a:shade val="50000"/>
                </a:schemeClr>
              </a:solidFill>
              <a:effectLst/>
              <a:latin typeface="Chalkboard"/>
              <a:cs typeface="Chalkboard"/>
            </a:endParaRPr>
          </a:p>
        </p:txBody>
      </p:sp>
      <p:sp>
        <p:nvSpPr>
          <p:cNvPr id="4" name="Date Placeholder 3"/>
          <p:cNvSpPr>
            <a:spLocks noGrp="1"/>
          </p:cNvSpPr>
          <p:nvPr>
            <p:ph type="dt" sz="half" idx="10"/>
          </p:nvPr>
        </p:nvSpPr>
        <p:spPr/>
        <p:txBody>
          <a:bodyPr/>
          <a:lstStyle/>
          <a:p>
            <a:fld id="{5C9FFBD4-AE0D-EA4A-862B-40D15B59606E}" type="datetime1">
              <a:rPr lang="en-US" smtClean="0"/>
              <a:t>1/27/17</a:t>
            </a:fld>
            <a:endParaRPr lang="en-US"/>
          </a:p>
        </p:txBody>
      </p:sp>
      <p:sp>
        <p:nvSpPr>
          <p:cNvPr id="5" name="Footer Placeholder 4"/>
          <p:cNvSpPr>
            <a:spLocks noGrp="1"/>
          </p:cNvSpPr>
          <p:nvPr>
            <p:ph type="ftr" sz="quarter" idx="11"/>
          </p:nvPr>
        </p:nvSpPr>
        <p:spPr/>
        <p:txBody>
          <a:bodyPr/>
          <a:lstStyle/>
          <a:p>
            <a:r>
              <a:rPr lang="en-US" smtClean="0"/>
              <a:t>Dancing With Neutrinos - Tammy Walton</a:t>
            </a:r>
            <a:endParaRPr lang="en-US"/>
          </a:p>
        </p:txBody>
      </p:sp>
      <p:sp>
        <p:nvSpPr>
          <p:cNvPr id="6" name="Slide Number Placeholder 5"/>
          <p:cNvSpPr>
            <a:spLocks noGrp="1"/>
          </p:cNvSpPr>
          <p:nvPr>
            <p:ph type="sldNum" sz="quarter" idx="12"/>
          </p:nvPr>
        </p:nvSpPr>
        <p:spPr/>
        <p:txBody>
          <a:bodyPr/>
          <a:lstStyle/>
          <a:p>
            <a:fld id="{A36E434D-ACD5-4257-AC45-F228FFBED5E0}" type="slidenum">
              <a:rPr lang="en-US" smtClean="0"/>
              <a:pPr/>
              <a:t>93</a:t>
            </a:fld>
            <a:endParaRPr lang="en-US"/>
          </a:p>
        </p:txBody>
      </p:sp>
    </p:spTree>
    <p:extLst>
      <p:ext uri="{BB962C8B-B14F-4D97-AF65-F5344CB8AC3E}">
        <p14:creationId xmlns:p14="http://schemas.microsoft.com/office/powerpoint/2010/main" val="272450689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09600" y="2743200"/>
            <a:ext cx="7239000" cy="1143000"/>
          </a:xfrm>
        </p:spPr>
        <p:txBody>
          <a:bodyPr>
            <a:normAutofit fontScale="90000"/>
          </a:bodyPr>
          <a:lstStyle/>
          <a:p>
            <a:pPr algn="ctr"/>
            <a:r>
              <a:rPr lang="en-US" dirty="0" smtClean="0">
                <a:solidFill>
                  <a:schemeClr val="accent3">
                    <a:lumMod val="20000"/>
                    <a:lumOff val="80000"/>
                  </a:schemeClr>
                </a:solidFill>
                <a:latin typeface="Cooper Black" pitchFamily="18" charset="0"/>
              </a:rPr>
              <a:t>Thank you for your Attention!</a:t>
            </a:r>
            <a:endParaRPr lang="en-US" dirty="0">
              <a:solidFill>
                <a:schemeClr val="accent3">
                  <a:lumMod val="20000"/>
                  <a:lumOff val="80000"/>
                </a:schemeClr>
              </a:solidFill>
              <a:latin typeface="Cooper Black" pitchFamily="18" charset="0"/>
            </a:endParaRPr>
          </a:p>
        </p:txBody>
      </p:sp>
      <p:sp>
        <p:nvSpPr>
          <p:cNvPr id="4" name="Date Placeholder 3"/>
          <p:cNvSpPr>
            <a:spLocks noGrp="1"/>
          </p:cNvSpPr>
          <p:nvPr>
            <p:ph type="dt" sz="half" idx="10"/>
          </p:nvPr>
        </p:nvSpPr>
        <p:spPr/>
        <p:txBody>
          <a:bodyPr/>
          <a:lstStyle/>
          <a:p>
            <a:fld id="{4F80AF86-7347-F84B-AFC1-116100C0F12C}" type="datetime1">
              <a:rPr lang="en-US" smtClean="0">
                <a:solidFill>
                  <a:schemeClr val="accent3">
                    <a:lumMod val="20000"/>
                    <a:lumOff val="80000"/>
                  </a:schemeClr>
                </a:solidFill>
              </a:rPr>
              <a:t>1/27/17</a:t>
            </a:fld>
            <a:endParaRPr lang="en-US">
              <a:solidFill>
                <a:schemeClr val="accent3">
                  <a:lumMod val="20000"/>
                  <a:lumOff val="80000"/>
                </a:schemeClr>
              </a:solidFill>
            </a:endParaRPr>
          </a:p>
        </p:txBody>
      </p:sp>
      <p:sp>
        <p:nvSpPr>
          <p:cNvPr id="5" name="Footer Placeholder 4"/>
          <p:cNvSpPr>
            <a:spLocks noGrp="1"/>
          </p:cNvSpPr>
          <p:nvPr>
            <p:ph type="ftr" sz="quarter" idx="11"/>
          </p:nvPr>
        </p:nvSpPr>
        <p:spPr/>
        <p:txBody>
          <a:bodyPr/>
          <a:lstStyle/>
          <a:p>
            <a:r>
              <a:rPr lang="en-US" smtClean="0">
                <a:solidFill>
                  <a:schemeClr val="accent3">
                    <a:lumMod val="20000"/>
                    <a:lumOff val="80000"/>
                  </a:schemeClr>
                </a:solidFill>
              </a:rPr>
              <a:t>Dancing With Neutrinos - Tammy Walton</a:t>
            </a:r>
            <a:endParaRPr lang="en-US">
              <a:solidFill>
                <a:schemeClr val="accent3">
                  <a:lumMod val="20000"/>
                  <a:lumOff val="80000"/>
                </a:schemeClr>
              </a:solidFill>
            </a:endParaRPr>
          </a:p>
        </p:txBody>
      </p:sp>
      <p:sp>
        <p:nvSpPr>
          <p:cNvPr id="6" name="Slide Number Placeholder 5"/>
          <p:cNvSpPr>
            <a:spLocks noGrp="1"/>
          </p:cNvSpPr>
          <p:nvPr>
            <p:ph type="sldNum" sz="quarter" idx="12"/>
          </p:nvPr>
        </p:nvSpPr>
        <p:spPr/>
        <p:txBody>
          <a:bodyPr/>
          <a:lstStyle/>
          <a:p>
            <a:fld id="{A36E434D-ACD5-4257-AC45-F228FFBED5E0}" type="slidenum">
              <a:rPr lang="en-US" smtClean="0">
                <a:solidFill>
                  <a:schemeClr val="accent3">
                    <a:lumMod val="20000"/>
                    <a:lumOff val="80000"/>
                  </a:schemeClr>
                </a:solidFill>
              </a:rPr>
              <a:pPr/>
              <a:t>94</a:t>
            </a:fld>
            <a:endParaRPr lang="en-US">
              <a:solidFill>
                <a:schemeClr val="accent3">
                  <a:lumMod val="20000"/>
                  <a:lumOff val="80000"/>
                </a:schemeClr>
              </a:solidFill>
            </a:endParaRPr>
          </a:p>
        </p:txBody>
      </p:sp>
      <p:pic>
        <p:nvPicPr>
          <p:cNvPr id="61442" name="Picture 2" descr="http://t1.gstatic.com/images?q=tbn:ANd9GcS0bGwUNXjN2DLEUoKme-Dxh3zfaLaqxjlRu9kEFypRE7PkieOLjw"/>
          <p:cNvPicPr>
            <a:picLocks noChangeAspect="1" noChangeArrowheads="1"/>
          </p:cNvPicPr>
          <p:nvPr/>
        </p:nvPicPr>
        <p:blipFill>
          <a:blip r:embed="rId2" cstate="print"/>
          <a:srcRect/>
          <a:stretch>
            <a:fillRect/>
          </a:stretch>
        </p:blipFill>
        <p:spPr bwMode="auto">
          <a:xfrm>
            <a:off x="-21540" y="0"/>
            <a:ext cx="9163146" cy="6858000"/>
          </a:xfrm>
          <a:prstGeom prst="rect">
            <a:avLst/>
          </a:prstGeom>
          <a:noFill/>
        </p:spPr>
      </p:pic>
      <p:sp>
        <p:nvSpPr>
          <p:cNvPr id="7" name="TextBox 6"/>
          <p:cNvSpPr txBox="1"/>
          <p:nvPr/>
        </p:nvSpPr>
        <p:spPr>
          <a:xfrm>
            <a:off x="1905000" y="4724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9" name="TextBox 8"/>
          <p:cNvSpPr txBox="1"/>
          <p:nvPr/>
        </p:nvSpPr>
        <p:spPr>
          <a:xfrm>
            <a:off x="2362200" y="4419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0" name="TextBox 9"/>
          <p:cNvSpPr txBox="1"/>
          <p:nvPr/>
        </p:nvSpPr>
        <p:spPr>
          <a:xfrm>
            <a:off x="2209800" y="5334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1" name="TextBox 10"/>
          <p:cNvSpPr txBox="1"/>
          <p:nvPr/>
        </p:nvSpPr>
        <p:spPr>
          <a:xfrm>
            <a:off x="2667000" y="5029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2" name="TextBox 11"/>
          <p:cNvSpPr txBox="1"/>
          <p:nvPr/>
        </p:nvSpPr>
        <p:spPr>
          <a:xfrm>
            <a:off x="1219200" y="4648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3" name="TextBox 12"/>
          <p:cNvSpPr txBox="1"/>
          <p:nvPr/>
        </p:nvSpPr>
        <p:spPr>
          <a:xfrm>
            <a:off x="1676400" y="4343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4" name="TextBox 13"/>
          <p:cNvSpPr txBox="1"/>
          <p:nvPr/>
        </p:nvSpPr>
        <p:spPr>
          <a:xfrm>
            <a:off x="1524000" y="5257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5" name="TextBox 14"/>
          <p:cNvSpPr txBox="1"/>
          <p:nvPr/>
        </p:nvSpPr>
        <p:spPr>
          <a:xfrm>
            <a:off x="914400" y="4343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6" name="TextBox 15"/>
          <p:cNvSpPr txBox="1"/>
          <p:nvPr/>
        </p:nvSpPr>
        <p:spPr>
          <a:xfrm>
            <a:off x="228600" y="4267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7" name="TextBox 16"/>
          <p:cNvSpPr txBox="1"/>
          <p:nvPr/>
        </p:nvSpPr>
        <p:spPr>
          <a:xfrm>
            <a:off x="685800" y="3962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8" name="TextBox 17"/>
          <p:cNvSpPr txBox="1"/>
          <p:nvPr/>
        </p:nvSpPr>
        <p:spPr>
          <a:xfrm>
            <a:off x="533400" y="4876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30" name="TextBox 29"/>
          <p:cNvSpPr txBox="1"/>
          <p:nvPr/>
        </p:nvSpPr>
        <p:spPr>
          <a:xfrm>
            <a:off x="6705600" y="3124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31" name="TextBox 30"/>
          <p:cNvSpPr txBox="1"/>
          <p:nvPr/>
        </p:nvSpPr>
        <p:spPr>
          <a:xfrm>
            <a:off x="7162800" y="2819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32" name="TextBox 31"/>
          <p:cNvSpPr txBox="1"/>
          <p:nvPr/>
        </p:nvSpPr>
        <p:spPr>
          <a:xfrm>
            <a:off x="7010400" y="3733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33" name="TextBox 32"/>
          <p:cNvSpPr txBox="1"/>
          <p:nvPr/>
        </p:nvSpPr>
        <p:spPr>
          <a:xfrm>
            <a:off x="7467600" y="3429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34" name="TextBox 33"/>
          <p:cNvSpPr txBox="1"/>
          <p:nvPr/>
        </p:nvSpPr>
        <p:spPr>
          <a:xfrm>
            <a:off x="6019800" y="3048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35" name="TextBox 34"/>
          <p:cNvSpPr txBox="1"/>
          <p:nvPr/>
        </p:nvSpPr>
        <p:spPr>
          <a:xfrm>
            <a:off x="6477000" y="2743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36" name="TextBox 35"/>
          <p:cNvSpPr txBox="1"/>
          <p:nvPr/>
        </p:nvSpPr>
        <p:spPr>
          <a:xfrm>
            <a:off x="6324600" y="3657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37" name="TextBox 36"/>
          <p:cNvSpPr txBox="1"/>
          <p:nvPr/>
        </p:nvSpPr>
        <p:spPr>
          <a:xfrm>
            <a:off x="5715000" y="2743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38" name="TextBox 37"/>
          <p:cNvSpPr txBox="1"/>
          <p:nvPr/>
        </p:nvSpPr>
        <p:spPr>
          <a:xfrm>
            <a:off x="5029200" y="2667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39" name="TextBox 38"/>
          <p:cNvSpPr txBox="1"/>
          <p:nvPr/>
        </p:nvSpPr>
        <p:spPr>
          <a:xfrm>
            <a:off x="5486400" y="2362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40" name="TextBox 39"/>
          <p:cNvSpPr txBox="1"/>
          <p:nvPr/>
        </p:nvSpPr>
        <p:spPr>
          <a:xfrm>
            <a:off x="5334000" y="3276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41" name="TextBox 40"/>
          <p:cNvSpPr txBox="1"/>
          <p:nvPr/>
        </p:nvSpPr>
        <p:spPr>
          <a:xfrm>
            <a:off x="5562600" y="5334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42" name="TextBox 41"/>
          <p:cNvSpPr txBox="1"/>
          <p:nvPr/>
        </p:nvSpPr>
        <p:spPr>
          <a:xfrm>
            <a:off x="6019800" y="5029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43" name="TextBox 42"/>
          <p:cNvSpPr txBox="1"/>
          <p:nvPr/>
        </p:nvSpPr>
        <p:spPr>
          <a:xfrm>
            <a:off x="5867400" y="5943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44" name="TextBox 43"/>
          <p:cNvSpPr txBox="1"/>
          <p:nvPr/>
        </p:nvSpPr>
        <p:spPr>
          <a:xfrm>
            <a:off x="6324600" y="5638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45" name="TextBox 44"/>
          <p:cNvSpPr txBox="1"/>
          <p:nvPr/>
        </p:nvSpPr>
        <p:spPr>
          <a:xfrm>
            <a:off x="4876800" y="5257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46" name="TextBox 45"/>
          <p:cNvSpPr txBox="1"/>
          <p:nvPr/>
        </p:nvSpPr>
        <p:spPr>
          <a:xfrm>
            <a:off x="5334000" y="4953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47" name="TextBox 46"/>
          <p:cNvSpPr txBox="1"/>
          <p:nvPr/>
        </p:nvSpPr>
        <p:spPr>
          <a:xfrm>
            <a:off x="5181600" y="5867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48" name="TextBox 47"/>
          <p:cNvSpPr txBox="1"/>
          <p:nvPr/>
        </p:nvSpPr>
        <p:spPr>
          <a:xfrm>
            <a:off x="4572000" y="4953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49" name="TextBox 48"/>
          <p:cNvSpPr txBox="1"/>
          <p:nvPr/>
        </p:nvSpPr>
        <p:spPr>
          <a:xfrm>
            <a:off x="3886200" y="4876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50" name="TextBox 49"/>
          <p:cNvSpPr txBox="1"/>
          <p:nvPr/>
        </p:nvSpPr>
        <p:spPr>
          <a:xfrm>
            <a:off x="4343400" y="4572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51" name="TextBox 50"/>
          <p:cNvSpPr txBox="1"/>
          <p:nvPr/>
        </p:nvSpPr>
        <p:spPr>
          <a:xfrm>
            <a:off x="4191000" y="5486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52" name="TextBox 51"/>
          <p:cNvSpPr txBox="1"/>
          <p:nvPr/>
        </p:nvSpPr>
        <p:spPr>
          <a:xfrm>
            <a:off x="1696156" y="914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53" name="TextBox 52"/>
          <p:cNvSpPr txBox="1"/>
          <p:nvPr/>
        </p:nvSpPr>
        <p:spPr>
          <a:xfrm>
            <a:off x="2153356" y="609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54" name="TextBox 53"/>
          <p:cNvSpPr txBox="1"/>
          <p:nvPr/>
        </p:nvSpPr>
        <p:spPr>
          <a:xfrm>
            <a:off x="2000956" y="1524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55" name="TextBox 54"/>
          <p:cNvSpPr txBox="1"/>
          <p:nvPr/>
        </p:nvSpPr>
        <p:spPr>
          <a:xfrm>
            <a:off x="2458156" y="1219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56" name="TextBox 55"/>
          <p:cNvSpPr txBox="1"/>
          <p:nvPr/>
        </p:nvSpPr>
        <p:spPr>
          <a:xfrm>
            <a:off x="1010356" y="838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57" name="TextBox 56"/>
          <p:cNvSpPr txBox="1"/>
          <p:nvPr/>
        </p:nvSpPr>
        <p:spPr>
          <a:xfrm>
            <a:off x="1467556" y="533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58" name="TextBox 57"/>
          <p:cNvSpPr txBox="1"/>
          <p:nvPr/>
        </p:nvSpPr>
        <p:spPr>
          <a:xfrm>
            <a:off x="1315156" y="1447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59" name="TextBox 58"/>
          <p:cNvSpPr txBox="1"/>
          <p:nvPr/>
        </p:nvSpPr>
        <p:spPr>
          <a:xfrm>
            <a:off x="705556" y="533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60" name="TextBox 59"/>
          <p:cNvSpPr txBox="1"/>
          <p:nvPr/>
        </p:nvSpPr>
        <p:spPr>
          <a:xfrm>
            <a:off x="19756" y="457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61" name="TextBox 60"/>
          <p:cNvSpPr txBox="1"/>
          <p:nvPr/>
        </p:nvSpPr>
        <p:spPr>
          <a:xfrm>
            <a:off x="476956" y="152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62" name="TextBox 61"/>
          <p:cNvSpPr txBox="1"/>
          <p:nvPr/>
        </p:nvSpPr>
        <p:spPr>
          <a:xfrm>
            <a:off x="324556" y="1066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63" name="TextBox 62"/>
          <p:cNvSpPr txBox="1"/>
          <p:nvPr/>
        </p:nvSpPr>
        <p:spPr>
          <a:xfrm>
            <a:off x="7239000" y="776111"/>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64" name="TextBox 63"/>
          <p:cNvSpPr txBox="1"/>
          <p:nvPr/>
        </p:nvSpPr>
        <p:spPr>
          <a:xfrm>
            <a:off x="7696200" y="471311"/>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65" name="TextBox 64"/>
          <p:cNvSpPr txBox="1"/>
          <p:nvPr/>
        </p:nvSpPr>
        <p:spPr>
          <a:xfrm>
            <a:off x="7543800" y="1385711"/>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66" name="TextBox 65"/>
          <p:cNvSpPr txBox="1"/>
          <p:nvPr/>
        </p:nvSpPr>
        <p:spPr>
          <a:xfrm>
            <a:off x="8001000" y="1080911"/>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67" name="TextBox 66"/>
          <p:cNvSpPr txBox="1"/>
          <p:nvPr/>
        </p:nvSpPr>
        <p:spPr>
          <a:xfrm>
            <a:off x="6553200" y="699911"/>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68" name="TextBox 67"/>
          <p:cNvSpPr txBox="1"/>
          <p:nvPr/>
        </p:nvSpPr>
        <p:spPr>
          <a:xfrm>
            <a:off x="7010400" y="395111"/>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69" name="TextBox 68"/>
          <p:cNvSpPr txBox="1"/>
          <p:nvPr/>
        </p:nvSpPr>
        <p:spPr>
          <a:xfrm>
            <a:off x="6858000" y="1309511"/>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70" name="TextBox 69"/>
          <p:cNvSpPr txBox="1"/>
          <p:nvPr/>
        </p:nvSpPr>
        <p:spPr>
          <a:xfrm>
            <a:off x="6248400" y="395111"/>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71" name="TextBox 70"/>
          <p:cNvSpPr txBox="1"/>
          <p:nvPr/>
        </p:nvSpPr>
        <p:spPr>
          <a:xfrm>
            <a:off x="5562600" y="318911"/>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72" name="TextBox 71"/>
          <p:cNvSpPr txBox="1"/>
          <p:nvPr/>
        </p:nvSpPr>
        <p:spPr>
          <a:xfrm>
            <a:off x="6019800" y="14111"/>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73" name="TextBox 72"/>
          <p:cNvSpPr txBox="1"/>
          <p:nvPr/>
        </p:nvSpPr>
        <p:spPr>
          <a:xfrm>
            <a:off x="5867400" y="928511"/>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74" name="TextBox 73"/>
          <p:cNvSpPr txBox="1"/>
          <p:nvPr/>
        </p:nvSpPr>
        <p:spPr>
          <a:xfrm>
            <a:off x="3505200" y="3276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75" name="TextBox 74"/>
          <p:cNvSpPr txBox="1"/>
          <p:nvPr/>
        </p:nvSpPr>
        <p:spPr>
          <a:xfrm>
            <a:off x="3962400" y="2971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76" name="TextBox 75"/>
          <p:cNvSpPr txBox="1"/>
          <p:nvPr/>
        </p:nvSpPr>
        <p:spPr>
          <a:xfrm>
            <a:off x="3810000" y="3886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77" name="TextBox 76"/>
          <p:cNvSpPr txBox="1"/>
          <p:nvPr/>
        </p:nvSpPr>
        <p:spPr>
          <a:xfrm>
            <a:off x="4267200" y="3581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78" name="TextBox 77"/>
          <p:cNvSpPr txBox="1"/>
          <p:nvPr/>
        </p:nvSpPr>
        <p:spPr>
          <a:xfrm>
            <a:off x="2819400" y="3200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79" name="TextBox 78"/>
          <p:cNvSpPr txBox="1"/>
          <p:nvPr/>
        </p:nvSpPr>
        <p:spPr>
          <a:xfrm>
            <a:off x="3276600" y="2895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80" name="TextBox 79"/>
          <p:cNvSpPr txBox="1"/>
          <p:nvPr/>
        </p:nvSpPr>
        <p:spPr>
          <a:xfrm>
            <a:off x="3124200" y="3810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81" name="TextBox 80"/>
          <p:cNvSpPr txBox="1"/>
          <p:nvPr/>
        </p:nvSpPr>
        <p:spPr>
          <a:xfrm>
            <a:off x="2514600" y="2895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82" name="TextBox 81"/>
          <p:cNvSpPr txBox="1"/>
          <p:nvPr/>
        </p:nvSpPr>
        <p:spPr>
          <a:xfrm>
            <a:off x="1828800" y="2819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83" name="TextBox 82"/>
          <p:cNvSpPr txBox="1"/>
          <p:nvPr/>
        </p:nvSpPr>
        <p:spPr>
          <a:xfrm>
            <a:off x="2286000" y="2514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84" name="TextBox 83"/>
          <p:cNvSpPr txBox="1"/>
          <p:nvPr/>
        </p:nvSpPr>
        <p:spPr>
          <a:xfrm>
            <a:off x="2133600" y="3429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85" name="TextBox 84"/>
          <p:cNvSpPr txBox="1"/>
          <p:nvPr/>
        </p:nvSpPr>
        <p:spPr>
          <a:xfrm>
            <a:off x="7010400" y="5105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86" name="TextBox 85"/>
          <p:cNvSpPr txBox="1"/>
          <p:nvPr/>
        </p:nvSpPr>
        <p:spPr>
          <a:xfrm>
            <a:off x="7467600" y="4800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87" name="TextBox 86"/>
          <p:cNvSpPr txBox="1"/>
          <p:nvPr/>
        </p:nvSpPr>
        <p:spPr>
          <a:xfrm>
            <a:off x="7315200" y="5715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88" name="TextBox 87"/>
          <p:cNvSpPr txBox="1"/>
          <p:nvPr/>
        </p:nvSpPr>
        <p:spPr>
          <a:xfrm>
            <a:off x="7772400" y="5410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89" name="TextBox 88"/>
          <p:cNvSpPr txBox="1"/>
          <p:nvPr/>
        </p:nvSpPr>
        <p:spPr>
          <a:xfrm>
            <a:off x="6324600" y="5029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90" name="TextBox 89"/>
          <p:cNvSpPr txBox="1"/>
          <p:nvPr/>
        </p:nvSpPr>
        <p:spPr>
          <a:xfrm>
            <a:off x="6781800" y="4724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91" name="TextBox 90"/>
          <p:cNvSpPr txBox="1"/>
          <p:nvPr/>
        </p:nvSpPr>
        <p:spPr>
          <a:xfrm>
            <a:off x="6629400" y="5638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92" name="TextBox 91"/>
          <p:cNvSpPr txBox="1"/>
          <p:nvPr/>
        </p:nvSpPr>
        <p:spPr>
          <a:xfrm>
            <a:off x="6019800" y="4724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93" name="TextBox 92"/>
          <p:cNvSpPr txBox="1"/>
          <p:nvPr/>
        </p:nvSpPr>
        <p:spPr>
          <a:xfrm>
            <a:off x="5334000" y="4648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94" name="TextBox 93"/>
          <p:cNvSpPr txBox="1"/>
          <p:nvPr/>
        </p:nvSpPr>
        <p:spPr>
          <a:xfrm>
            <a:off x="5791200" y="4343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95" name="TextBox 94"/>
          <p:cNvSpPr txBox="1"/>
          <p:nvPr/>
        </p:nvSpPr>
        <p:spPr>
          <a:xfrm>
            <a:off x="5638800" y="5257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96" name="TextBox 95"/>
          <p:cNvSpPr txBox="1"/>
          <p:nvPr/>
        </p:nvSpPr>
        <p:spPr>
          <a:xfrm>
            <a:off x="4267200" y="747889"/>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97" name="TextBox 96"/>
          <p:cNvSpPr txBox="1"/>
          <p:nvPr/>
        </p:nvSpPr>
        <p:spPr>
          <a:xfrm>
            <a:off x="4724400" y="443089"/>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98" name="TextBox 97"/>
          <p:cNvSpPr txBox="1"/>
          <p:nvPr/>
        </p:nvSpPr>
        <p:spPr>
          <a:xfrm>
            <a:off x="4572000" y="1357489"/>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99" name="TextBox 98"/>
          <p:cNvSpPr txBox="1"/>
          <p:nvPr/>
        </p:nvSpPr>
        <p:spPr>
          <a:xfrm>
            <a:off x="5029200" y="1052689"/>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00" name="TextBox 99"/>
          <p:cNvSpPr txBox="1"/>
          <p:nvPr/>
        </p:nvSpPr>
        <p:spPr>
          <a:xfrm>
            <a:off x="3581400" y="671689"/>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01" name="TextBox 100"/>
          <p:cNvSpPr txBox="1"/>
          <p:nvPr/>
        </p:nvSpPr>
        <p:spPr>
          <a:xfrm>
            <a:off x="4038600" y="366889"/>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02" name="TextBox 101"/>
          <p:cNvSpPr txBox="1"/>
          <p:nvPr/>
        </p:nvSpPr>
        <p:spPr>
          <a:xfrm>
            <a:off x="3886200" y="1281289"/>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03" name="TextBox 102"/>
          <p:cNvSpPr txBox="1"/>
          <p:nvPr/>
        </p:nvSpPr>
        <p:spPr>
          <a:xfrm>
            <a:off x="3276600" y="366889"/>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04" name="TextBox 103"/>
          <p:cNvSpPr txBox="1"/>
          <p:nvPr/>
        </p:nvSpPr>
        <p:spPr>
          <a:xfrm>
            <a:off x="2590800" y="290689"/>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05" name="TextBox 104"/>
          <p:cNvSpPr txBox="1"/>
          <p:nvPr/>
        </p:nvSpPr>
        <p:spPr>
          <a:xfrm>
            <a:off x="3048000" y="-14111"/>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06" name="TextBox 105"/>
          <p:cNvSpPr txBox="1"/>
          <p:nvPr/>
        </p:nvSpPr>
        <p:spPr>
          <a:xfrm>
            <a:off x="2895600" y="900289"/>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07" name="TextBox 106"/>
          <p:cNvSpPr txBox="1"/>
          <p:nvPr/>
        </p:nvSpPr>
        <p:spPr>
          <a:xfrm>
            <a:off x="1828800" y="2971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08" name="TextBox 107"/>
          <p:cNvSpPr txBox="1"/>
          <p:nvPr/>
        </p:nvSpPr>
        <p:spPr>
          <a:xfrm>
            <a:off x="2286000" y="2667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09" name="TextBox 108"/>
          <p:cNvSpPr txBox="1"/>
          <p:nvPr/>
        </p:nvSpPr>
        <p:spPr>
          <a:xfrm>
            <a:off x="2133600" y="3581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10" name="TextBox 109"/>
          <p:cNvSpPr txBox="1"/>
          <p:nvPr/>
        </p:nvSpPr>
        <p:spPr>
          <a:xfrm>
            <a:off x="2590800" y="3276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11" name="TextBox 110"/>
          <p:cNvSpPr txBox="1"/>
          <p:nvPr/>
        </p:nvSpPr>
        <p:spPr>
          <a:xfrm>
            <a:off x="1143000" y="2895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12" name="TextBox 111"/>
          <p:cNvSpPr txBox="1"/>
          <p:nvPr/>
        </p:nvSpPr>
        <p:spPr>
          <a:xfrm>
            <a:off x="1600200" y="2590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13" name="TextBox 112"/>
          <p:cNvSpPr txBox="1"/>
          <p:nvPr/>
        </p:nvSpPr>
        <p:spPr>
          <a:xfrm>
            <a:off x="1447800" y="3505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14" name="TextBox 113"/>
          <p:cNvSpPr txBox="1"/>
          <p:nvPr/>
        </p:nvSpPr>
        <p:spPr>
          <a:xfrm>
            <a:off x="838200" y="2590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15" name="TextBox 114"/>
          <p:cNvSpPr txBox="1"/>
          <p:nvPr/>
        </p:nvSpPr>
        <p:spPr>
          <a:xfrm>
            <a:off x="152400" y="2514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16" name="TextBox 115"/>
          <p:cNvSpPr txBox="1"/>
          <p:nvPr/>
        </p:nvSpPr>
        <p:spPr>
          <a:xfrm>
            <a:off x="609600" y="2209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17" name="TextBox 116"/>
          <p:cNvSpPr txBox="1"/>
          <p:nvPr/>
        </p:nvSpPr>
        <p:spPr>
          <a:xfrm>
            <a:off x="457200" y="3124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18" name="TextBox 117"/>
          <p:cNvSpPr txBox="1"/>
          <p:nvPr/>
        </p:nvSpPr>
        <p:spPr>
          <a:xfrm>
            <a:off x="1701800" y="5410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19" name="TextBox 118"/>
          <p:cNvSpPr txBox="1"/>
          <p:nvPr/>
        </p:nvSpPr>
        <p:spPr>
          <a:xfrm>
            <a:off x="2159000" y="5105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20" name="TextBox 119"/>
          <p:cNvSpPr txBox="1"/>
          <p:nvPr/>
        </p:nvSpPr>
        <p:spPr>
          <a:xfrm>
            <a:off x="2006600" y="6019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21" name="TextBox 120"/>
          <p:cNvSpPr txBox="1"/>
          <p:nvPr/>
        </p:nvSpPr>
        <p:spPr>
          <a:xfrm>
            <a:off x="2463800" y="5715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22" name="TextBox 121"/>
          <p:cNvSpPr txBox="1"/>
          <p:nvPr/>
        </p:nvSpPr>
        <p:spPr>
          <a:xfrm>
            <a:off x="1016000" y="5334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23" name="TextBox 122"/>
          <p:cNvSpPr txBox="1"/>
          <p:nvPr/>
        </p:nvSpPr>
        <p:spPr>
          <a:xfrm>
            <a:off x="1473200" y="5029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24" name="TextBox 123"/>
          <p:cNvSpPr txBox="1"/>
          <p:nvPr/>
        </p:nvSpPr>
        <p:spPr>
          <a:xfrm>
            <a:off x="1320800" y="5943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25" name="TextBox 124"/>
          <p:cNvSpPr txBox="1"/>
          <p:nvPr/>
        </p:nvSpPr>
        <p:spPr>
          <a:xfrm>
            <a:off x="711200" y="5029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26" name="TextBox 125"/>
          <p:cNvSpPr txBox="1"/>
          <p:nvPr/>
        </p:nvSpPr>
        <p:spPr>
          <a:xfrm>
            <a:off x="25400" y="4953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27" name="TextBox 126"/>
          <p:cNvSpPr txBox="1"/>
          <p:nvPr/>
        </p:nvSpPr>
        <p:spPr>
          <a:xfrm>
            <a:off x="482600" y="4648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28" name="TextBox 127"/>
          <p:cNvSpPr txBox="1"/>
          <p:nvPr/>
        </p:nvSpPr>
        <p:spPr>
          <a:xfrm>
            <a:off x="330200" y="5562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29" name="TextBox 128"/>
          <p:cNvSpPr txBox="1"/>
          <p:nvPr/>
        </p:nvSpPr>
        <p:spPr>
          <a:xfrm>
            <a:off x="7569200" y="2667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30" name="TextBox 129"/>
          <p:cNvSpPr txBox="1"/>
          <p:nvPr/>
        </p:nvSpPr>
        <p:spPr>
          <a:xfrm>
            <a:off x="8026400" y="2362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31" name="TextBox 130"/>
          <p:cNvSpPr txBox="1"/>
          <p:nvPr/>
        </p:nvSpPr>
        <p:spPr>
          <a:xfrm>
            <a:off x="7874000" y="3276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32" name="TextBox 131"/>
          <p:cNvSpPr txBox="1"/>
          <p:nvPr/>
        </p:nvSpPr>
        <p:spPr>
          <a:xfrm>
            <a:off x="8331200" y="2971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33" name="TextBox 132"/>
          <p:cNvSpPr txBox="1"/>
          <p:nvPr/>
        </p:nvSpPr>
        <p:spPr>
          <a:xfrm>
            <a:off x="6883400" y="2590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34" name="TextBox 133"/>
          <p:cNvSpPr txBox="1"/>
          <p:nvPr/>
        </p:nvSpPr>
        <p:spPr>
          <a:xfrm>
            <a:off x="7340600" y="2286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35" name="TextBox 134"/>
          <p:cNvSpPr txBox="1"/>
          <p:nvPr/>
        </p:nvSpPr>
        <p:spPr>
          <a:xfrm>
            <a:off x="7188200" y="3200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36" name="TextBox 135"/>
          <p:cNvSpPr txBox="1"/>
          <p:nvPr/>
        </p:nvSpPr>
        <p:spPr>
          <a:xfrm>
            <a:off x="6578600" y="2286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37" name="TextBox 136"/>
          <p:cNvSpPr txBox="1"/>
          <p:nvPr/>
        </p:nvSpPr>
        <p:spPr>
          <a:xfrm>
            <a:off x="5892800" y="2209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38" name="TextBox 137"/>
          <p:cNvSpPr txBox="1"/>
          <p:nvPr/>
        </p:nvSpPr>
        <p:spPr>
          <a:xfrm>
            <a:off x="6350000" y="1905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39" name="TextBox 138"/>
          <p:cNvSpPr txBox="1"/>
          <p:nvPr/>
        </p:nvSpPr>
        <p:spPr>
          <a:xfrm>
            <a:off x="6197600" y="2819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40" name="TextBox 139"/>
          <p:cNvSpPr txBox="1"/>
          <p:nvPr/>
        </p:nvSpPr>
        <p:spPr>
          <a:xfrm>
            <a:off x="5486400" y="4419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41" name="TextBox 140"/>
          <p:cNvSpPr txBox="1"/>
          <p:nvPr/>
        </p:nvSpPr>
        <p:spPr>
          <a:xfrm>
            <a:off x="5943600" y="4114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42" name="TextBox 141"/>
          <p:cNvSpPr txBox="1"/>
          <p:nvPr/>
        </p:nvSpPr>
        <p:spPr>
          <a:xfrm>
            <a:off x="5791200" y="5029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43" name="TextBox 142"/>
          <p:cNvSpPr txBox="1"/>
          <p:nvPr/>
        </p:nvSpPr>
        <p:spPr>
          <a:xfrm>
            <a:off x="6248400" y="4724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44" name="TextBox 143"/>
          <p:cNvSpPr txBox="1"/>
          <p:nvPr/>
        </p:nvSpPr>
        <p:spPr>
          <a:xfrm>
            <a:off x="4800600" y="4343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45" name="TextBox 144"/>
          <p:cNvSpPr txBox="1"/>
          <p:nvPr/>
        </p:nvSpPr>
        <p:spPr>
          <a:xfrm>
            <a:off x="5257800" y="4038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46" name="TextBox 145"/>
          <p:cNvSpPr txBox="1"/>
          <p:nvPr/>
        </p:nvSpPr>
        <p:spPr>
          <a:xfrm>
            <a:off x="5105400" y="4953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47" name="TextBox 146"/>
          <p:cNvSpPr txBox="1"/>
          <p:nvPr/>
        </p:nvSpPr>
        <p:spPr>
          <a:xfrm>
            <a:off x="4495800" y="4038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48" name="TextBox 147"/>
          <p:cNvSpPr txBox="1"/>
          <p:nvPr/>
        </p:nvSpPr>
        <p:spPr>
          <a:xfrm>
            <a:off x="3810000" y="3962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49" name="TextBox 148"/>
          <p:cNvSpPr txBox="1"/>
          <p:nvPr/>
        </p:nvSpPr>
        <p:spPr>
          <a:xfrm>
            <a:off x="4267200" y="3657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50" name="TextBox 149"/>
          <p:cNvSpPr txBox="1"/>
          <p:nvPr/>
        </p:nvSpPr>
        <p:spPr>
          <a:xfrm>
            <a:off x="4114800" y="4572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51" name="TextBox 150"/>
          <p:cNvSpPr txBox="1"/>
          <p:nvPr/>
        </p:nvSpPr>
        <p:spPr>
          <a:xfrm>
            <a:off x="4038600" y="2590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52" name="TextBox 151"/>
          <p:cNvSpPr txBox="1"/>
          <p:nvPr/>
        </p:nvSpPr>
        <p:spPr>
          <a:xfrm>
            <a:off x="4495800" y="2286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53" name="TextBox 152"/>
          <p:cNvSpPr txBox="1"/>
          <p:nvPr/>
        </p:nvSpPr>
        <p:spPr>
          <a:xfrm>
            <a:off x="4343400" y="3200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54" name="TextBox 153"/>
          <p:cNvSpPr txBox="1"/>
          <p:nvPr/>
        </p:nvSpPr>
        <p:spPr>
          <a:xfrm>
            <a:off x="4800600" y="2895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55" name="TextBox 154"/>
          <p:cNvSpPr txBox="1"/>
          <p:nvPr/>
        </p:nvSpPr>
        <p:spPr>
          <a:xfrm>
            <a:off x="3352800" y="2514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56" name="TextBox 155"/>
          <p:cNvSpPr txBox="1"/>
          <p:nvPr/>
        </p:nvSpPr>
        <p:spPr>
          <a:xfrm>
            <a:off x="3810000" y="2209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57" name="TextBox 156"/>
          <p:cNvSpPr txBox="1"/>
          <p:nvPr/>
        </p:nvSpPr>
        <p:spPr>
          <a:xfrm>
            <a:off x="3657600" y="3124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58" name="TextBox 157"/>
          <p:cNvSpPr txBox="1"/>
          <p:nvPr/>
        </p:nvSpPr>
        <p:spPr>
          <a:xfrm>
            <a:off x="3048000" y="2209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59" name="TextBox 158"/>
          <p:cNvSpPr txBox="1"/>
          <p:nvPr/>
        </p:nvSpPr>
        <p:spPr>
          <a:xfrm>
            <a:off x="2362200" y="2133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60" name="TextBox 159"/>
          <p:cNvSpPr txBox="1"/>
          <p:nvPr/>
        </p:nvSpPr>
        <p:spPr>
          <a:xfrm>
            <a:off x="2819400" y="1828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61" name="TextBox 160"/>
          <p:cNvSpPr txBox="1"/>
          <p:nvPr/>
        </p:nvSpPr>
        <p:spPr>
          <a:xfrm>
            <a:off x="2667000" y="2743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62" name="TextBox 161"/>
          <p:cNvSpPr txBox="1"/>
          <p:nvPr/>
        </p:nvSpPr>
        <p:spPr>
          <a:xfrm>
            <a:off x="6400800" y="1981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63" name="TextBox 162"/>
          <p:cNvSpPr txBox="1"/>
          <p:nvPr/>
        </p:nvSpPr>
        <p:spPr>
          <a:xfrm>
            <a:off x="6858000" y="16764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64" name="TextBox 163"/>
          <p:cNvSpPr txBox="1"/>
          <p:nvPr/>
        </p:nvSpPr>
        <p:spPr>
          <a:xfrm>
            <a:off x="6705600" y="25908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65" name="TextBox 164"/>
          <p:cNvSpPr txBox="1"/>
          <p:nvPr/>
        </p:nvSpPr>
        <p:spPr>
          <a:xfrm>
            <a:off x="7162800" y="2286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66" name="TextBox 165"/>
          <p:cNvSpPr txBox="1"/>
          <p:nvPr/>
        </p:nvSpPr>
        <p:spPr>
          <a:xfrm>
            <a:off x="5715000" y="1905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67" name="TextBox 166"/>
          <p:cNvSpPr txBox="1"/>
          <p:nvPr/>
        </p:nvSpPr>
        <p:spPr>
          <a:xfrm>
            <a:off x="6172200" y="1600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68" name="TextBox 167"/>
          <p:cNvSpPr txBox="1"/>
          <p:nvPr/>
        </p:nvSpPr>
        <p:spPr>
          <a:xfrm>
            <a:off x="6019800" y="2514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69" name="TextBox 168"/>
          <p:cNvSpPr txBox="1"/>
          <p:nvPr/>
        </p:nvSpPr>
        <p:spPr>
          <a:xfrm>
            <a:off x="5410200" y="1600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70" name="TextBox 169"/>
          <p:cNvSpPr txBox="1"/>
          <p:nvPr/>
        </p:nvSpPr>
        <p:spPr>
          <a:xfrm>
            <a:off x="4724400" y="15240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71" name="TextBox 170"/>
          <p:cNvSpPr txBox="1"/>
          <p:nvPr/>
        </p:nvSpPr>
        <p:spPr>
          <a:xfrm>
            <a:off x="5181600" y="12192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172" name="TextBox 171"/>
          <p:cNvSpPr txBox="1"/>
          <p:nvPr/>
        </p:nvSpPr>
        <p:spPr>
          <a:xfrm>
            <a:off x="5029200" y="2133600"/>
            <a:ext cx="838200" cy="707886"/>
          </a:xfrm>
          <a:prstGeom prst="rect">
            <a:avLst/>
          </a:prstGeom>
          <a:noFill/>
        </p:spPr>
        <p:txBody>
          <a:bodyPr wrap="square" rtlCol="0">
            <a:spAutoFit/>
          </a:bodyPr>
          <a:lstStyle/>
          <a:p>
            <a:r>
              <a:rPr lang="en-US" sz="4000" b="1" dirty="0" smtClean="0">
                <a:solidFill>
                  <a:schemeClr val="accent3">
                    <a:lumMod val="20000"/>
                    <a:lumOff val="80000"/>
                  </a:schemeClr>
                </a:solidFill>
                <a:latin typeface="Symbol" pitchFamily="18" charset="2"/>
              </a:rPr>
              <a:t>n</a:t>
            </a:r>
            <a:r>
              <a:rPr lang="en-US" sz="4000" b="1" baseline="-25000" dirty="0" smtClean="0">
                <a:solidFill>
                  <a:schemeClr val="accent3">
                    <a:lumMod val="20000"/>
                    <a:lumOff val="80000"/>
                  </a:schemeClr>
                </a:solidFill>
                <a:latin typeface="Symbol" pitchFamily="18" charset="2"/>
              </a:rPr>
              <a:t>m</a:t>
            </a:r>
            <a:endParaRPr lang="en-US" sz="4000" b="1" baseline="-25000" dirty="0">
              <a:solidFill>
                <a:schemeClr val="accent3">
                  <a:lumMod val="20000"/>
                  <a:lumOff val="80000"/>
                </a:schemeClr>
              </a:solidFill>
              <a:latin typeface="Symbol" pitchFamily="18" charset="2"/>
            </a:endParaRPr>
          </a:p>
        </p:txBody>
      </p:sp>
      <p:sp>
        <p:nvSpPr>
          <p:cNvPr id="2" name="TextBox 1"/>
          <p:cNvSpPr txBox="1"/>
          <p:nvPr/>
        </p:nvSpPr>
        <p:spPr>
          <a:xfrm>
            <a:off x="2667000" y="3581400"/>
            <a:ext cx="3924981" cy="1015663"/>
          </a:xfrm>
          <a:prstGeom prst="rect">
            <a:avLst/>
          </a:prstGeom>
          <a:solidFill>
            <a:schemeClr val="accent5">
              <a:lumMod val="20000"/>
              <a:lumOff val="80000"/>
            </a:schemeClr>
          </a:solidFill>
        </p:spPr>
        <p:txBody>
          <a:bodyPr wrap="none" rtlCol="0">
            <a:spAutoFit/>
          </a:bodyPr>
          <a:lstStyle/>
          <a:p>
            <a:r>
              <a:rPr lang="en-US" sz="6000" i="1" dirty="0" smtClean="0">
                <a:solidFill>
                  <a:srgbClr val="FF0000"/>
                </a:solidFill>
                <a:latin typeface="Chalkboard"/>
                <a:cs typeface="Chalkboard"/>
              </a:rPr>
              <a:t>Thank You</a:t>
            </a:r>
            <a:endParaRPr lang="en-US" sz="6000" i="1" dirty="0">
              <a:solidFill>
                <a:srgbClr val="FF0000"/>
              </a:solidFill>
              <a:latin typeface="Chalkboard"/>
              <a:cs typeface="Chalkboar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2|6.2|4.8"/>
</p:tagLst>
</file>

<file path=ppt/tags/tag10.xml><?xml version="1.0" encoding="utf-8"?>
<p:tagLst xmlns:a="http://schemas.openxmlformats.org/drawingml/2006/main" xmlns:r="http://schemas.openxmlformats.org/officeDocument/2006/relationships" xmlns:p="http://schemas.openxmlformats.org/presentationml/2006/main">
  <p:tag name="TIMING" val="|7.9"/>
</p:tagLst>
</file>

<file path=ppt/tags/tag11.xml><?xml version="1.0" encoding="utf-8"?>
<p:tagLst xmlns:a="http://schemas.openxmlformats.org/drawingml/2006/main" xmlns:r="http://schemas.openxmlformats.org/officeDocument/2006/relationships" xmlns:p="http://schemas.openxmlformats.org/presentationml/2006/main">
  <p:tag name="TIMING" val="|51|15.5"/>
</p:tagLst>
</file>

<file path=ppt/tags/tag12.xml><?xml version="1.0" encoding="utf-8"?>
<p:tagLst xmlns:a="http://schemas.openxmlformats.org/drawingml/2006/main" xmlns:r="http://schemas.openxmlformats.org/officeDocument/2006/relationships" xmlns:p="http://schemas.openxmlformats.org/presentationml/2006/main">
  <p:tag name="TIMING" val="|2.3"/>
</p:tagLst>
</file>

<file path=ppt/tags/tag13.xml><?xml version="1.0" encoding="utf-8"?>
<p:tagLst xmlns:a="http://schemas.openxmlformats.org/drawingml/2006/main" xmlns:r="http://schemas.openxmlformats.org/officeDocument/2006/relationships" xmlns:p="http://schemas.openxmlformats.org/presentationml/2006/main">
  <p:tag name="TIMING" val="|1.3"/>
</p:tagLst>
</file>

<file path=ppt/tags/tag14.xml><?xml version="1.0" encoding="utf-8"?>
<p:tagLst xmlns:a="http://schemas.openxmlformats.org/drawingml/2006/main" xmlns:r="http://schemas.openxmlformats.org/officeDocument/2006/relationships" xmlns:p="http://schemas.openxmlformats.org/presentationml/2006/main">
  <p:tag name="TIMING" val="|27.8|15.8|5.1"/>
</p:tagLst>
</file>

<file path=ppt/tags/tag15.xml><?xml version="1.0" encoding="utf-8"?>
<p:tagLst xmlns:a="http://schemas.openxmlformats.org/drawingml/2006/main" xmlns:r="http://schemas.openxmlformats.org/officeDocument/2006/relationships" xmlns:p="http://schemas.openxmlformats.org/presentationml/2006/main">
  <p:tag name="TIMING" val="|3.2|3.5|1.2"/>
</p:tagLst>
</file>

<file path=ppt/tags/tag16.xml><?xml version="1.0" encoding="utf-8"?>
<p:tagLst xmlns:a="http://schemas.openxmlformats.org/drawingml/2006/main" xmlns:r="http://schemas.openxmlformats.org/officeDocument/2006/relationships" xmlns:p="http://schemas.openxmlformats.org/presentationml/2006/main">
  <p:tag name="TIMING" val="|3.7|10.9|2.6|1.5"/>
</p:tagLst>
</file>

<file path=ppt/tags/tag17.xml><?xml version="1.0" encoding="utf-8"?>
<p:tagLst xmlns:a="http://schemas.openxmlformats.org/drawingml/2006/main" xmlns:r="http://schemas.openxmlformats.org/officeDocument/2006/relationships" xmlns:p="http://schemas.openxmlformats.org/presentationml/2006/main">
  <p:tag name="TIMING" val="|4.2|3.8|3.7|2.4|3.1"/>
</p:tagLst>
</file>

<file path=ppt/tags/tag18.xml><?xml version="1.0" encoding="utf-8"?>
<p:tagLst xmlns:a="http://schemas.openxmlformats.org/drawingml/2006/main" xmlns:r="http://schemas.openxmlformats.org/officeDocument/2006/relationships" xmlns:p="http://schemas.openxmlformats.org/presentationml/2006/main">
  <p:tag name="TIMING" val="|72.8"/>
</p:tagLst>
</file>

<file path=ppt/tags/tag19.xml><?xml version="1.0" encoding="utf-8"?>
<p:tagLst xmlns:a="http://schemas.openxmlformats.org/drawingml/2006/main" xmlns:r="http://schemas.openxmlformats.org/officeDocument/2006/relationships" xmlns:p="http://schemas.openxmlformats.org/presentationml/2006/main">
  <p:tag name="TIMING" val="|72.8"/>
</p:tagLst>
</file>

<file path=ppt/tags/tag2.xml><?xml version="1.0" encoding="utf-8"?>
<p:tagLst xmlns:a="http://schemas.openxmlformats.org/drawingml/2006/main" xmlns:r="http://schemas.openxmlformats.org/officeDocument/2006/relationships" xmlns:p="http://schemas.openxmlformats.org/presentationml/2006/main">
  <p:tag name="TIMING" val="|24.7|10.3|14.8|3.8|1.6|2.6|5.4"/>
</p:tagLst>
</file>

<file path=ppt/tags/tag20.xml><?xml version="1.0" encoding="utf-8"?>
<p:tagLst xmlns:a="http://schemas.openxmlformats.org/drawingml/2006/main" xmlns:r="http://schemas.openxmlformats.org/officeDocument/2006/relationships" xmlns:p="http://schemas.openxmlformats.org/presentationml/2006/main">
  <p:tag name="TIMING" val="|34.8|4.5"/>
</p:tagLst>
</file>

<file path=ppt/tags/tag21.xml><?xml version="1.0" encoding="utf-8"?>
<p:tagLst xmlns:a="http://schemas.openxmlformats.org/drawingml/2006/main" xmlns:r="http://schemas.openxmlformats.org/officeDocument/2006/relationships" xmlns:p="http://schemas.openxmlformats.org/presentationml/2006/main">
  <p:tag name="TIMING" val="|15|7.8"/>
</p:tagLst>
</file>

<file path=ppt/tags/tag22.xml><?xml version="1.0" encoding="utf-8"?>
<p:tagLst xmlns:a="http://schemas.openxmlformats.org/drawingml/2006/main" xmlns:r="http://schemas.openxmlformats.org/officeDocument/2006/relationships" xmlns:p="http://schemas.openxmlformats.org/presentationml/2006/main">
  <p:tag name="TIMING" val="|8|1.2|6.4"/>
</p:tagLst>
</file>

<file path=ppt/tags/tag23.xml><?xml version="1.0" encoding="utf-8"?>
<p:tagLst xmlns:a="http://schemas.openxmlformats.org/drawingml/2006/main" xmlns:r="http://schemas.openxmlformats.org/officeDocument/2006/relationships" xmlns:p="http://schemas.openxmlformats.org/presentationml/2006/main">
  <p:tag name="TIMING" val="|1.2|4.1"/>
</p:tagLst>
</file>

<file path=ppt/tags/tag24.xml><?xml version="1.0" encoding="utf-8"?>
<p:tagLst xmlns:a="http://schemas.openxmlformats.org/drawingml/2006/main" xmlns:r="http://schemas.openxmlformats.org/officeDocument/2006/relationships" xmlns:p="http://schemas.openxmlformats.org/presentationml/2006/main">
  <p:tag name="TIMING" val="|3.7|10.9|2.6|1.5"/>
</p:tagLst>
</file>

<file path=ppt/tags/tag3.xml><?xml version="1.0" encoding="utf-8"?>
<p:tagLst xmlns:a="http://schemas.openxmlformats.org/drawingml/2006/main" xmlns:r="http://schemas.openxmlformats.org/officeDocument/2006/relationships" xmlns:p="http://schemas.openxmlformats.org/presentationml/2006/main">
  <p:tag name="TIMING" val="|6.9|48.6"/>
</p:tagLst>
</file>

<file path=ppt/tags/tag4.xml><?xml version="1.0" encoding="utf-8"?>
<p:tagLst xmlns:a="http://schemas.openxmlformats.org/drawingml/2006/main" xmlns:r="http://schemas.openxmlformats.org/officeDocument/2006/relationships" xmlns:p="http://schemas.openxmlformats.org/presentationml/2006/main">
  <p:tag name="TIMING" val="|1.3|3.1"/>
</p:tagLst>
</file>

<file path=ppt/tags/tag5.xml><?xml version="1.0" encoding="utf-8"?>
<p:tagLst xmlns:a="http://schemas.openxmlformats.org/drawingml/2006/main" xmlns:r="http://schemas.openxmlformats.org/officeDocument/2006/relationships" xmlns:p="http://schemas.openxmlformats.org/presentationml/2006/main">
  <p:tag name="TIMING" val="|2.2"/>
</p:tagLst>
</file>

<file path=ppt/tags/tag6.xml><?xml version="1.0" encoding="utf-8"?>
<p:tagLst xmlns:a="http://schemas.openxmlformats.org/drawingml/2006/main" xmlns:r="http://schemas.openxmlformats.org/officeDocument/2006/relationships" xmlns:p="http://schemas.openxmlformats.org/presentationml/2006/main">
  <p:tag name="TIMING" val="|45.2|62.7|10.8|20.6|16.3"/>
</p:tagLst>
</file>

<file path=ppt/tags/tag7.xml><?xml version="1.0" encoding="utf-8"?>
<p:tagLst xmlns:a="http://schemas.openxmlformats.org/drawingml/2006/main" xmlns:r="http://schemas.openxmlformats.org/officeDocument/2006/relationships" xmlns:p="http://schemas.openxmlformats.org/presentationml/2006/main">
  <p:tag name="TIMING" val="|14.3|30.7"/>
</p:tagLst>
</file>

<file path=ppt/tags/tag8.xml><?xml version="1.0" encoding="utf-8"?>
<p:tagLst xmlns:a="http://schemas.openxmlformats.org/drawingml/2006/main" xmlns:r="http://schemas.openxmlformats.org/officeDocument/2006/relationships" xmlns:p="http://schemas.openxmlformats.org/presentationml/2006/main">
  <p:tag name="TIMING" val="|1.1|10.3|3.5"/>
</p:tagLst>
</file>

<file path=ppt/tags/tag9.xml><?xml version="1.0" encoding="utf-8"?>
<p:tagLst xmlns:a="http://schemas.openxmlformats.org/drawingml/2006/main" xmlns:r="http://schemas.openxmlformats.org/officeDocument/2006/relationships" xmlns:p="http://schemas.openxmlformats.org/presentationml/2006/main">
  <p:tag name="TIMING" val="|12.1|2.7|17.1|3.5|8.2|5.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9765</TotalTime>
  <Words>4209</Words>
  <Application>Microsoft Macintosh PowerPoint</Application>
  <PresentationFormat>On-screen Show (4:3)</PresentationFormat>
  <Paragraphs>1211</Paragraphs>
  <Slides>94</Slides>
  <Notes>5</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Orbit</vt:lpstr>
      <vt:lpstr>Dancing with Neutrinos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energy of 1 MeV?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Nature has many symmetries</vt:lpstr>
      <vt:lpstr>Symmetry Plays a Fundamental Role in Particle Physics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Poltergeist</vt:lpstr>
      <vt:lpstr>PowerPoint Presentation</vt:lpstr>
      <vt:lpstr>PowerPoint Presentation</vt:lpstr>
      <vt:lpstr>30 years after Project Poltergeist</vt:lpstr>
      <vt:lpstr>PowerPoint Presentation</vt:lpstr>
      <vt:lpstr>But first, lets go back to the 1930s</vt:lpstr>
      <vt:lpstr>PowerPoint Presentation</vt:lpstr>
      <vt:lpstr>PowerPoint Presentation</vt:lpstr>
      <vt:lpstr>PowerPoint Presentation</vt:lpstr>
      <vt:lpstr>What have we learn thus far about neutrinos? </vt:lpstr>
      <vt:lpstr>PowerPoint Presentation</vt:lpstr>
      <vt:lpstr>PowerPoint Presentation</vt:lpstr>
      <vt:lpstr>Do neutrinos have mass?   Where are the missing  neutrinos produce from the Sun?  </vt:lpstr>
      <vt:lpstr>PowerPoint Presentation</vt:lpstr>
      <vt:lpstr>What is a Pion (π)?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 in 1998</vt:lpstr>
      <vt:lpstr>PowerPoint Presentation</vt:lpstr>
      <vt:lpstr>PowerPoint Presentation</vt:lpstr>
      <vt:lpstr>PowerPoint Presentation</vt:lpstr>
      <vt:lpstr>Solving a 40-year Puzzle</vt:lpstr>
      <vt:lpstr>PowerPoint Presentation</vt:lpstr>
      <vt:lpstr>PowerPoint Presentation</vt:lpstr>
      <vt:lpstr>Why is it important for physicists to build more large detectors to understand neutrinos?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neutrino physicists want?</vt:lpstr>
      <vt:lpstr>What do neutrino physicists have?</vt:lpstr>
      <vt:lpstr>Why is it so complicated?</vt:lpstr>
      <vt:lpstr>An Example of a Neutrino Interaction</vt:lpstr>
      <vt:lpstr>PowerPoint Presentation</vt:lpstr>
      <vt:lpstr>PowerPoint Presentation</vt:lpstr>
      <vt:lpstr>PowerPoint Presentation</vt:lpstr>
      <vt:lpstr>What do the detectors see?</vt:lpstr>
      <vt:lpstr>PowerPoint Presentation</vt:lpstr>
      <vt:lpstr>PowerPoint Presentation</vt:lpstr>
      <vt:lpstr>Neutrinos have Mass!</vt:lpstr>
      <vt:lpstr>Why are Neutrinos SO special?</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Dancing With Neutrinos</dc:title>
  <dc:creator>tammy.walton</dc:creator>
  <cp:lastModifiedBy>Tammy Walton</cp:lastModifiedBy>
  <cp:revision>850</cp:revision>
  <dcterms:created xsi:type="dcterms:W3CDTF">2013-02-12T06:36:44Z</dcterms:created>
  <dcterms:modified xsi:type="dcterms:W3CDTF">2017-01-28T14:38:07Z</dcterms:modified>
</cp:coreProperties>
</file>